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5"/>
  </p:notesMasterIdLst>
  <p:handoutMasterIdLst>
    <p:handoutMasterId r:id="rId56"/>
  </p:handoutMasterIdLst>
  <p:sldIdLst>
    <p:sldId id="261" r:id="rId5"/>
    <p:sldId id="264" r:id="rId6"/>
    <p:sldId id="343" r:id="rId7"/>
    <p:sldId id="273" r:id="rId8"/>
    <p:sldId id="280" r:id="rId9"/>
    <p:sldId id="338" r:id="rId10"/>
    <p:sldId id="365" r:id="rId11"/>
    <p:sldId id="356" r:id="rId12"/>
    <p:sldId id="366" r:id="rId13"/>
    <p:sldId id="361" r:id="rId14"/>
    <p:sldId id="367" r:id="rId15"/>
    <p:sldId id="364" r:id="rId16"/>
    <p:sldId id="349" r:id="rId17"/>
    <p:sldId id="510" r:id="rId18"/>
    <p:sldId id="521" r:id="rId19"/>
    <p:sldId id="524" r:id="rId20"/>
    <p:sldId id="369" r:id="rId21"/>
    <p:sldId id="484" r:id="rId22"/>
    <p:sldId id="282" r:id="rId23"/>
    <p:sldId id="331" r:id="rId24"/>
    <p:sldId id="332" r:id="rId25"/>
    <p:sldId id="333" r:id="rId26"/>
    <p:sldId id="334" r:id="rId27"/>
    <p:sldId id="511" r:id="rId28"/>
    <p:sldId id="512" r:id="rId29"/>
    <p:sldId id="513" r:id="rId30"/>
    <p:sldId id="514" r:id="rId31"/>
    <p:sldId id="515" r:id="rId32"/>
    <p:sldId id="516" r:id="rId33"/>
    <p:sldId id="517" r:id="rId34"/>
    <p:sldId id="518" r:id="rId35"/>
    <p:sldId id="519" r:id="rId36"/>
    <p:sldId id="502" r:id="rId37"/>
    <p:sldId id="483" r:id="rId38"/>
    <p:sldId id="371" r:id="rId39"/>
    <p:sldId id="323" r:id="rId40"/>
    <p:sldId id="310" r:id="rId41"/>
    <p:sldId id="319" r:id="rId42"/>
    <p:sldId id="301" r:id="rId43"/>
    <p:sldId id="297" r:id="rId44"/>
    <p:sldId id="376" r:id="rId45"/>
    <p:sldId id="377" r:id="rId46"/>
    <p:sldId id="520" r:id="rId47"/>
    <p:sldId id="523" r:id="rId48"/>
    <p:sldId id="522" r:id="rId49"/>
    <p:sldId id="525" r:id="rId50"/>
    <p:sldId id="526" r:id="rId51"/>
    <p:sldId id="527" r:id="rId52"/>
    <p:sldId id="528" r:id="rId53"/>
    <p:sldId id="258" r:id="rId5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AD51"/>
    <a:srgbClr val="9B7B2F"/>
    <a:srgbClr val="4F77B1"/>
    <a:srgbClr val="7BA7DD"/>
    <a:srgbClr val="168EDA"/>
    <a:srgbClr val="0028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596D57-BE54-47EB-B473-050F1D091574}" v="4913" dt="2019-06-21T12:36:38.8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67" autoAdjust="0"/>
    <p:restoredTop sz="88766" autoAdjust="0"/>
  </p:normalViewPr>
  <p:slideViewPr>
    <p:cSldViewPr snapToGrid="0" snapToObjects="1">
      <p:cViewPr varScale="1">
        <p:scale>
          <a:sx n="64" d="100"/>
          <a:sy n="64" d="100"/>
        </p:scale>
        <p:origin x="90" y="5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128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61"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8.0797101449275335E-2"/>
          <c:y val="8.3249421356257194E-2"/>
        </c:manualLayout>
      </c:layout>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CVSA Membership</c:v>
                </c:pt>
              </c:strCache>
            </c:strRef>
          </c:tx>
          <c:spPr>
            <a:solidFill>
              <a:schemeClr val="accent1"/>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Class I (State/Provincial)</c:v>
                </c:pt>
                <c:pt idx="1">
                  <c:v>Class II (Locals)</c:v>
                </c:pt>
                <c:pt idx="2">
                  <c:v>Class III (Associate Members)</c:v>
                </c:pt>
                <c:pt idx="3">
                  <c:v>Class IV (Federal)</c:v>
                </c:pt>
              </c:strCache>
            </c:strRef>
          </c:cat>
          <c:val>
            <c:numRef>
              <c:f>Sheet1!$B$2:$B$5</c:f>
              <c:numCache>
                <c:formatCode>General</c:formatCode>
                <c:ptCount val="4"/>
                <c:pt idx="0">
                  <c:v>71</c:v>
                </c:pt>
                <c:pt idx="1">
                  <c:v>38</c:v>
                </c:pt>
                <c:pt idx="2">
                  <c:v>513</c:v>
                </c:pt>
                <c:pt idx="3">
                  <c:v>20</c:v>
                </c:pt>
              </c:numCache>
            </c:numRef>
          </c:val>
          <c:extLst>
            <c:ext xmlns:c16="http://schemas.microsoft.com/office/drawing/2014/chart" uri="{C3380CC4-5D6E-409C-BE32-E72D297353CC}">
              <c16:uniqueId val="{00000000-9BFF-4DA2-BB72-D9404613C15D}"/>
            </c:ext>
          </c:extLst>
        </c:ser>
        <c:dLbls>
          <c:showLegendKey val="0"/>
          <c:showVal val="0"/>
          <c:showCatName val="0"/>
          <c:showSerName val="0"/>
          <c:showPercent val="0"/>
          <c:showBubbleSize val="0"/>
        </c:dLbls>
        <c:gapWidth val="150"/>
        <c:axId val="302534192"/>
        <c:axId val="302533864"/>
      </c:barChart>
      <c:valAx>
        <c:axId val="3025338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02534192"/>
        <c:crosses val="autoZero"/>
        <c:crossBetween val="between"/>
      </c:valAx>
      <c:catAx>
        <c:axId val="30253419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302533864"/>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120FBC-B373-4F68-B547-5FF8D1A25A10}"/>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E163D0B5-FA7B-4173-8BB0-C5AB6F27B504}"/>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48C0853-FBAC-4205-A03D-862EFBDF281A}" type="datetimeFigureOut">
              <a:rPr lang="en-US" smtClean="0"/>
              <a:t>6/26/2019</a:t>
            </a:fld>
            <a:endParaRPr lang="en-US"/>
          </a:p>
        </p:txBody>
      </p:sp>
      <p:sp>
        <p:nvSpPr>
          <p:cNvPr id="4" name="Footer Placeholder 3">
            <a:extLst>
              <a:ext uri="{FF2B5EF4-FFF2-40B4-BE49-F238E27FC236}">
                <a16:creationId xmlns:a16="http://schemas.microsoft.com/office/drawing/2014/main" id="{36A1E1F3-0B42-4E56-AFFC-6CD24ABE5720}"/>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BC6FE37-20DA-453C-87FF-6CEFD978A0EC}"/>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1178751B-2218-455C-93F6-E6CB5164D0E5}" type="slidenum">
              <a:rPr lang="en-US" smtClean="0"/>
              <a:t>‹#›</a:t>
            </a:fld>
            <a:endParaRPr lang="en-US"/>
          </a:p>
        </p:txBody>
      </p:sp>
    </p:spTree>
    <p:extLst>
      <p:ext uri="{BB962C8B-B14F-4D97-AF65-F5344CB8AC3E}">
        <p14:creationId xmlns:p14="http://schemas.microsoft.com/office/powerpoint/2010/main" val="4219775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AF95FCC-D587-A247-9E89-53C07CBC2B8C}" type="datetimeFigureOut">
              <a:rPr lang="en-US" smtClean="0"/>
              <a:t>6/26/2019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89E7179-F4E7-2D4D-871C-16BF35468D82}" type="slidenum">
              <a:rPr lang="en-US" smtClean="0"/>
              <a:t>‹#›</a:t>
            </a:fld>
            <a:endParaRPr lang="en-US"/>
          </a:p>
        </p:txBody>
      </p:sp>
    </p:spTree>
    <p:extLst>
      <p:ext uri="{BB962C8B-B14F-4D97-AF65-F5344CB8AC3E}">
        <p14:creationId xmlns:p14="http://schemas.microsoft.com/office/powerpoint/2010/main" val="1269104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17 employees, </a:t>
            </a:r>
          </a:p>
          <a:p>
            <a:r>
              <a:rPr lang="en-US" dirty="0"/>
              <a:t>71 class 1 state/provincial/territory/Mexico (federal) members</a:t>
            </a:r>
          </a:p>
          <a:p>
            <a:r>
              <a:rPr lang="en-US" dirty="0"/>
              <a:t>38 Class 2 local agency members</a:t>
            </a:r>
          </a:p>
          <a:p>
            <a:r>
              <a:rPr lang="en-US" dirty="0"/>
              <a:t>513 Class 3 associate members</a:t>
            </a:r>
          </a:p>
          <a:p>
            <a:r>
              <a:rPr lang="en-US" dirty="0"/>
              <a:t>20 Federal agencies</a:t>
            </a:r>
          </a:p>
          <a:p>
            <a:endParaRPr lang="en-US" dirty="0"/>
          </a:p>
        </p:txBody>
      </p:sp>
      <p:sp>
        <p:nvSpPr>
          <p:cNvPr id="4" name="Slide Number Placeholder 3"/>
          <p:cNvSpPr>
            <a:spLocks noGrp="1"/>
          </p:cNvSpPr>
          <p:nvPr>
            <p:ph type="sldNum" sz="quarter" idx="5"/>
          </p:nvPr>
        </p:nvSpPr>
        <p:spPr/>
        <p:txBody>
          <a:bodyPr/>
          <a:lstStyle/>
          <a:p>
            <a:fld id="{289E7179-F4E7-2D4D-871C-16BF35468D82}" type="slidenum">
              <a:rPr lang="en-US" smtClean="0"/>
              <a:t>2</a:t>
            </a:fld>
            <a:endParaRPr lang="en-US"/>
          </a:p>
        </p:txBody>
      </p:sp>
    </p:spTree>
    <p:extLst>
      <p:ext uri="{BB962C8B-B14F-4D97-AF65-F5344CB8AC3E}">
        <p14:creationId xmlns:p14="http://schemas.microsoft.com/office/powerpoint/2010/main" val="718817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our bulletins have been re-touched in 2018 (new look and feel).</a:t>
            </a:r>
          </a:p>
          <a:p>
            <a:endParaRPr lang="en-US" dirty="0"/>
          </a:p>
          <a:p>
            <a:r>
              <a:rPr lang="en-US" dirty="0"/>
              <a:t>Bulletins have a long shelf life. Some longer than others. Once well engrained in training, we may “un-publish” or withdraw the bulletin. </a:t>
            </a:r>
          </a:p>
          <a:p>
            <a:endParaRPr lang="en-US" dirty="0"/>
          </a:p>
          <a:p>
            <a:endParaRPr lang="en-US" dirty="0"/>
          </a:p>
        </p:txBody>
      </p:sp>
      <p:sp>
        <p:nvSpPr>
          <p:cNvPr id="4" name="Slide Number Placeholder 3"/>
          <p:cNvSpPr>
            <a:spLocks noGrp="1"/>
          </p:cNvSpPr>
          <p:nvPr>
            <p:ph type="sldNum" sz="quarter" idx="5"/>
          </p:nvPr>
        </p:nvSpPr>
        <p:spPr/>
        <p:txBody>
          <a:bodyPr/>
          <a:lstStyle/>
          <a:p>
            <a:fld id="{289E7179-F4E7-2D4D-871C-16BF35468D82}" type="slidenum">
              <a:rPr lang="en-US" smtClean="0"/>
              <a:t>12</a:t>
            </a:fld>
            <a:endParaRPr lang="en-US"/>
          </a:p>
        </p:txBody>
      </p:sp>
    </p:spTree>
    <p:extLst>
      <p:ext uri="{BB962C8B-B14F-4D97-AF65-F5344CB8AC3E}">
        <p14:creationId xmlns:p14="http://schemas.microsoft.com/office/powerpoint/2010/main" val="376098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list of Inspection Bulletins in the Appendix of the OOSC was updated to reflect new bulletins. All inspection bulletins are available on the public side of the website or in the Operations Manual in the member portal.</a:t>
            </a:r>
          </a:p>
          <a:p>
            <a:endParaRPr lang="en-US" dirty="0"/>
          </a:p>
          <a:p>
            <a:r>
              <a:rPr lang="en-US" dirty="0"/>
              <a:t>Some bulletins have been revised to reflect the new Critical Inspection Item List.  As of April 1, 2019, the following bulletins will be updated and posted to the website:</a:t>
            </a:r>
          </a:p>
          <a:p>
            <a:endParaRPr lang="en-US" dirty="0"/>
          </a:p>
          <a:p>
            <a:r>
              <a:rPr lang="en-US" dirty="0"/>
              <a:t>2014-01 Driveline Driveshaft Inspections</a:t>
            </a:r>
          </a:p>
          <a:p>
            <a:r>
              <a:rPr lang="en-US" dirty="0"/>
              <a:t>2010-03 Rack and Pinion Steering System Inspection</a:t>
            </a:r>
          </a:p>
          <a:p>
            <a:r>
              <a:rPr lang="en-US" dirty="0"/>
              <a:t>2018-02 Motorcoach Monocoque Frame-Suspension Inspections</a:t>
            </a:r>
          </a:p>
          <a:p>
            <a:endParaRPr lang="en-US" dirty="0"/>
          </a:p>
        </p:txBody>
      </p:sp>
      <p:sp>
        <p:nvSpPr>
          <p:cNvPr id="4" name="Slide Number Placeholder 3"/>
          <p:cNvSpPr>
            <a:spLocks noGrp="1"/>
          </p:cNvSpPr>
          <p:nvPr>
            <p:ph type="sldNum" sz="quarter" idx="10"/>
          </p:nvPr>
        </p:nvSpPr>
        <p:spPr/>
        <p:txBody>
          <a:bodyPr/>
          <a:lstStyle/>
          <a:p>
            <a:fld id="{289E7179-F4E7-2D4D-871C-16BF35468D82}" type="slidenum">
              <a:rPr lang="en-US" smtClean="0"/>
              <a:t>13</a:t>
            </a:fld>
            <a:endParaRPr lang="en-US"/>
          </a:p>
        </p:txBody>
      </p:sp>
    </p:spTree>
    <p:extLst>
      <p:ext uri="{BB962C8B-B14F-4D97-AF65-F5344CB8AC3E}">
        <p14:creationId xmlns:p14="http://schemas.microsoft.com/office/powerpoint/2010/main" val="166888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reference to the new 2018-04 Inspection Bulletin on Air Disc Brake Inspection was put into the Criteria as a reference in the Air Disc Brake Section.  This bulletin is currently available in English and French.</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Bulletin is available through the website and the Operations Manual in the member portal. The complete information on this bulletin was discussed during the webinar in the fall of 2018 and is available through the member portal for use during refresher training.</a:t>
            </a:r>
          </a:p>
          <a:p>
            <a:endParaRPr lang="en-US" dirty="0"/>
          </a:p>
        </p:txBody>
      </p:sp>
      <p:sp>
        <p:nvSpPr>
          <p:cNvPr id="4" name="Slide Number Placeholder 3"/>
          <p:cNvSpPr>
            <a:spLocks noGrp="1"/>
          </p:cNvSpPr>
          <p:nvPr>
            <p:ph type="sldNum" sz="quarter" idx="5"/>
          </p:nvPr>
        </p:nvSpPr>
        <p:spPr/>
        <p:txBody>
          <a:bodyPr/>
          <a:lstStyle/>
          <a:p>
            <a:fld id="{289E7179-F4E7-2D4D-871C-16BF35468D82}" type="slidenum">
              <a:rPr lang="en-US" smtClean="0"/>
              <a:t>14</a:t>
            </a:fld>
            <a:endParaRPr lang="en-US"/>
          </a:p>
        </p:txBody>
      </p:sp>
    </p:spTree>
    <p:extLst>
      <p:ext uri="{BB962C8B-B14F-4D97-AF65-F5344CB8AC3E}">
        <p14:creationId xmlns:p14="http://schemas.microsoft.com/office/powerpoint/2010/main" val="246798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reference to the new Inspection Bulletin on Doleco USA Textile Link Tiedowns was put into the Criteria.  This bulletin is currently available in English, Spanish and French.</a:t>
            </a:r>
          </a:p>
          <a:p>
            <a:endParaRPr lang="en-US" dirty="0"/>
          </a:p>
          <a:p>
            <a:r>
              <a:rPr lang="en-US" dirty="0"/>
              <a:t>The Bulletin is available through the website an the Operations Manual in the member portal in 3 languages. The complete information on this tiedown and specific content of this bulletin was discussed and available through the last webinar after the fall conference.</a:t>
            </a:r>
          </a:p>
        </p:txBody>
      </p:sp>
      <p:sp>
        <p:nvSpPr>
          <p:cNvPr id="4" name="Slide Number Placeholder 3"/>
          <p:cNvSpPr>
            <a:spLocks noGrp="1"/>
          </p:cNvSpPr>
          <p:nvPr>
            <p:ph type="sldNum" sz="quarter" idx="10"/>
          </p:nvPr>
        </p:nvSpPr>
        <p:spPr/>
        <p:txBody>
          <a:bodyPr/>
          <a:lstStyle/>
          <a:p>
            <a:fld id="{289E7179-F4E7-2D4D-871C-16BF35468D82}" type="slidenum">
              <a:rPr lang="en-US" smtClean="0"/>
              <a:t>15</a:t>
            </a:fld>
            <a:endParaRPr lang="en-US"/>
          </a:p>
        </p:txBody>
      </p:sp>
    </p:spTree>
    <p:extLst>
      <p:ext uri="{BB962C8B-B14F-4D97-AF65-F5344CB8AC3E}">
        <p14:creationId xmlns:p14="http://schemas.microsoft.com/office/powerpoint/2010/main" val="3971502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reference to the new 2018-04 Inspection Bulletin on Air Disc Brake Inspection was put into the Criteria as a reference in the Air Disc Brake Section.  This bulletin is currently available in English and French.</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Bulletin is available through the website and the Operations Manual in the member portal. The complete information on this bulletin was discussed during the webinar in the fall of 2018 and is available through the member portal for use during refresher training.</a:t>
            </a:r>
          </a:p>
          <a:p>
            <a:endParaRPr lang="en-US" dirty="0"/>
          </a:p>
        </p:txBody>
      </p:sp>
      <p:sp>
        <p:nvSpPr>
          <p:cNvPr id="4" name="Slide Number Placeholder 3"/>
          <p:cNvSpPr>
            <a:spLocks noGrp="1"/>
          </p:cNvSpPr>
          <p:nvPr>
            <p:ph type="sldNum" sz="quarter" idx="5"/>
          </p:nvPr>
        </p:nvSpPr>
        <p:spPr/>
        <p:txBody>
          <a:bodyPr/>
          <a:lstStyle/>
          <a:p>
            <a:fld id="{289E7179-F4E7-2D4D-871C-16BF35468D82}" type="slidenum">
              <a:rPr lang="en-US" smtClean="0"/>
              <a:t>16</a:t>
            </a:fld>
            <a:endParaRPr lang="en-US"/>
          </a:p>
        </p:txBody>
      </p:sp>
    </p:spTree>
    <p:extLst>
      <p:ext uri="{BB962C8B-B14F-4D97-AF65-F5344CB8AC3E}">
        <p14:creationId xmlns:p14="http://schemas.microsoft.com/office/powerpoint/2010/main" val="3216782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Seven areas to cover today.</a:t>
            </a:r>
          </a:p>
        </p:txBody>
      </p:sp>
      <p:sp>
        <p:nvSpPr>
          <p:cNvPr id="4" name="Slide Number Placeholder 3"/>
          <p:cNvSpPr>
            <a:spLocks noGrp="1"/>
          </p:cNvSpPr>
          <p:nvPr>
            <p:ph type="sldNum" sz="quarter" idx="5"/>
          </p:nvPr>
        </p:nvSpPr>
        <p:spPr/>
        <p:txBody>
          <a:bodyPr/>
          <a:lstStyle/>
          <a:p>
            <a:fld id="{289E7179-F4E7-2D4D-871C-16BF35468D82}" type="slidenum">
              <a:rPr lang="en-US" smtClean="0"/>
              <a:t>17</a:t>
            </a:fld>
            <a:endParaRPr lang="en-US"/>
          </a:p>
        </p:txBody>
      </p:sp>
    </p:spTree>
    <p:extLst>
      <p:ext uri="{BB962C8B-B14F-4D97-AF65-F5344CB8AC3E}">
        <p14:creationId xmlns:p14="http://schemas.microsoft.com/office/powerpoint/2010/main" val="1820753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the changes in the handbook are shown. The asterisk will be at the beginning of each section and subsection so it is evident what sections had changes and only the text that was edited is highlighted grey.</a:t>
            </a:r>
          </a:p>
        </p:txBody>
      </p:sp>
      <p:sp>
        <p:nvSpPr>
          <p:cNvPr id="4" name="Slide Number Placeholder 3"/>
          <p:cNvSpPr>
            <a:spLocks noGrp="1"/>
          </p:cNvSpPr>
          <p:nvPr>
            <p:ph type="sldNum" sz="quarter" idx="10"/>
          </p:nvPr>
        </p:nvSpPr>
        <p:spPr/>
        <p:txBody>
          <a:bodyPr/>
          <a:lstStyle/>
          <a:p>
            <a:fld id="{289E7179-F4E7-2D4D-871C-16BF35468D82}" type="slidenum">
              <a:rPr lang="en-US" smtClean="0"/>
              <a:t>18</a:t>
            </a:fld>
            <a:endParaRPr lang="en-US"/>
          </a:p>
        </p:txBody>
      </p:sp>
    </p:spTree>
    <p:extLst>
      <p:ext uri="{BB962C8B-B14F-4D97-AF65-F5344CB8AC3E}">
        <p14:creationId xmlns:p14="http://schemas.microsoft.com/office/powerpoint/2010/main" val="3017491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North American Standard Out-of-Service Criteria (OOSC) stated that a driver shall be placed out of service for "No skill performance evaluation in possession, when required." However, a driver who possessed a valid Skill Performance Evaluation (SPE) but did not comply with the SPE requirements was not addressed in the OOSC. For example, a driver who possesses an SPE requiring a prosthetic limb but is not using it while driving was not currently an out-of-service condition. The Driver-Traffic Enforcement Committee agreed that this is as serious as if the SPE is not there. Therefore, the driver should be placed out of service.</a:t>
            </a:r>
            <a:endParaRPr lang="en-US" dirty="0"/>
          </a:p>
        </p:txBody>
      </p:sp>
      <p:sp>
        <p:nvSpPr>
          <p:cNvPr id="4" name="Slide Number Placeholder 3"/>
          <p:cNvSpPr>
            <a:spLocks noGrp="1"/>
          </p:cNvSpPr>
          <p:nvPr>
            <p:ph type="sldNum" sz="quarter" idx="10"/>
          </p:nvPr>
        </p:nvSpPr>
        <p:spPr/>
        <p:txBody>
          <a:bodyPr/>
          <a:lstStyle/>
          <a:p>
            <a:fld id="{289E7179-F4E7-2D4D-871C-16BF35468D82}" type="slidenum">
              <a:rPr lang="en-US" smtClean="0"/>
              <a:t>19</a:t>
            </a:fld>
            <a:endParaRPr lang="en-US"/>
          </a:p>
        </p:txBody>
      </p:sp>
    </p:spTree>
    <p:extLst>
      <p:ext uri="{BB962C8B-B14F-4D97-AF65-F5344CB8AC3E}">
        <p14:creationId xmlns:p14="http://schemas.microsoft.com/office/powerpoint/2010/main" val="2156616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amendment addressed a discrepancy between the language in Operational Policy 5 and the North American Standard Out-of-Service Criteria (OOSC) Part II Policy Statement regarding removing and/or replacing a CVSA decal.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Operational Policy 5 stated that any expired CVSA decal shall be removed before a new CVSA decal is affixed. However, the Policy Statement in Part II of the OOSC stated that “a current CVSA decal shall be affixed, and no other CVSA decals shall be visible.”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language in the OOSC allowed for an existing decal to be covered up, rather than removed; the language in the Operational Policy does not. Covering up expired decals is problematic because colors can show on the corners and new decals can be removed by layering them on the vehicle. It was determined that removing old decals first is more appropriate.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Therefore, the Policy Statement in Part II of the OOSC was amended to reflect the same guidance as Operational Policy 5.</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89E7179-F4E7-2D4D-871C-16BF35468D82}" type="slidenum">
              <a:rPr lang="en-US" smtClean="0"/>
              <a:t>20</a:t>
            </a:fld>
            <a:endParaRPr lang="en-US"/>
          </a:p>
        </p:txBody>
      </p:sp>
    </p:spTree>
    <p:extLst>
      <p:ext uri="{BB962C8B-B14F-4D97-AF65-F5344CB8AC3E}">
        <p14:creationId xmlns:p14="http://schemas.microsoft.com/office/powerpoint/2010/main" val="3064474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Previously, language was amended in subsection (2) to include cracks in rotors to the vent area. The Vehicle Committee received information from a Society of Engineers workgroup indicating that with cracks through the vents, a collapse of the rotor is imminent. Therefore, the vehicle should be placed out of service. New language was added, as well as a picture of the condition to clearly outline the condition of the rotor.</a:t>
            </a:r>
          </a:p>
        </p:txBody>
      </p:sp>
      <p:sp>
        <p:nvSpPr>
          <p:cNvPr id="4" name="Slide Number Placeholder 3"/>
          <p:cNvSpPr>
            <a:spLocks noGrp="1"/>
          </p:cNvSpPr>
          <p:nvPr>
            <p:ph type="sldNum" sz="quarter" idx="10"/>
          </p:nvPr>
        </p:nvSpPr>
        <p:spPr/>
        <p:txBody>
          <a:bodyPr/>
          <a:lstStyle/>
          <a:p>
            <a:fld id="{289E7179-F4E7-2D4D-871C-16BF35468D82}" type="slidenum">
              <a:rPr lang="en-US" smtClean="0"/>
              <a:t>21</a:t>
            </a:fld>
            <a:endParaRPr lang="en-US"/>
          </a:p>
        </p:txBody>
      </p:sp>
    </p:spTree>
    <p:extLst>
      <p:ext uri="{BB962C8B-B14F-4D97-AF65-F5344CB8AC3E}">
        <p14:creationId xmlns:p14="http://schemas.microsoft.com/office/powerpoint/2010/main" val="1502956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17 employees, </a:t>
            </a:r>
          </a:p>
          <a:p>
            <a:r>
              <a:rPr lang="en-US" dirty="0"/>
              <a:t>71 class 1 state/provincial/territory/Mexico (federal) members</a:t>
            </a:r>
          </a:p>
          <a:p>
            <a:r>
              <a:rPr lang="en-US" dirty="0"/>
              <a:t>38 Class 2 local agency members</a:t>
            </a:r>
          </a:p>
          <a:p>
            <a:r>
              <a:rPr lang="en-US" dirty="0"/>
              <a:t>513 Class 3 associate members</a:t>
            </a:r>
          </a:p>
          <a:p>
            <a:r>
              <a:rPr lang="en-US" dirty="0"/>
              <a:t>20 Federal agencies</a:t>
            </a:r>
          </a:p>
          <a:p>
            <a:endParaRPr lang="en-US" dirty="0"/>
          </a:p>
        </p:txBody>
      </p:sp>
      <p:sp>
        <p:nvSpPr>
          <p:cNvPr id="4" name="Slide Number Placeholder 3"/>
          <p:cNvSpPr>
            <a:spLocks noGrp="1"/>
          </p:cNvSpPr>
          <p:nvPr>
            <p:ph type="sldNum" sz="quarter" idx="5"/>
          </p:nvPr>
        </p:nvSpPr>
        <p:spPr/>
        <p:txBody>
          <a:bodyPr/>
          <a:lstStyle/>
          <a:p>
            <a:fld id="{289E7179-F4E7-2D4D-871C-16BF35468D82}" type="slidenum">
              <a:rPr lang="en-US" smtClean="0"/>
              <a:t>3</a:t>
            </a:fld>
            <a:endParaRPr lang="en-US"/>
          </a:p>
        </p:txBody>
      </p:sp>
    </p:spTree>
    <p:extLst>
      <p:ext uri="{BB962C8B-B14F-4D97-AF65-F5344CB8AC3E}">
        <p14:creationId xmlns:p14="http://schemas.microsoft.com/office/powerpoint/2010/main" val="4266887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Vehicle Committee added subheadings to the Cargo Securement section of the North American Standard Out-of-Service Criteria (OOSC), similar to the other sections in the OOSC. The new headings help with the uniformity of content in the rest of the criteria as well as make it easier to distinguish between the different sections of the OOSC. </a:t>
            </a:r>
          </a:p>
        </p:txBody>
      </p:sp>
      <p:sp>
        <p:nvSpPr>
          <p:cNvPr id="4" name="Slide Number Placeholder 3"/>
          <p:cNvSpPr>
            <a:spLocks noGrp="1"/>
          </p:cNvSpPr>
          <p:nvPr>
            <p:ph type="sldNum" sz="quarter" idx="10"/>
          </p:nvPr>
        </p:nvSpPr>
        <p:spPr/>
        <p:txBody>
          <a:bodyPr/>
          <a:lstStyle/>
          <a:p>
            <a:fld id="{289E7179-F4E7-2D4D-871C-16BF35468D82}" type="slidenum">
              <a:rPr lang="en-US" smtClean="0"/>
              <a:t>22</a:t>
            </a:fld>
            <a:endParaRPr lang="en-US"/>
          </a:p>
        </p:txBody>
      </p:sp>
    </p:spTree>
    <p:extLst>
      <p:ext uri="{BB962C8B-B14F-4D97-AF65-F5344CB8AC3E}">
        <p14:creationId xmlns:p14="http://schemas.microsoft.com/office/powerpoint/2010/main" val="1303740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Vehicle and Training Committees approved the 2018-03 Inspection Bulletin outlining the characteristics and use for Doleco USA textile link tiedown assemblies. The North American Standard Out-of-Service Criteria required additional language be added to the Tiedown Defect Table, so that an inspector can adequately determine if the tiedown is defective once it is in use. As mentioned in the previous slide, the 2018-03 – Doleco USA Textile Link Tiedown Assembly Inspection Bulletin outlines details of the tiedown in order to adequately inspect for these conditions that would result in a defective tiedown.</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9E7179-F4E7-2D4D-871C-16BF35468D82}" type="slidenum">
              <a:rPr lang="en-US" smtClean="0"/>
              <a:t>23</a:t>
            </a:fld>
            <a:endParaRPr lang="en-US"/>
          </a:p>
        </p:txBody>
      </p:sp>
    </p:spTree>
    <p:extLst>
      <p:ext uri="{BB962C8B-B14F-4D97-AF65-F5344CB8AC3E}">
        <p14:creationId xmlns:p14="http://schemas.microsoft.com/office/powerpoint/2010/main" val="824514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issue was a result of a vehicle that was inspected and there was a broken bearing strap on a universal joint of a driveline/driveshaft. It was discussed that a broken bearing strap would have the same imminent hazard as a missing, broken or loose retainer bolt. The Vehicle Committee voted unanimously to add bearing strap into 4.b.(3) and to add a descriptive label to the current picture of a bearing strap in the North American Standard Out-of-Service Criteria to help identify and clarify what a bearing strap is.</a:t>
            </a:r>
          </a:p>
        </p:txBody>
      </p:sp>
      <p:sp>
        <p:nvSpPr>
          <p:cNvPr id="4" name="Slide Number Placeholder 3"/>
          <p:cNvSpPr>
            <a:spLocks noGrp="1"/>
          </p:cNvSpPr>
          <p:nvPr>
            <p:ph type="sldNum" sz="quarter" idx="10"/>
          </p:nvPr>
        </p:nvSpPr>
        <p:spPr/>
        <p:txBody>
          <a:bodyPr/>
          <a:lstStyle/>
          <a:p>
            <a:fld id="{289E7179-F4E7-2D4D-871C-16BF35468D82}" type="slidenum">
              <a:rPr lang="en-US" smtClean="0"/>
              <a:t>24</a:t>
            </a:fld>
            <a:endParaRPr lang="en-US"/>
          </a:p>
        </p:txBody>
      </p:sp>
    </p:spTree>
    <p:extLst>
      <p:ext uri="{BB962C8B-B14F-4D97-AF65-F5344CB8AC3E}">
        <p14:creationId xmlns:p14="http://schemas.microsoft.com/office/powerpoint/2010/main" val="5446228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new critical inspection item was added to the North American Standard Out-of-Service Criteria (OOSC) regarding temporary driver seats. A request was received to add “drivers using a temporary seat” rather than a “permanent seat that is secured to the vehicle in a workmanlike manner” to the OOSC. This would be similar to the temporary seating condition found under the passenger-carrying vehicle section for passenger seats. A picture was provided of a vehicle that was stopped for inspection showing a driver sitting in a lawn chair inside a commercial motor vehicle. Through discussion, it was determined that this has been observed in previous cases and there was also a situation where a collision occurred due to a driver falling from the temporary seat because it was not mounted securely to the floor of the vehicle.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This addition resulted in the renumbering of all the Critical Vehicle Inspection Items in the OOSC from Exhaust System forward as well as updates to Operational Policy 5 and Inspection Procedures.</a:t>
            </a:r>
          </a:p>
        </p:txBody>
      </p:sp>
      <p:sp>
        <p:nvSpPr>
          <p:cNvPr id="4" name="Slide Number Placeholder 3"/>
          <p:cNvSpPr>
            <a:spLocks noGrp="1"/>
          </p:cNvSpPr>
          <p:nvPr>
            <p:ph type="sldNum" sz="quarter" idx="10"/>
          </p:nvPr>
        </p:nvSpPr>
        <p:spPr/>
        <p:txBody>
          <a:bodyPr/>
          <a:lstStyle/>
          <a:p>
            <a:fld id="{289E7179-F4E7-2D4D-871C-16BF35468D82}" type="slidenum">
              <a:rPr lang="en-US" smtClean="0"/>
              <a:t>25</a:t>
            </a:fld>
            <a:endParaRPr lang="en-US"/>
          </a:p>
        </p:txBody>
      </p:sp>
    </p:spTree>
    <p:extLst>
      <p:ext uri="{BB962C8B-B14F-4D97-AF65-F5344CB8AC3E}">
        <p14:creationId xmlns:p14="http://schemas.microsoft.com/office/powerpoint/2010/main" val="1045705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Passenger Carrier Committee added subheadings to the Exhaust Systems section in Part II of the North American Standard Out-of-Service Criteria (OOSC), similar to the other sections in the OOSC. The new headings help with the uniformity of content in the rest of the criteria as well as make it easier to distinguish between the different sections of the OOSC.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number of Exhaust also changed, due to the addition of the Driver’s Seat (Missing).</a:t>
            </a:r>
          </a:p>
        </p:txBody>
      </p:sp>
      <p:sp>
        <p:nvSpPr>
          <p:cNvPr id="4" name="Slide Number Placeholder 3"/>
          <p:cNvSpPr>
            <a:spLocks noGrp="1"/>
          </p:cNvSpPr>
          <p:nvPr>
            <p:ph type="sldNum" sz="quarter" idx="10"/>
          </p:nvPr>
        </p:nvSpPr>
        <p:spPr/>
        <p:txBody>
          <a:bodyPr/>
          <a:lstStyle/>
          <a:p>
            <a:fld id="{289E7179-F4E7-2D4D-871C-16BF35468D82}" type="slidenum">
              <a:rPr lang="en-US" smtClean="0"/>
              <a:t>26</a:t>
            </a:fld>
            <a:endParaRPr lang="en-US"/>
          </a:p>
        </p:txBody>
      </p:sp>
    </p:spTree>
    <p:extLst>
      <p:ext uri="{BB962C8B-B14F-4D97-AF65-F5344CB8AC3E}">
        <p14:creationId xmlns:p14="http://schemas.microsoft.com/office/powerpoint/2010/main" val="13469196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North American Standard Out-of-Service Criteria was amended by adding language to address non-manufactured holes in the drag link of the steering system. Members of the industry were contacted, and it was discussed in committee, the severity of the drag link, and the loss of control if it fails. Having a worn hole could allow the link to buckle and lead to the loss of steering control. The recommendation by the industry partners was that a non-manufactured hole in a drag link should be placed out of service.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Item number for Steering Systems was also updated to 10, due to the addition of Driver’s Seat (Missing).</a:t>
            </a:r>
          </a:p>
        </p:txBody>
      </p:sp>
      <p:sp>
        <p:nvSpPr>
          <p:cNvPr id="4" name="Slide Number Placeholder 3"/>
          <p:cNvSpPr>
            <a:spLocks noGrp="1"/>
          </p:cNvSpPr>
          <p:nvPr>
            <p:ph type="sldNum" sz="quarter" idx="10"/>
          </p:nvPr>
        </p:nvSpPr>
        <p:spPr/>
        <p:txBody>
          <a:bodyPr/>
          <a:lstStyle/>
          <a:p>
            <a:fld id="{289E7179-F4E7-2D4D-871C-16BF35468D82}" type="slidenum">
              <a:rPr lang="en-US" smtClean="0"/>
              <a:t>27</a:t>
            </a:fld>
            <a:endParaRPr lang="en-US"/>
          </a:p>
        </p:txBody>
      </p:sp>
    </p:spTree>
    <p:extLst>
      <p:ext uri="{BB962C8B-B14F-4D97-AF65-F5344CB8AC3E}">
        <p14:creationId xmlns:p14="http://schemas.microsoft.com/office/powerpoint/2010/main" val="5277781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Passenger Carrier Committee made a previous amendment to the Critical Vehicle Inspection Item for Temporary Seating; inadvertently this amendment resulted in every seat in a passenger-carrying vehicle becoming a Critical Vehicle Inspection Item (temporary or otherwise). This was not the intent of the committee when the condition of temporary seating was introduced into the North American Standard Out-of-Service Criteria. This amendment was made to specify that temporary and aisle seats are the critical inspection item, and that vehicles with manufactured seating violations will still qualify for a CVSA decal, as they did in the past. The heading was also amended in the Critical Vehicle Inspection Item list.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Item number for BUSES, MOTORCOACHES, PASSENGER VANS OR OTHER PASSENGER-CARRYING VEHICLES – EMERGENCY EXITS/ELECTRICAL CABLES AND SYSTEMS IN ENGINE AND BATTERY COMPARTMENTS/SEATING (Temporary and Aisle Seats) was also updated to 16, due to the addition of Driver’s Seat (Missing).</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9E7179-F4E7-2D4D-871C-16BF35468D82}" type="slidenum">
              <a:rPr lang="en-US" smtClean="0"/>
              <a:t>28</a:t>
            </a:fld>
            <a:endParaRPr lang="en-US"/>
          </a:p>
        </p:txBody>
      </p:sp>
    </p:spTree>
    <p:extLst>
      <p:ext uri="{BB962C8B-B14F-4D97-AF65-F5344CB8AC3E}">
        <p14:creationId xmlns:p14="http://schemas.microsoft.com/office/powerpoint/2010/main" val="38221180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III of the OOSC was completely revised for consistency.</a:t>
            </a:r>
          </a:p>
        </p:txBody>
      </p:sp>
      <p:sp>
        <p:nvSpPr>
          <p:cNvPr id="4" name="Slide Number Placeholder 3"/>
          <p:cNvSpPr>
            <a:spLocks noGrp="1"/>
          </p:cNvSpPr>
          <p:nvPr>
            <p:ph type="sldNum" sz="quarter" idx="5"/>
          </p:nvPr>
        </p:nvSpPr>
        <p:spPr/>
        <p:txBody>
          <a:bodyPr/>
          <a:lstStyle/>
          <a:p>
            <a:fld id="{289E7179-F4E7-2D4D-871C-16BF35468D82}" type="slidenum">
              <a:rPr lang="en-US" smtClean="0"/>
              <a:t>29</a:t>
            </a:fld>
            <a:endParaRPr lang="en-US"/>
          </a:p>
        </p:txBody>
      </p:sp>
    </p:spTree>
    <p:extLst>
      <p:ext uri="{BB962C8B-B14F-4D97-AF65-F5344CB8AC3E}">
        <p14:creationId xmlns:p14="http://schemas.microsoft.com/office/powerpoint/2010/main" val="17962464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Hazardous Materials Committee made a series of amendments to the Placarding and Marking section of Part III of the North American Standard Out-of-Service Criteria (OOSC), because the wording was a source of confusion.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became apparent through discussion that Part III of the OOSC needed to follow the same format as the rest of the OOSC. The committee agreed that by making the edits in formatting and removing redundant language, Part III would be consistent with the rest of the OOSC. </a:t>
            </a:r>
          </a:p>
          <a:p>
            <a:endParaRPr lang="en-US" dirty="0"/>
          </a:p>
        </p:txBody>
      </p:sp>
      <p:sp>
        <p:nvSpPr>
          <p:cNvPr id="4" name="Slide Number Placeholder 3"/>
          <p:cNvSpPr>
            <a:spLocks noGrp="1"/>
          </p:cNvSpPr>
          <p:nvPr>
            <p:ph type="sldNum" sz="quarter" idx="10"/>
          </p:nvPr>
        </p:nvSpPr>
        <p:spPr/>
        <p:txBody>
          <a:bodyPr/>
          <a:lstStyle/>
          <a:p>
            <a:fld id="{289E7179-F4E7-2D4D-871C-16BF35468D82}" type="slidenum">
              <a:rPr lang="en-US" smtClean="0"/>
              <a:t>30</a:t>
            </a:fld>
            <a:endParaRPr lang="en-US"/>
          </a:p>
        </p:txBody>
      </p:sp>
    </p:spTree>
    <p:extLst>
      <p:ext uri="{BB962C8B-B14F-4D97-AF65-F5344CB8AC3E}">
        <p14:creationId xmlns:p14="http://schemas.microsoft.com/office/powerpoint/2010/main" val="28741378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section for Placarding (the way it was written) would lead some to not put a vehicle OOS for a misleading placard or marking. It was determined that separating the section would help clarify this OOS condition vs missing which refers to the 50 percent.</a:t>
            </a:r>
          </a:p>
          <a:p>
            <a:endParaRPr lang="en-US" dirty="0"/>
          </a:p>
        </p:txBody>
      </p:sp>
      <p:sp>
        <p:nvSpPr>
          <p:cNvPr id="4" name="Slide Number Placeholder 3"/>
          <p:cNvSpPr>
            <a:spLocks noGrp="1"/>
          </p:cNvSpPr>
          <p:nvPr>
            <p:ph type="sldNum" sz="quarter" idx="10"/>
          </p:nvPr>
        </p:nvSpPr>
        <p:spPr/>
        <p:txBody>
          <a:bodyPr/>
          <a:lstStyle/>
          <a:p>
            <a:fld id="{289E7179-F4E7-2D4D-871C-16BF35468D82}" type="slidenum">
              <a:rPr lang="en-US" smtClean="0"/>
              <a:t>31</a:t>
            </a:fld>
            <a:endParaRPr lang="en-US"/>
          </a:p>
        </p:txBody>
      </p:sp>
    </p:spTree>
    <p:extLst>
      <p:ext uri="{BB962C8B-B14F-4D97-AF65-F5344CB8AC3E}">
        <p14:creationId xmlns:p14="http://schemas.microsoft.com/office/powerpoint/2010/main" val="1811929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 I members include approximately 13,000 CVSA certified inspectors</a:t>
            </a:r>
          </a:p>
        </p:txBody>
      </p:sp>
      <p:sp>
        <p:nvSpPr>
          <p:cNvPr id="4" name="Slide Number Placeholder 3"/>
          <p:cNvSpPr>
            <a:spLocks noGrp="1"/>
          </p:cNvSpPr>
          <p:nvPr>
            <p:ph type="sldNum" sz="quarter" idx="5"/>
          </p:nvPr>
        </p:nvSpPr>
        <p:spPr/>
        <p:txBody>
          <a:bodyPr/>
          <a:lstStyle/>
          <a:p>
            <a:fld id="{289E7179-F4E7-2D4D-871C-16BF35468D82}" type="slidenum">
              <a:rPr lang="en-US" smtClean="0"/>
              <a:t>4</a:t>
            </a:fld>
            <a:endParaRPr lang="en-US"/>
          </a:p>
        </p:txBody>
      </p:sp>
    </p:spTree>
    <p:extLst>
      <p:ext uri="{BB962C8B-B14F-4D97-AF65-F5344CB8AC3E}">
        <p14:creationId xmlns:p14="http://schemas.microsoft.com/office/powerpoint/2010/main" val="2228318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Similar to the placarding section, the section for Transport Vehicle Markings (the way it was written) would lead some to not put a vehicle OOS for a misleading placard or marking. It was determined that separating the section would help clarify this OOS condition.</a:t>
            </a:r>
          </a:p>
          <a:p>
            <a:endParaRPr lang="en-US" dirty="0"/>
          </a:p>
        </p:txBody>
      </p:sp>
      <p:sp>
        <p:nvSpPr>
          <p:cNvPr id="4" name="Slide Number Placeholder 3"/>
          <p:cNvSpPr>
            <a:spLocks noGrp="1"/>
          </p:cNvSpPr>
          <p:nvPr>
            <p:ph type="sldNum" sz="quarter" idx="10"/>
          </p:nvPr>
        </p:nvSpPr>
        <p:spPr/>
        <p:txBody>
          <a:bodyPr/>
          <a:lstStyle/>
          <a:p>
            <a:fld id="{289E7179-F4E7-2D4D-871C-16BF35468D82}" type="slidenum">
              <a:rPr lang="en-US" smtClean="0"/>
              <a:t>32</a:t>
            </a:fld>
            <a:endParaRPr lang="en-US"/>
          </a:p>
        </p:txBody>
      </p:sp>
    </p:spTree>
    <p:extLst>
      <p:ext uri="{BB962C8B-B14F-4D97-AF65-F5344CB8AC3E}">
        <p14:creationId xmlns:p14="http://schemas.microsoft.com/office/powerpoint/2010/main" val="4747281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Discount prices of the handbook for members of enforcement member agencies, local member agencies and trucking association members.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E7179-F4E7-2D4D-871C-16BF35468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1949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on the App, the cost and how to find it.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E7179-F4E7-2D4D-871C-16BF35468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82037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Seven areas to cover today.</a:t>
            </a:r>
          </a:p>
          <a:p>
            <a:endParaRPr lang="en-US" dirty="0"/>
          </a:p>
        </p:txBody>
      </p:sp>
      <p:sp>
        <p:nvSpPr>
          <p:cNvPr id="4" name="Slide Number Placeholder 3"/>
          <p:cNvSpPr>
            <a:spLocks noGrp="1"/>
          </p:cNvSpPr>
          <p:nvPr>
            <p:ph type="sldNum" sz="quarter" idx="5"/>
          </p:nvPr>
        </p:nvSpPr>
        <p:spPr/>
        <p:txBody>
          <a:bodyPr/>
          <a:lstStyle/>
          <a:p>
            <a:fld id="{289E7179-F4E7-2D4D-871C-16BF35468D82}" type="slidenum">
              <a:rPr lang="en-US" smtClean="0"/>
              <a:t>35</a:t>
            </a:fld>
            <a:endParaRPr lang="en-US"/>
          </a:p>
        </p:txBody>
      </p:sp>
    </p:spTree>
    <p:extLst>
      <p:ext uri="{BB962C8B-B14F-4D97-AF65-F5344CB8AC3E}">
        <p14:creationId xmlns:p14="http://schemas.microsoft.com/office/powerpoint/2010/main" val="14579467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perspective on what that is, here is from 2018. </a:t>
            </a:r>
          </a:p>
        </p:txBody>
      </p:sp>
      <p:sp>
        <p:nvSpPr>
          <p:cNvPr id="4" name="Slide Number Placeholder 3"/>
          <p:cNvSpPr>
            <a:spLocks noGrp="1"/>
          </p:cNvSpPr>
          <p:nvPr>
            <p:ph type="sldNum" sz="quarter" idx="5"/>
          </p:nvPr>
        </p:nvSpPr>
        <p:spPr/>
        <p:txBody>
          <a:bodyPr/>
          <a:lstStyle/>
          <a:p>
            <a:fld id="{289E7179-F4E7-2D4D-871C-16BF35468D82}" type="slidenum">
              <a:rPr lang="en-US" smtClean="0"/>
              <a:t>36</a:t>
            </a:fld>
            <a:endParaRPr lang="en-US"/>
          </a:p>
        </p:txBody>
      </p:sp>
    </p:spTree>
    <p:extLst>
      <p:ext uri="{BB962C8B-B14F-4D97-AF65-F5344CB8AC3E}">
        <p14:creationId xmlns:p14="http://schemas.microsoft.com/office/powerpoint/2010/main" val="36232696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in the house that lighting built, so I noted lighting here, with 12% of </a:t>
            </a:r>
            <a:r>
              <a:rPr lang="en-US" dirty="0" err="1"/>
              <a:t>OOS</a:t>
            </a:r>
            <a:r>
              <a:rPr lang="en-US" dirty="0"/>
              <a:t> violations. </a:t>
            </a:r>
          </a:p>
          <a:p>
            <a:endParaRPr lang="en-US" dirty="0"/>
          </a:p>
          <a:p>
            <a:r>
              <a:rPr lang="en-US" dirty="0"/>
              <a:t>However, if you look at violations issued, 393.9 Inoperable Required Lamp represents by far the single most issued violations—2.5 times more frequently cited than the next common violations (brake adjustment). </a:t>
            </a:r>
          </a:p>
          <a:p>
            <a:endParaRPr lang="en-US" dirty="0"/>
          </a:p>
          <a:p>
            <a:r>
              <a:rPr lang="en-US" dirty="0"/>
              <a:t>Lamp violations represent 21%, over on out of every 5 violations, issued in 2018. </a:t>
            </a:r>
          </a:p>
          <a:p>
            <a:endParaRPr lang="en-US" dirty="0"/>
          </a:p>
          <a:p>
            <a:r>
              <a:rPr lang="en-US" dirty="0"/>
              <a:t>It should be noted that any one vehicle has many brakes and many more lamps. Violations are not counted twice in an inspection, but nonetheless the likelihood of a violation from lamps is at the top.</a:t>
            </a:r>
          </a:p>
          <a:p>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289E7179-F4E7-2D4D-871C-16BF35468D82}" type="slidenum">
              <a:rPr lang="en-US" smtClean="0"/>
              <a:t>37</a:t>
            </a:fld>
            <a:endParaRPr lang="en-US"/>
          </a:p>
        </p:txBody>
      </p:sp>
    </p:spTree>
    <p:extLst>
      <p:ext uri="{BB962C8B-B14F-4D97-AF65-F5344CB8AC3E}">
        <p14:creationId xmlns:p14="http://schemas.microsoft.com/office/powerpoint/2010/main" val="7189210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that these are raw results with no normalizing for many factors that affect vehicle and driver </a:t>
            </a:r>
            <a:r>
              <a:rPr lang="en-US" dirty="0" err="1"/>
              <a:t>OOS</a:t>
            </a:r>
            <a:r>
              <a:rPr lang="en-US" dirty="0"/>
              <a:t> rates and numbers of inspections.</a:t>
            </a:r>
          </a:p>
        </p:txBody>
      </p:sp>
      <p:sp>
        <p:nvSpPr>
          <p:cNvPr id="4" name="Slide Number Placeholder 3"/>
          <p:cNvSpPr>
            <a:spLocks noGrp="1"/>
          </p:cNvSpPr>
          <p:nvPr>
            <p:ph type="sldNum" sz="quarter" idx="5"/>
          </p:nvPr>
        </p:nvSpPr>
        <p:spPr/>
        <p:txBody>
          <a:bodyPr/>
          <a:lstStyle/>
          <a:p>
            <a:fld id="{289E7179-F4E7-2D4D-871C-16BF35468D82}" type="slidenum">
              <a:rPr lang="en-US" smtClean="0"/>
              <a:t>38</a:t>
            </a:fld>
            <a:endParaRPr lang="en-US"/>
          </a:p>
        </p:txBody>
      </p:sp>
    </p:spTree>
    <p:extLst>
      <p:ext uri="{BB962C8B-B14F-4D97-AF65-F5344CB8AC3E}">
        <p14:creationId xmlns:p14="http://schemas.microsoft.com/office/powerpoint/2010/main" val="6687807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Seven areas to cover today.</a:t>
            </a:r>
          </a:p>
          <a:p>
            <a:endParaRPr lang="en-US" dirty="0"/>
          </a:p>
        </p:txBody>
      </p:sp>
      <p:sp>
        <p:nvSpPr>
          <p:cNvPr id="4" name="Slide Number Placeholder 3"/>
          <p:cNvSpPr>
            <a:spLocks noGrp="1"/>
          </p:cNvSpPr>
          <p:nvPr>
            <p:ph type="sldNum" sz="quarter" idx="5"/>
          </p:nvPr>
        </p:nvSpPr>
        <p:spPr/>
        <p:txBody>
          <a:bodyPr/>
          <a:lstStyle/>
          <a:p>
            <a:fld id="{289E7179-F4E7-2D4D-871C-16BF35468D82}" type="slidenum">
              <a:rPr lang="en-US" smtClean="0"/>
              <a:t>44</a:t>
            </a:fld>
            <a:endParaRPr lang="en-US"/>
          </a:p>
        </p:txBody>
      </p:sp>
    </p:spTree>
    <p:extLst>
      <p:ext uri="{BB962C8B-B14F-4D97-AF65-F5344CB8AC3E}">
        <p14:creationId xmlns:p14="http://schemas.microsoft.com/office/powerpoint/2010/main" val="17995647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9E7179-F4E7-2D4D-871C-16BF35468D82}" type="slidenum">
              <a:rPr lang="en-US" smtClean="0"/>
              <a:t>45</a:t>
            </a:fld>
            <a:endParaRPr lang="en-US"/>
          </a:p>
        </p:txBody>
      </p:sp>
    </p:spTree>
    <p:extLst>
      <p:ext uri="{BB962C8B-B14F-4D97-AF65-F5344CB8AC3E}">
        <p14:creationId xmlns:p14="http://schemas.microsoft.com/office/powerpoint/2010/main" val="9042594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Seven areas to cover today.</a:t>
            </a:r>
          </a:p>
          <a:p>
            <a:endParaRPr lang="en-US" dirty="0"/>
          </a:p>
        </p:txBody>
      </p:sp>
      <p:sp>
        <p:nvSpPr>
          <p:cNvPr id="4" name="Slide Number Placeholder 3"/>
          <p:cNvSpPr>
            <a:spLocks noGrp="1"/>
          </p:cNvSpPr>
          <p:nvPr>
            <p:ph type="sldNum" sz="quarter" idx="5"/>
          </p:nvPr>
        </p:nvSpPr>
        <p:spPr/>
        <p:txBody>
          <a:bodyPr/>
          <a:lstStyle/>
          <a:p>
            <a:fld id="{289E7179-F4E7-2D4D-871C-16BF35468D82}" type="slidenum">
              <a:rPr lang="en-US" smtClean="0"/>
              <a:t>46</a:t>
            </a:fld>
            <a:endParaRPr lang="en-US"/>
          </a:p>
        </p:txBody>
      </p:sp>
    </p:spTree>
    <p:extLst>
      <p:ext uri="{BB962C8B-B14F-4D97-AF65-F5344CB8AC3E}">
        <p14:creationId xmlns:p14="http://schemas.microsoft.com/office/powerpoint/2010/main" val="1436105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OOSC</a:t>
            </a:r>
            <a:r>
              <a:rPr lang="en-US" dirty="0"/>
              <a:t> handbook is an inspection tool for enforcement. </a:t>
            </a:r>
          </a:p>
          <a:p>
            <a:endParaRPr lang="en-US" dirty="0"/>
          </a:p>
          <a:p>
            <a:r>
              <a:rPr lang="en-US" dirty="0"/>
              <a:t>May serve as a helpful reference for carriers to understand when inspectors place vehicles </a:t>
            </a:r>
            <a:r>
              <a:rPr lang="en-US" dirty="0" err="1"/>
              <a:t>OOS</a:t>
            </a:r>
            <a:r>
              <a:rPr lang="en-US" dirty="0"/>
              <a:t> but most violations are not represented in the handbook.</a:t>
            </a:r>
          </a:p>
          <a:p>
            <a:endParaRPr lang="en-US" dirty="0"/>
          </a:p>
          <a:p>
            <a:r>
              <a:rPr lang="en-US" dirty="0"/>
              <a:t>Over 80 percent of vehicle violations are non-</a:t>
            </a:r>
            <a:r>
              <a:rPr lang="en-US" dirty="0" err="1"/>
              <a:t>OOS</a:t>
            </a:r>
            <a:r>
              <a:rPr lang="en-US" dirty="0"/>
              <a:t>.</a:t>
            </a:r>
          </a:p>
        </p:txBody>
      </p:sp>
      <p:sp>
        <p:nvSpPr>
          <p:cNvPr id="4" name="Slide Number Placeholder 3"/>
          <p:cNvSpPr>
            <a:spLocks noGrp="1"/>
          </p:cNvSpPr>
          <p:nvPr>
            <p:ph type="sldNum" sz="quarter" idx="5"/>
          </p:nvPr>
        </p:nvSpPr>
        <p:spPr/>
        <p:txBody>
          <a:bodyPr/>
          <a:lstStyle/>
          <a:p>
            <a:fld id="{289E7179-F4E7-2D4D-871C-16BF35468D82}" type="slidenum">
              <a:rPr lang="en-US" smtClean="0"/>
              <a:t>5</a:t>
            </a:fld>
            <a:endParaRPr lang="en-US"/>
          </a:p>
        </p:txBody>
      </p:sp>
    </p:spTree>
    <p:extLst>
      <p:ext uri="{BB962C8B-B14F-4D97-AF65-F5344CB8AC3E}">
        <p14:creationId xmlns:p14="http://schemas.microsoft.com/office/powerpoint/2010/main" val="38917559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Seven areas to cover today.</a:t>
            </a:r>
          </a:p>
          <a:p>
            <a:endParaRPr lang="en-US" dirty="0"/>
          </a:p>
        </p:txBody>
      </p:sp>
      <p:sp>
        <p:nvSpPr>
          <p:cNvPr id="4" name="Slide Number Placeholder 3"/>
          <p:cNvSpPr>
            <a:spLocks noGrp="1"/>
          </p:cNvSpPr>
          <p:nvPr>
            <p:ph type="sldNum" sz="quarter" idx="5"/>
          </p:nvPr>
        </p:nvSpPr>
        <p:spPr/>
        <p:txBody>
          <a:bodyPr/>
          <a:lstStyle/>
          <a:p>
            <a:fld id="{289E7179-F4E7-2D4D-871C-16BF35468D82}" type="slidenum">
              <a:rPr lang="en-US" smtClean="0"/>
              <a:t>47</a:t>
            </a:fld>
            <a:endParaRPr lang="en-US"/>
          </a:p>
        </p:txBody>
      </p:sp>
    </p:spTree>
    <p:extLst>
      <p:ext uri="{BB962C8B-B14F-4D97-AF65-F5344CB8AC3E}">
        <p14:creationId xmlns:p14="http://schemas.microsoft.com/office/powerpoint/2010/main" val="9178047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Seven areas to cover today.</a:t>
            </a:r>
          </a:p>
          <a:p>
            <a:endParaRPr lang="en-US" dirty="0"/>
          </a:p>
        </p:txBody>
      </p:sp>
      <p:sp>
        <p:nvSpPr>
          <p:cNvPr id="4" name="Slide Number Placeholder 3"/>
          <p:cNvSpPr>
            <a:spLocks noGrp="1"/>
          </p:cNvSpPr>
          <p:nvPr>
            <p:ph type="sldNum" sz="quarter" idx="5"/>
          </p:nvPr>
        </p:nvSpPr>
        <p:spPr/>
        <p:txBody>
          <a:bodyPr/>
          <a:lstStyle/>
          <a:p>
            <a:fld id="{289E7179-F4E7-2D4D-871C-16BF35468D82}" type="slidenum">
              <a:rPr lang="en-US" smtClean="0"/>
              <a:t>48</a:t>
            </a:fld>
            <a:endParaRPr lang="en-US"/>
          </a:p>
        </p:txBody>
      </p:sp>
    </p:spTree>
    <p:extLst>
      <p:ext uri="{BB962C8B-B14F-4D97-AF65-F5344CB8AC3E}">
        <p14:creationId xmlns:p14="http://schemas.microsoft.com/office/powerpoint/2010/main" val="35121946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Seven areas to cover today.</a:t>
            </a:r>
          </a:p>
          <a:p>
            <a:endParaRPr lang="en-US" dirty="0"/>
          </a:p>
        </p:txBody>
      </p:sp>
      <p:sp>
        <p:nvSpPr>
          <p:cNvPr id="4" name="Slide Number Placeholder 3"/>
          <p:cNvSpPr>
            <a:spLocks noGrp="1"/>
          </p:cNvSpPr>
          <p:nvPr>
            <p:ph type="sldNum" sz="quarter" idx="5"/>
          </p:nvPr>
        </p:nvSpPr>
        <p:spPr/>
        <p:txBody>
          <a:bodyPr/>
          <a:lstStyle/>
          <a:p>
            <a:fld id="{289E7179-F4E7-2D4D-871C-16BF35468D82}" type="slidenum">
              <a:rPr lang="en-US" smtClean="0"/>
              <a:t>49</a:t>
            </a:fld>
            <a:endParaRPr lang="en-US"/>
          </a:p>
        </p:txBody>
      </p:sp>
    </p:spTree>
    <p:extLst>
      <p:ext uri="{BB962C8B-B14F-4D97-AF65-F5344CB8AC3E}">
        <p14:creationId xmlns:p14="http://schemas.microsoft.com/office/powerpoint/2010/main" val="1608251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Seven areas to cover today.</a:t>
            </a:r>
          </a:p>
        </p:txBody>
      </p:sp>
      <p:sp>
        <p:nvSpPr>
          <p:cNvPr id="4" name="Slide Number Placeholder 3"/>
          <p:cNvSpPr>
            <a:spLocks noGrp="1"/>
          </p:cNvSpPr>
          <p:nvPr>
            <p:ph type="sldNum" sz="quarter" idx="5"/>
          </p:nvPr>
        </p:nvSpPr>
        <p:spPr/>
        <p:txBody>
          <a:bodyPr/>
          <a:lstStyle/>
          <a:p>
            <a:fld id="{289E7179-F4E7-2D4D-871C-16BF35468D82}" type="slidenum">
              <a:rPr lang="en-US" smtClean="0"/>
              <a:t>7</a:t>
            </a:fld>
            <a:endParaRPr lang="en-US"/>
          </a:p>
        </p:txBody>
      </p:sp>
    </p:spTree>
    <p:extLst>
      <p:ext uri="{BB962C8B-B14F-4D97-AF65-F5344CB8AC3E}">
        <p14:creationId xmlns:p14="http://schemas.microsoft.com/office/powerpoint/2010/main" val="3859980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Ops Pol 4 – removes pre-requisite for bulk packaging inspectors to have cargo tank cert.</a:t>
            </a:r>
          </a:p>
          <a:p>
            <a:endParaRPr lang="en-US" dirty="0"/>
          </a:p>
          <a:p>
            <a:r>
              <a:rPr lang="en-US" dirty="0"/>
              <a:t>Ops Pol 13 – puts in policy the practice most states have of not disturbing a driver off duty in sleeper berth for an inspection</a:t>
            </a:r>
          </a:p>
          <a:p>
            <a:endParaRPr lang="en-US" dirty="0"/>
          </a:p>
          <a:p>
            <a:r>
              <a:rPr lang="en-US" dirty="0"/>
              <a:t>Ops Pol 14 – explicitly improves documentation of violations</a:t>
            </a:r>
          </a:p>
        </p:txBody>
      </p:sp>
      <p:sp>
        <p:nvSpPr>
          <p:cNvPr id="4" name="Slide Number Placeholder 3"/>
          <p:cNvSpPr>
            <a:spLocks noGrp="1"/>
          </p:cNvSpPr>
          <p:nvPr>
            <p:ph type="sldNum" sz="quarter" idx="5"/>
          </p:nvPr>
        </p:nvSpPr>
        <p:spPr/>
        <p:txBody>
          <a:bodyPr/>
          <a:lstStyle/>
          <a:p>
            <a:fld id="{289E7179-F4E7-2D4D-871C-16BF35468D82}" type="slidenum">
              <a:rPr lang="en-US" smtClean="0"/>
              <a:t>8</a:t>
            </a:fld>
            <a:endParaRPr lang="en-US"/>
          </a:p>
        </p:txBody>
      </p:sp>
    </p:spTree>
    <p:extLst>
      <p:ext uri="{BB962C8B-B14F-4D97-AF65-F5344CB8AC3E}">
        <p14:creationId xmlns:p14="http://schemas.microsoft.com/office/powerpoint/2010/main" val="3165051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Seven areas to cover today.</a:t>
            </a:r>
          </a:p>
          <a:p>
            <a:endParaRPr lang="en-US" dirty="0"/>
          </a:p>
          <a:p>
            <a:r>
              <a:rPr lang="en-US" dirty="0"/>
              <a:t>Briefly who CVSA is. </a:t>
            </a:r>
          </a:p>
        </p:txBody>
      </p:sp>
      <p:sp>
        <p:nvSpPr>
          <p:cNvPr id="4" name="Slide Number Placeholder 3"/>
          <p:cNvSpPr>
            <a:spLocks noGrp="1"/>
          </p:cNvSpPr>
          <p:nvPr>
            <p:ph type="sldNum" sz="quarter" idx="5"/>
          </p:nvPr>
        </p:nvSpPr>
        <p:spPr/>
        <p:txBody>
          <a:bodyPr/>
          <a:lstStyle/>
          <a:p>
            <a:fld id="{289E7179-F4E7-2D4D-871C-16BF35468D82}" type="slidenum">
              <a:rPr lang="en-US" smtClean="0"/>
              <a:t>9</a:t>
            </a:fld>
            <a:endParaRPr lang="en-US"/>
          </a:p>
        </p:txBody>
      </p:sp>
    </p:spTree>
    <p:extLst>
      <p:ext uri="{BB962C8B-B14F-4D97-AF65-F5344CB8AC3E}">
        <p14:creationId xmlns:p14="http://schemas.microsoft.com/office/powerpoint/2010/main" val="3138115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Driver seats present has been an uncommon but alarming issue.</a:t>
            </a:r>
          </a:p>
          <a:p>
            <a:endParaRPr lang="en-US" dirty="0"/>
          </a:p>
          <a:p>
            <a:r>
              <a:rPr lang="en-US" dirty="0"/>
              <a:t>I’ll come back to Rear Impact Guards in a later chapter. </a:t>
            </a:r>
          </a:p>
          <a:p>
            <a:endParaRPr lang="en-US" dirty="0"/>
          </a:p>
          <a:p>
            <a:r>
              <a:rPr lang="en-US" dirty="0"/>
              <a:t>Explicit safety related communications added, for timing.</a:t>
            </a:r>
          </a:p>
          <a:p>
            <a:endParaRPr lang="en-US" dirty="0"/>
          </a:p>
          <a:p>
            <a:endParaRPr lang="en-US" dirty="0"/>
          </a:p>
        </p:txBody>
      </p:sp>
      <p:sp>
        <p:nvSpPr>
          <p:cNvPr id="4" name="Slide Number Placeholder 3"/>
          <p:cNvSpPr>
            <a:spLocks noGrp="1"/>
          </p:cNvSpPr>
          <p:nvPr>
            <p:ph type="sldNum" sz="quarter" idx="5"/>
          </p:nvPr>
        </p:nvSpPr>
        <p:spPr/>
        <p:txBody>
          <a:bodyPr/>
          <a:lstStyle/>
          <a:p>
            <a:fld id="{289E7179-F4E7-2D4D-871C-16BF35468D82}" type="slidenum">
              <a:rPr lang="en-US" smtClean="0"/>
              <a:t>10</a:t>
            </a:fld>
            <a:endParaRPr lang="en-US"/>
          </a:p>
        </p:txBody>
      </p:sp>
    </p:spTree>
    <p:extLst>
      <p:ext uri="{BB962C8B-B14F-4D97-AF65-F5344CB8AC3E}">
        <p14:creationId xmlns:p14="http://schemas.microsoft.com/office/powerpoint/2010/main" val="834355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Seven areas to cover today.</a:t>
            </a:r>
          </a:p>
          <a:p>
            <a:endParaRPr lang="en-US" dirty="0"/>
          </a:p>
          <a:p>
            <a:r>
              <a:rPr lang="en-US" dirty="0"/>
              <a:t>Briefly who CVSA is. </a:t>
            </a:r>
          </a:p>
        </p:txBody>
      </p:sp>
      <p:sp>
        <p:nvSpPr>
          <p:cNvPr id="4" name="Slide Number Placeholder 3"/>
          <p:cNvSpPr>
            <a:spLocks noGrp="1"/>
          </p:cNvSpPr>
          <p:nvPr>
            <p:ph type="sldNum" sz="quarter" idx="5"/>
          </p:nvPr>
        </p:nvSpPr>
        <p:spPr/>
        <p:txBody>
          <a:bodyPr/>
          <a:lstStyle/>
          <a:p>
            <a:fld id="{289E7179-F4E7-2D4D-871C-16BF35468D82}" type="slidenum">
              <a:rPr lang="en-US" smtClean="0"/>
              <a:t>11</a:t>
            </a:fld>
            <a:endParaRPr lang="en-US"/>
          </a:p>
        </p:txBody>
      </p:sp>
    </p:spTree>
    <p:extLst>
      <p:ext uri="{BB962C8B-B14F-4D97-AF65-F5344CB8AC3E}">
        <p14:creationId xmlns:p14="http://schemas.microsoft.com/office/powerpoint/2010/main" val="17455942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860941" y="2314576"/>
            <a:ext cx="4668947" cy="1243012"/>
          </a:xfrm>
        </p:spPr>
        <p:txBody>
          <a:bodyPr anchor="b">
            <a:normAutofit/>
          </a:bodyPr>
          <a:lstStyle>
            <a:lvl1pPr algn="l">
              <a:defRPr sz="4000">
                <a:solidFill>
                  <a:schemeClr val="bg1"/>
                </a:solidFill>
                <a:latin typeface="Cambria" charset="0"/>
                <a:ea typeface="Cambria" charset="0"/>
                <a:cs typeface="Cambria" charset="0"/>
              </a:defRPr>
            </a:lvl1pPr>
          </a:lstStyle>
          <a:p>
            <a:r>
              <a:rPr lang="en-US" dirty="0"/>
              <a:t>Click to edit Master title style</a:t>
            </a:r>
          </a:p>
        </p:txBody>
      </p:sp>
      <p:sp>
        <p:nvSpPr>
          <p:cNvPr id="3" name="Subtitle 2"/>
          <p:cNvSpPr>
            <a:spLocks noGrp="1"/>
          </p:cNvSpPr>
          <p:nvPr>
            <p:ph type="subTitle" idx="1"/>
          </p:nvPr>
        </p:nvSpPr>
        <p:spPr>
          <a:xfrm>
            <a:off x="5860941" y="3642010"/>
            <a:ext cx="4668947" cy="1172877"/>
          </a:xfrm>
        </p:spPr>
        <p:txBody>
          <a:bodyPr>
            <a:normAutofit/>
          </a:bodyPr>
          <a:lstStyle>
            <a:lvl1pPr marL="0" indent="0" algn="l">
              <a:buNone/>
              <a:defRPr sz="1600">
                <a:solidFill>
                  <a:srgbClr val="CDAD51"/>
                </a:solidFill>
                <a:latin typeface="Cambria" charset="0"/>
                <a:ea typeface="Cambria" charset="0"/>
                <a:cs typeface="Cambr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Rectangle 6"/>
          <p:cNvSpPr/>
          <p:nvPr userDrawn="1"/>
        </p:nvSpPr>
        <p:spPr>
          <a:xfrm>
            <a:off x="1528767" y="1985963"/>
            <a:ext cx="9310687" cy="3086100"/>
          </a:xfrm>
          <a:prstGeom prst="rect">
            <a:avLst/>
          </a:prstGeom>
          <a:noFill/>
          <a:ln w="25400">
            <a:solidFill>
              <a:srgbClr val="CDA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37982" y="2493631"/>
            <a:ext cx="2529840" cy="1944624"/>
          </a:xfrm>
          <a:prstGeom prst="rect">
            <a:avLst/>
          </a:prstGeom>
        </p:spPr>
      </p:pic>
    </p:spTree>
    <p:extLst>
      <p:ext uri="{BB962C8B-B14F-4D97-AF65-F5344CB8AC3E}">
        <p14:creationId xmlns:p14="http://schemas.microsoft.com/office/powerpoint/2010/main" val="898660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ectangle 10"/>
          <p:cNvSpPr/>
          <p:nvPr userDrawn="1"/>
        </p:nvSpPr>
        <p:spPr>
          <a:xfrm>
            <a:off x="0" y="1011116"/>
            <a:ext cx="12192000" cy="212651"/>
          </a:xfrm>
          <a:prstGeom prst="rect">
            <a:avLst/>
          </a:prstGeom>
          <a:solidFill>
            <a:schemeClr val="bg1"/>
          </a:solidFill>
          <a:ln>
            <a:noFill/>
          </a:ln>
          <a:effectLst>
            <a:outerShdw blurRad="101600" dist="63500" dir="5400000" algn="t"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0" y="0"/>
            <a:ext cx="12192000" cy="1243013"/>
          </a:xfrm>
          <a:prstGeom prst="rect">
            <a:avLst/>
          </a:prstGeom>
          <a:gradFill flip="none" rotWithShape="1">
            <a:gsLst>
              <a:gs pos="66000">
                <a:srgbClr val="4F77B1"/>
              </a:gs>
              <a:gs pos="1000">
                <a:srgbClr val="7BA7DD"/>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9369056" cy="871537"/>
          </a:xfrm>
        </p:spPr>
        <p:txBody>
          <a:bodyPr/>
          <a:lstStyle/>
          <a:p>
            <a:r>
              <a:rPr lang="en-US"/>
              <a:t>Click to edit Master title style</a:t>
            </a:r>
          </a:p>
        </p:txBody>
      </p:sp>
      <p:sp>
        <p:nvSpPr>
          <p:cNvPr id="3" name="Content Placeholder 2"/>
          <p:cNvSpPr>
            <a:spLocks noGrp="1"/>
          </p:cNvSpPr>
          <p:nvPr>
            <p:ph idx="1"/>
          </p:nvPr>
        </p:nvSpPr>
        <p:spPr>
          <a:xfrm>
            <a:off x="838200" y="1554158"/>
            <a:ext cx="10515600" cy="4729684"/>
          </a:xfrm>
        </p:spPr>
        <p:txBody>
          <a:bodyPr/>
          <a:lstStyle>
            <a:lvl1pPr>
              <a:buClr>
                <a:srgbClr val="8E5300"/>
              </a:buClr>
              <a:defRPr/>
            </a:lvl1pPr>
            <a:lvl2pPr>
              <a:buClr>
                <a:srgbClr val="168EDA"/>
              </a:buClr>
              <a:defRPr/>
            </a:lvl2pPr>
            <a:lvl3pPr>
              <a:buClr>
                <a:schemeClr val="bg1">
                  <a:lumMod val="50000"/>
                </a:schemeClr>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23605" y="464249"/>
            <a:ext cx="1449295" cy="417470"/>
          </a:xfrm>
          <a:prstGeom prst="rect">
            <a:avLst/>
          </a:prstGeom>
        </p:spPr>
      </p:pic>
    </p:spTree>
    <p:extLst>
      <p:ext uri="{BB962C8B-B14F-4D97-AF65-F5344CB8AC3E}">
        <p14:creationId xmlns:p14="http://schemas.microsoft.com/office/powerpoint/2010/main" val="529609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273363" cy="871537"/>
          </a:xfrm>
        </p:spPr>
        <p:txBody>
          <a:bodyPr/>
          <a:lstStyle>
            <a:lvl1pPr>
              <a:defRPr>
                <a:solidFill>
                  <a:srgbClr val="9B7B2F"/>
                </a:solidFill>
              </a:defRPr>
            </a:lvl1pPr>
          </a:lstStyle>
          <a:p>
            <a:r>
              <a:rPr lang="en-US" dirty="0"/>
              <a:t>Click to edit Master 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23605" y="474882"/>
            <a:ext cx="1449295" cy="417469"/>
          </a:xfrm>
          <a:prstGeom prst="rect">
            <a:avLst/>
          </a:prstGeom>
        </p:spPr>
      </p:pic>
    </p:spTree>
    <p:extLst>
      <p:ext uri="{BB962C8B-B14F-4D97-AF65-F5344CB8AC3E}">
        <p14:creationId xmlns:p14="http://schemas.microsoft.com/office/powerpoint/2010/main" val="1837468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23605" y="474882"/>
            <a:ext cx="1449295" cy="417469"/>
          </a:xfrm>
          <a:prstGeom prst="rect">
            <a:avLst/>
          </a:prstGeom>
        </p:spPr>
      </p:pic>
    </p:spTree>
    <p:extLst>
      <p:ext uri="{BB962C8B-B14F-4D97-AF65-F5344CB8AC3E}">
        <p14:creationId xmlns:p14="http://schemas.microsoft.com/office/powerpoint/2010/main" val="1525042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as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70300" y="2730500"/>
            <a:ext cx="4846320" cy="139598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871537"/>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838200" y="1554158"/>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9769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6" r:id="rId5"/>
  </p:sldLayoutIdLst>
  <p:txStyles>
    <p:titleStyle>
      <a:lvl1pPr algn="l" defTabSz="914400" rtl="0" eaLnBrk="1" latinLnBrk="0" hangingPunct="1">
        <a:lnSpc>
          <a:spcPct val="90000"/>
        </a:lnSpc>
        <a:spcBef>
          <a:spcPct val="0"/>
        </a:spcBef>
        <a:buNone/>
        <a:defRPr sz="4400" kern="1200">
          <a:solidFill>
            <a:schemeClr val="bg1"/>
          </a:solidFill>
          <a:latin typeface="Cambria" charset="0"/>
          <a:ea typeface="Cambria" charset="0"/>
          <a:cs typeface="Cambria"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mailto:risl@cvsa.org"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fmcsa.dot.gov/regulations/title49/b/5/3"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59809" y="2075463"/>
            <a:ext cx="5784979" cy="1779749"/>
          </a:xfrm>
        </p:spPr>
        <p:txBody>
          <a:bodyPr>
            <a:noAutofit/>
          </a:bodyPr>
          <a:lstStyle/>
          <a:p>
            <a:r>
              <a:rPr lang="en-US" sz="3200" dirty="0"/>
              <a:t>ABA Bus Maintenance and Repair Council</a:t>
            </a:r>
            <a:br>
              <a:rPr lang="en-US" sz="3200" dirty="0"/>
            </a:br>
            <a:br>
              <a:rPr lang="en-US" sz="3200" dirty="0"/>
            </a:br>
            <a:r>
              <a:rPr lang="en-US" sz="2400" dirty="0"/>
              <a:t>Will Schaefer, Director of Safety Programs</a:t>
            </a:r>
            <a:endParaRPr lang="en-US" sz="3200" dirty="0"/>
          </a:p>
        </p:txBody>
      </p:sp>
      <p:sp>
        <p:nvSpPr>
          <p:cNvPr id="3" name="Subtitle 2"/>
          <p:cNvSpPr>
            <a:spLocks noGrp="1"/>
          </p:cNvSpPr>
          <p:nvPr>
            <p:ph type="subTitle" idx="1"/>
          </p:nvPr>
        </p:nvSpPr>
        <p:spPr>
          <a:xfrm>
            <a:off x="6096001" y="4380307"/>
            <a:ext cx="6731364" cy="367282"/>
          </a:xfrm>
        </p:spPr>
        <p:txBody>
          <a:bodyPr>
            <a:normAutofit/>
          </a:bodyPr>
          <a:lstStyle/>
          <a:p>
            <a:r>
              <a:rPr lang="en-US" sz="2000" b="1" dirty="0"/>
              <a:t> June 2019</a:t>
            </a:r>
          </a:p>
        </p:txBody>
      </p:sp>
    </p:spTree>
    <p:extLst>
      <p:ext uri="{BB962C8B-B14F-4D97-AF65-F5344CB8AC3E}">
        <p14:creationId xmlns:p14="http://schemas.microsoft.com/office/powerpoint/2010/main" val="266680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6E982-E872-4577-BB72-300109646F2B}"/>
              </a:ext>
            </a:extLst>
          </p:cNvPr>
          <p:cNvSpPr>
            <a:spLocks noGrp="1"/>
          </p:cNvSpPr>
          <p:nvPr>
            <p:ph type="title"/>
          </p:nvPr>
        </p:nvSpPr>
        <p:spPr/>
        <p:txBody>
          <a:bodyPr/>
          <a:lstStyle/>
          <a:p>
            <a:r>
              <a:rPr lang="en-US" dirty="0"/>
              <a:t>Inspection Procedures</a:t>
            </a:r>
          </a:p>
        </p:txBody>
      </p:sp>
      <p:sp>
        <p:nvSpPr>
          <p:cNvPr id="3" name="Content Placeholder 2">
            <a:extLst>
              <a:ext uri="{FF2B5EF4-FFF2-40B4-BE49-F238E27FC236}">
                <a16:creationId xmlns:a16="http://schemas.microsoft.com/office/drawing/2014/main" id="{2CC028EA-881F-446A-84F3-24A22CDB75EE}"/>
              </a:ext>
            </a:extLst>
          </p:cNvPr>
          <p:cNvSpPr>
            <a:spLocks noGrp="1"/>
          </p:cNvSpPr>
          <p:nvPr>
            <p:ph idx="1"/>
          </p:nvPr>
        </p:nvSpPr>
        <p:spPr>
          <a:xfrm>
            <a:off x="529388" y="1554158"/>
            <a:ext cx="11067525" cy="4938717"/>
          </a:xfrm>
        </p:spPr>
        <p:txBody>
          <a:bodyPr>
            <a:normAutofit/>
          </a:bodyPr>
          <a:lstStyle/>
          <a:p>
            <a:r>
              <a:rPr lang="en-US" dirty="0"/>
              <a:t>April 2019: NAS Level I, II and V Inspection Procedures – </a:t>
            </a:r>
          </a:p>
          <a:p>
            <a:pPr lvl="1"/>
            <a:r>
              <a:rPr lang="en-US" dirty="0">
                <a:solidFill>
                  <a:srgbClr val="FF0000"/>
                </a:solidFill>
              </a:rPr>
              <a:t>STEP 13 Prepare Driver for Vehicle Inspection … “Inspect the driver seat to ensure it is present.” </a:t>
            </a:r>
          </a:p>
          <a:p>
            <a:pPr lvl="1"/>
            <a:r>
              <a:rPr lang="en-US" dirty="0"/>
              <a:t>STEP 21 Inspect rear of trailer … </a:t>
            </a:r>
            <a:r>
              <a:rPr lang="en-US" dirty="0">
                <a:solidFill>
                  <a:srgbClr val="FF0000"/>
                </a:solidFill>
              </a:rPr>
              <a:t>“REAR IMPACT GUARD - Check  for  damaged  or  missing  rear  impact  guards  and  for  compliance  with  regulatory  requirements  for  the  appropriate  year  of  trailer  manufacture,  if  applicable.”</a:t>
            </a:r>
          </a:p>
          <a:p>
            <a:pPr lvl="1"/>
            <a:r>
              <a:rPr lang="en-US" dirty="0"/>
              <a:t>STEP 28 Inspect steering axles </a:t>
            </a:r>
            <a:r>
              <a:rPr lang="en-US" dirty="0">
                <a:solidFill>
                  <a:srgbClr val="FF0000"/>
                </a:solidFill>
              </a:rPr>
              <a:t>… “INFORM  THE  DRIVER  THAT  YOU  ARE  GOING  UNDER  THE  VEHICLE.  ENTER  THE  UNDERCARRIAGE IN FULL VIEW OF THE DRIVER (AT FRONT OF POWER UNIT, REAR OF POWER UNIT AND IN FRONT OF TRAILER AXLE(S)).”	</a:t>
            </a:r>
          </a:p>
          <a:p>
            <a:pPr lvl="2"/>
            <a:r>
              <a:rPr lang="en-US" dirty="0">
                <a:solidFill>
                  <a:srgbClr val="FF0000"/>
                </a:solidFill>
              </a:rPr>
              <a:t>NOTE: It is recommended that the inspector have the driver remove the key from the ignition; however, the inspector must follow their jurisdiction’s policies and procedures.</a:t>
            </a:r>
          </a:p>
        </p:txBody>
      </p:sp>
    </p:spTree>
    <p:extLst>
      <p:ext uri="{BB962C8B-B14F-4D97-AF65-F5344CB8AC3E}">
        <p14:creationId xmlns:p14="http://schemas.microsoft.com/office/powerpoint/2010/main" val="285585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6E982-E872-4577-BB72-300109646F2B}"/>
              </a:ext>
            </a:extLst>
          </p:cNvPr>
          <p:cNvSpPr>
            <a:spLocks noGrp="1"/>
          </p:cNvSpPr>
          <p:nvPr>
            <p:ph type="title"/>
          </p:nvPr>
        </p:nvSpPr>
        <p:spPr/>
        <p:txBody>
          <a:bodyPr/>
          <a:lstStyle/>
          <a:p>
            <a:r>
              <a:rPr lang="en-US" dirty="0"/>
              <a:t>My topics for today	</a:t>
            </a:r>
          </a:p>
        </p:txBody>
      </p:sp>
      <p:sp>
        <p:nvSpPr>
          <p:cNvPr id="3" name="Content Placeholder 2">
            <a:extLst>
              <a:ext uri="{FF2B5EF4-FFF2-40B4-BE49-F238E27FC236}">
                <a16:creationId xmlns:a16="http://schemas.microsoft.com/office/drawing/2014/main" id="{2CC028EA-881F-446A-84F3-24A22CDB75EE}"/>
              </a:ext>
            </a:extLst>
          </p:cNvPr>
          <p:cNvSpPr>
            <a:spLocks noGrp="1"/>
          </p:cNvSpPr>
          <p:nvPr>
            <p:ph idx="1"/>
          </p:nvPr>
        </p:nvSpPr>
        <p:spPr>
          <a:xfrm>
            <a:off x="529389" y="1554158"/>
            <a:ext cx="11036969" cy="4729684"/>
          </a:xfrm>
        </p:spPr>
        <p:txBody>
          <a:bodyPr>
            <a:normAutofit/>
          </a:bodyPr>
          <a:lstStyle/>
          <a:p>
            <a:r>
              <a:rPr lang="en-US" dirty="0"/>
              <a:t>	Operational Policy Changes</a:t>
            </a:r>
          </a:p>
          <a:p>
            <a:r>
              <a:rPr lang="en-US" dirty="0"/>
              <a:t>	Inspection Procedure Changes</a:t>
            </a:r>
          </a:p>
          <a:p>
            <a:r>
              <a:rPr lang="en-US" dirty="0"/>
              <a:t>	Inspection Bulletin Update</a:t>
            </a:r>
          </a:p>
          <a:p>
            <a:r>
              <a:rPr lang="en-US" dirty="0"/>
              <a:t>	</a:t>
            </a:r>
            <a:r>
              <a:rPr lang="en-US" dirty="0" err="1"/>
              <a:t>OOSC</a:t>
            </a:r>
            <a:r>
              <a:rPr lang="en-US" dirty="0"/>
              <a:t> Changes</a:t>
            </a:r>
          </a:p>
          <a:p>
            <a:r>
              <a:rPr lang="en-US" dirty="0"/>
              <a:t>	Inspection/Enforcement Programs and Blitzes Update</a:t>
            </a:r>
          </a:p>
          <a:p>
            <a:r>
              <a:rPr lang="en-US" dirty="0"/>
              <a:t>         Automated CMV Working Group </a:t>
            </a:r>
          </a:p>
          <a:p>
            <a:r>
              <a:rPr lang="en-US" dirty="0"/>
              <a:t>         Industry Courses/CVSA events</a:t>
            </a:r>
          </a:p>
          <a:p>
            <a:endParaRPr lang="en-US" dirty="0"/>
          </a:p>
          <a:p>
            <a:endParaRPr lang="en-US" dirty="0"/>
          </a:p>
          <a:p>
            <a:endParaRPr lang="en-US" dirty="0"/>
          </a:p>
          <a:p>
            <a:endParaRPr lang="en-US" dirty="0"/>
          </a:p>
        </p:txBody>
      </p:sp>
      <p:sp>
        <p:nvSpPr>
          <p:cNvPr id="4" name="Rectangle: Rounded Corners 3">
            <a:extLst>
              <a:ext uri="{FF2B5EF4-FFF2-40B4-BE49-F238E27FC236}">
                <a16:creationId xmlns:a16="http://schemas.microsoft.com/office/drawing/2014/main" id="{1089D212-0CEB-4DFA-9019-D1A4A42240C0}"/>
              </a:ext>
            </a:extLst>
          </p:cNvPr>
          <p:cNvSpPr/>
          <p:nvPr/>
        </p:nvSpPr>
        <p:spPr>
          <a:xfrm>
            <a:off x="406400" y="2537741"/>
            <a:ext cx="5558971" cy="47784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5337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6E982-E872-4577-BB72-300109646F2B}"/>
              </a:ext>
            </a:extLst>
          </p:cNvPr>
          <p:cNvSpPr>
            <a:spLocks noGrp="1"/>
          </p:cNvSpPr>
          <p:nvPr>
            <p:ph type="title"/>
          </p:nvPr>
        </p:nvSpPr>
        <p:spPr/>
        <p:txBody>
          <a:bodyPr/>
          <a:lstStyle/>
          <a:p>
            <a:r>
              <a:rPr lang="en-US" dirty="0"/>
              <a:t>Inspection Bulletins</a:t>
            </a:r>
          </a:p>
        </p:txBody>
      </p:sp>
      <p:pic>
        <p:nvPicPr>
          <p:cNvPr id="8" name="Content Placeholder 7">
            <a:extLst>
              <a:ext uri="{FF2B5EF4-FFF2-40B4-BE49-F238E27FC236}">
                <a16:creationId xmlns:a16="http://schemas.microsoft.com/office/drawing/2014/main" id="{5D3907E8-B27F-4609-A842-D96F2BCB575C}"/>
              </a:ext>
            </a:extLst>
          </p:cNvPr>
          <p:cNvPicPr>
            <a:picLocks noGrp="1" noChangeAspect="1"/>
          </p:cNvPicPr>
          <p:nvPr>
            <p:ph idx="1"/>
          </p:nvPr>
        </p:nvPicPr>
        <p:blipFill>
          <a:blip r:embed="rId3"/>
          <a:stretch>
            <a:fillRect/>
          </a:stretch>
        </p:blipFill>
        <p:spPr>
          <a:xfrm>
            <a:off x="1730620" y="1554163"/>
            <a:ext cx="8730760" cy="4729162"/>
          </a:xfrm>
          <a:prstGeom prst="rect">
            <a:avLst/>
          </a:prstGeom>
        </p:spPr>
      </p:pic>
    </p:spTree>
    <p:extLst>
      <p:ext uri="{BB962C8B-B14F-4D97-AF65-F5344CB8AC3E}">
        <p14:creationId xmlns:p14="http://schemas.microsoft.com/office/powerpoint/2010/main" val="1152057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10778D-E08C-44C2-9F9F-AEA797A97FF3}"/>
              </a:ext>
            </a:extLst>
          </p:cNvPr>
          <p:cNvPicPr>
            <a:picLocks noChangeAspect="1"/>
          </p:cNvPicPr>
          <p:nvPr/>
        </p:nvPicPr>
        <p:blipFill>
          <a:blip r:embed="rId3"/>
          <a:stretch>
            <a:fillRect/>
          </a:stretch>
        </p:blipFill>
        <p:spPr>
          <a:xfrm rot="687965">
            <a:off x="8101132" y="1881342"/>
            <a:ext cx="3788667" cy="2930606"/>
          </a:xfrm>
          <a:prstGeom prst="rect">
            <a:avLst/>
          </a:prstGeom>
        </p:spPr>
      </p:pic>
      <p:sp>
        <p:nvSpPr>
          <p:cNvPr id="2" name="Title 1">
            <a:extLst>
              <a:ext uri="{FF2B5EF4-FFF2-40B4-BE49-F238E27FC236}">
                <a16:creationId xmlns:a16="http://schemas.microsoft.com/office/drawing/2014/main" id="{D63994A0-D371-474D-8722-E852CE63A066}"/>
              </a:ext>
            </a:extLst>
          </p:cNvPr>
          <p:cNvSpPr>
            <a:spLocks noGrp="1"/>
          </p:cNvSpPr>
          <p:nvPr>
            <p:ph type="title"/>
          </p:nvPr>
        </p:nvSpPr>
        <p:spPr/>
        <p:txBody>
          <a:bodyPr/>
          <a:lstStyle/>
          <a:p>
            <a:r>
              <a:rPr lang="en-US" dirty="0"/>
              <a:t>Inspection Bulletin Updates</a:t>
            </a:r>
          </a:p>
        </p:txBody>
      </p:sp>
      <p:sp>
        <p:nvSpPr>
          <p:cNvPr id="3" name="Content Placeholder 2">
            <a:extLst>
              <a:ext uri="{FF2B5EF4-FFF2-40B4-BE49-F238E27FC236}">
                <a16:creationId xmlns:a16="http://schemas.microsoft.com/office/drawing/2014/main" id="{AC189BF9-0995-4FEA-B666-44F331A26D34}"/>
              </a:ext>
            </a:extLst>
          </p:cNvPr>
          <p:cNvSpPr>
            <a:spLocks noGrp="1"/>
          </p:cNvSpPr>
          <p:nvPr>
            <p:ph idx="1"/>
          </p:nvPr>
        </p:nvSpPr>
        <p:spPr>
          <a:xfrm>
            <a:off x="653873" y="1460444"/>
            <a:ext cx="6210753" cy="5987278"/>
          </a:xfrm>
        </p:spPr>
        <p:txBody>
          <a:bodyPr>
            <a:normAutofit fontScale="92500"/>
          </a:bodyPr>
          <a:lstStyle/>
          <a:p>
            <a:r>
              <a:rPr lang="en-US" dirty="0"/>
              <a:t>Inspection Bulletins (new since April 2018)</a:t>
            </a:r>
          </a:p>
          <a:p>
            <a:pPr marL="1200150" lvl="1" indent="-457200">
              <a:buClr>
                <a:schemeClr val="tx1"/>
              </a:buClr>
              <a:buSzPct val="90000"/>
              <a:buFont typeface="Arial" panose="020B0604020202020204" pitchFamily="34" charset="0"/>
              <a:buChar char="•"/>
              <a:defRPr/>
            </a:pPr>
            <a:endParaRPr lang="en-US" altLang="en-US" sz="1000" dirty="0">
              <a:cs typeface="Arial" panose="020B0604020202020204" pitchFamily="34" charset="0"/>
            </a:endParaRPr>
          </a:p>
          <a:p>
            <a:pPr lvl="1">
              <a:lnSpc>
                <a:spcPct val="110000"/>
              </a:lnSpc>
            </a:pPr>
            <a:r>
              <a:rPr lang="en-US" b="1" dirty="0"/>
              <a:t>2018-04 — </a:t>
            </a:r>
            <a:r>
              <a:rPr lang="en-US" dirty="0"/>
              <a:t>Air Disc Brake Inspection </a:t>
            </a:r>
            <a:r>
              <a:rPr lang="en-US" sz="1800" i="1" dirty="0"/>
              <a:t>(reviewed during the Kansas City Conference Review Webinar)</a:t>
            </a:r>
            <a:endParaRPr lang="en-US" i="1" dirty="0"/>
          </a:p>
          <a:p>
            <a:pPr lvl="1"/>
            <a:endParaRPr lang="en-US" dirty="0"/>
          </a:p>
          <a:p>
            <a:pPr lvl="1">
              <a:lnSpc>
                <a:spcPct val="110000"/>
              </a:lnSpc>
            </a:pPr>
            <a:r>
              <a:rPr lang="en-US" b="1" dirty="0"/>
              <a:t>2018-03 — </a:t>
            </a:r>
            <a:r>
              <a:rPr lang="en-US" dirty="0"/>
              <a:t>Doleco USA Textile Link Tiedown Assembly </a:t>
            </a:r>
            <a:r>
              <a:rPr lang="en-US" sz="1800" i="1" dirty="0"/>
              <a:t>(reviewed during the Kansas City Conference Review Webinar)</a:t>
            </a:r>
          </a:p>
          <a:p>
            <a:pPr lvl="1"/>
            <a:endParaRPr lang="en-US" i="1" dirty="0"/>
          </a:p>
          <a:p>
            <a:pPr lvl="1">
              <a:lnSpc>
                <a:spcPct val="100000"/>
              </a:lnSpc>
            </a:pPr>
            <a:r>
              <a:rPr lang="en-US" b="1" dirty="0"/>
              <a:t>2018-02 — </a:t>
            </a:r>
            <a:r>
              <a:rPr lang="en-US" dirty="0"/>
              <a:t>Motorcoach Monocoque Frame-Suspension Inspections </a:t>
            </a:r>
            <a:r>
              <a:rPr lang="en-US" sz="1800" i="1" dirty="0"/>
              <a:t>(reviewed during the Portland Workshop Review Webinar)</a:t>
            </a:r>
          </a:p>
          <a:p>
            <a:pPr lvl="1"/>
            <a:endParaRPr lang="en-US" sz="2000" dirty="0"/>
          </a:p>
          <a:p>
            <a:pPr lvl="1"/>
            <a:r>
              <a:rPr lang="en-US" sz="2000" dirty="0"/>
              <a:t>Other bulletins were revised and updated throughout the past year, they are highlighted in the list as well.</a:t>
            </a:r>
          </a:p>
          <a:p>
            <a:pPr marL="457200" lvl="1" indent="0">
              <a:buNone/>
            </a:pPr>
            <a:r>
              <a:rPr lang="en-US" sz="2000" dirty="0"/>
              <a:t> </a:t>
            </a:r>
          </a:p>
        </p:txBody>
      </p:sp>
      <p:pic>
        <p:nvPicPr>
          <p:cNvPr id="5" name="Picture 4">
            <a:extLst>
              <a:ext uri="{FF2B5EF4-FFF2-40B4-BE49-F238E27FC236}">
                <a16:creationId xmlns:a16="http://schemas.microsoft.com/office/drawing/2014/main" id="{B0349271-2E5A-49F6-B7E6-6FE4B14428D8}"/>
              </a:ext>
            </a:extLst>
          </p:cNvPr>
          <p:cNvPicPr>
            <a:picLocks noChangeAspect="1"/>
          </p:cNvPicPr>
          <p:nvPr/>
        </p:nvPicPr>
        <p:blipFill>
          <a:blip r:embed="rId4"/>
          <a:stretch>
            <a:fillRect/>
          </a:stretch>
        </p:blipFill>
        <p:spPr>
          <a:xfrm rot="570173">
            <a:off x="7126621" y="1673423"/>
            <a:ext cx="2977185" cy="47779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0369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91788-6FB3-48B9-A4DC-F0919D63BBDC}"/>
              </a:ext>
            </a:extLst>
          </p:cNvPr>
          <p:cNvSpPr>
            <a:spLocks noGrp="1"/>
          </p:cNvSpPr>
          <p:nvPr>
            <p:ph type="title"/>
          </p:nvPr>
        </p:nvSpPr>
        <p:spPr/>
        <p:txBody>
          <a:bodyPr/>
          <a:lstStyle/>
          <a:p>
            <a:r>
              <a:rPr lang="en-US" dirty="0"/>
              <a:t>2018-04 Air Disc Brake Bulletin</a:t>
            </a:r>
          </a:p>
        </p:txBody>
      </p:sp>
      <p:sp>
        <p:nvSpPr>
          <p:cNvPr id="5" name="TextBox 4">
            <a:extLst>
              <a:ext uri="{FF2B5EF4-FFF2-40B4-BE49-F238E27FC236}">
                <a16:creationId xmlns:a16="http://schemas.microsoft.com/office/drawing/2014/main" id="{D17C2D52-CE3A-40D0-8885-EBEAC849D8A6}"/>
              </a:ext>
            </a:extLst>
          </p:cNvPr>
          <p:cNvSpPr txBox="1"/>
          <p:nvPr/>
        </p:nvSpPr>
        <p:spPr>
          <a:xfrm>
            <a:off x="3168111" y="6510748"/>
            <a:ext cx="845103" cy="369332"/>
          </a:xfrm>
          <a:prstGeom prst="rect">
            <a:avLst/>
          </a:prstGeom>
          <a:noFill/>
        </p:spPr>
        <p:txBody>
          <a:bodyPr wrap="none" rtlCol="0">
            <a:spAutoFit/>
          </a:bodyPr>
          <a:lstStyle/>
          <a:p>
            <a:r>
              <a:rPr lang="en-US" dirty="0"/>
              <a:t>English</a:t>
            </a:r>
          </a:p>
        </p:txBody>
      </p:sp>
      <p:sp>
        <p:nvSpPr>
          <p:cNvPr id="6" name="TextBox 5">
            <a:extLst>
              <a:ext uri="{FF2B5EF4-FFF2-40B4-BE49-F238E27FC236}">
                <a16:creationId xmlns:a16="http://schemas.microsoft.com/office/drawing/2014/main" id="{C8691499-0A2B-4728-90C6-DA94B4E0C26A}"/>
              </a:ext>
            </a:extLst>
          </p:cNvPr>
          <p:cNvSpPr txBox="1"/>
          <p:nvPr/>
        </p:nvSpPr>
        <p:spPr>
          <a:xfrm>
            <a:off x="8412065" y="6504122"/>
            <a:ext cx="824456" cy="369332"/>
          </a:xfrm>
          <a:prstGeom prst="rect">
            <a:avLst/>
          </a:prstGeom>
          <a:noFill/>
        </p:spPr>
        <p:txBody>
          <a:bodyPr wrap="none" rtlCol="0">
            <a:spAutoFit/>
          </a:bodyPr>
          <a:lstStyle/>
          <a:p>
            <a:r>
              <a:rPr lang="en-US" dirty="0"/>
              <a:t>French</a:t>
            </a:r>
          </a:p>
        </p:txBody>
      </p:sp>
      <p:pic>
        <p:nvPicPr>
          <p:cNvPr id="3" name="Picture 2">
            <a:extLst>
              <a:ext uri="{FF2B5EF4-FFF2-40B4-BE49-F238E27FC236}">
                <a16:creationId xmlns:a16="http://schemas.microsoft.com/office/drawing/2014/main" id="{293B46E2-A45A-4A4C-92FD-56FF36A40F74}"/>
              </a:ext>
            </a:extLst>
          </p:cNvPr>
          <p:cNvPicPr>
            <a:picLocks noChangeAspect="1"/>
          </p:cNvPicPr>
          <p:nvPr/>
        </p:nvPicPr>
        <p:blipFill>
          <a:blip r:embed="rId3"/>
          <a:stretch>
            <a:fillRect/>
          </a:stretch>
        </p:blipFill>
        <p:spPr>
          <a:xfrm>
            <a:off x="1804661" y="1356777"/>
            <a:ext cx="3880289" cy="515397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212CC2CD-F625-46CA-B6CE-A5495D79EBA8}"/>
              </a:ext>
            </a:extLst>
          </p:cNvPr>
          <p:cNvPicPr>
            <a:picLocks noChangeAspect="1"/>
          </p:cNvPicPr>
          <p:nvPr/>
        </p:nvPicPr>
        <p:blipFill>
          <a:blip r:embed="rId4"/>
          <a:stretch>
            <a:fillRect/>
          </a:stretch>
        </p:blipFill>
        <p:spPr>
          <a:xfrm>
            <a:off x="6871629" y="1374650"/>
            <a:ext cx="3905328" cy="51360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6655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994A0-D371-474D-8722-E852CE63A066}"/>
              </a:ext>
            </a:extLst>
          </p:cNvPr>
          <p:cNvSpPr>
            <a:spLocks noGrp="1"/>
          </p:cNvSpPr>
          <p:nvPr>
            <p:ph type="title"/>
          </p:nvPr>
        </p:nvSpPr>
        <p:spPr>
          <a:xfrm>
            <a:off x="920262" y="143014"/>
            <a:ext cx="9369056" cy="871537"/>
          </a:xfrm>
        </p:spPr>
        <p:txBody>
          <a:bodyPr/>
          <a:lstStyle/>
          <a:p>
            <a:r>
              <a:rPr lang="en-US" sz="3600" dirty="0"/>
              <a:t>2018 -03 Doleco USA Textile Link </a:t>
            </a:r>
            <a:br>
              <a:rPr lang="en-US" sz="3600" dirty="0"/>
            </a:br>
            <a:r>
              <a:rPr lang="en-US" sz="3600" dirty="0"/>
              <a:t>Tiedown Assembly Inspection Bulletin</a:t>
            </a:r>
          </a:p>
        </p:txBody>
      </p:sp>
      <p:pic>
        <p:nvPicPr>
          <p:cNvPr id="6" name="Picture 5">
            <a:extLst>
              <a:ext uri="{FF2B5EF4-FFF2-40B4-BE49-F238E27FC236}">
                <a16:creationId xmlns:a16="http://schemas.microsoft.com/office/drawing/2014/main" id="{FE1043AF-42C3-4402-A605-2B60DAB0B706}"/>
              </a:ext>
            </a:extLst>
          </p:cNvPr>
          <p:cNvPicPr>
            <a:picLocks noChangeAspect="1"/>
          </p:cNvPicPr>
          <p:nvPr/>
        </p:nvPicPr>
        <p:blipFill rotWithShape="1">
          <a:blip r:embed="rId3"/>
          <a:srcRect/>
          <a:stretch/>
        </p:blipFill>
        <p:spPr>
          <a:xfrm rot="21405469">
            <a:off x="330814" y="1410628"/>
            <a:ext cx="3562845" cy="5085627"/>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E4012E40-8E16-45AC-9C62-C76495771DAD}"/>
              </a:ext>
            </a:extLst>
          </p:cNvPr>
          <p:cNvSpPr txBox="1"/>
          <p:nvPr/>
        </p:nvSpPr>
        <p:spPr>
          <a:xfrm>
            <a:off x="1689684" y="6504122"/>
            <a:ext cx="845103" cy="369332"/>
          </a:xfrm>
          <a:prstGeom prst="rect">
            <a:avLst/>
          </a:prstGeom>
          <a:noFill/>
        </p:spPr>
        <p:txBody>
          <a:bodyPr wrap="none" rtlCol="0">
            <a:spAutoFit/>
          </a:bodyPr>
          <a:lstStyle/>
          <a:p>
            <a:r>
              <a:rPr lang="en-US" dirty="0"/>
              <a:t>English</a:t>
            </a:r>
          </a:p>
        </p:txBody>
      </p:sp>
      <p:sp>
        <p:nvSpPr>
          <p:cNvPr id="10" name="TextBox 9">
            <a:extLst>
              <a:ext uri="{FF2B5EF4-FFF2-40B4-BE49-F238E27FC236}">
                <a16:creationId xmlns:a16="http://schemas.microsoft.com/office/drawing/2014/main" id="{EAB01225-4E14-4094-A50A-E19A4F24A260}"/>
              </a:ext>
            </a:extLst>
          </p:cNvPr>
          <p:cNvSpPr txBox="1"/>
          <p:nvPr/>
        </p:nvSpPr>
        <p:spPr>
          <a:xfrm>
            <a:off x="5748322" y="6481914"/>
            <a:ext cx="909223" cy="369332"/>
          </a:xfrm>
          <a:prstGeom prst="rect">
            <a:avLst/>
          </a:prstGeom>
          <a:noFill/>
        </p:spPr>
        <p:txBody>
          <a:bodyPr wrap="none" rtlCol="0">
            <a:spAutoFit/>
          </a:bodyPr>
          <a:lstStyle/>
          <a:p>
            <a:r>
              <a:rPr lang="en-US" dirty="0"/>
              <a:t>Spanish</a:t>
            </a:r>
          </a:p>
        </p:txBody>
      </p:sp>
      <p:sp>
        <p:nvSpPr>
          <p:cNvPr id="11" name="TextBox 10">
            <a:extLst>
              <a:ext uri="{FF2B5EF4-FFF2-40B4-BE49-F238E27FC236}">
                <a16:creationId xmlns:a16="http://schemas.microsoft.com/office/drawing/2014/main" id="{E303BC00-FA08-469A-96A5-5EDF6F61670E}"/>
              </a:ext>
            </a:extLst>
          </p:cNvPr>
          <p:cNvSpPr txBox="1"/>
          <p:nvPr/>
        </p:nvSpPr>
        <p:spPr>
          <a:xfrm>
            <a:off x="9210938" y="6503703"/>
            <a:ext cx="824456" cy="369332"/>
          </a:xfrm>
          <a:prstGeom prst="rect">
            <a:avLst/>
          </a:prstGeom>
          <a:noFill/>
        </p:spPr>
        <p:txBody>
          <a:bodyPr wrap="none" rtlCol="0">
            <a:spAutoFit/>
          </a:bodyPr>
          <a:lstStyle/>
          <a:p>
            <a:r>
              <a:rPr lang="en-US" dirty="0"/>
              <a:t>French</a:t>
            </a:r>
          </a:p>
        </p:txBody>
      </p:sp>
      <p:pic>
        <p:nvPicPr>
          <p:cNvPr id="3" name="Picture 2">
            <a:extLst>
              <a:ext uri="{FF2B5EF4-FFF2-40B4-BE49-F238E27FC236}">
                <a16:creationId xmlns:a16="http://schemas.microsoft.com/office/drawing/2014/main" id="{EE201A39-5D8F-483D-ADE3-FAA4E979EFA1}"/>
              </a:ext>
            </a:extLst>
          </p:cNvPr>
          <p:cNvPicPr>
            <a:picLocks noChangeAspect="1"/>
          </p:cNvPicPr>
          <p:nvPr/>
        </p:nvPicPr>
        <p:blipFill>
          <a:blip r:embed="rId4"/>
          <a:stretch>
            <a:fillRect/>
          </a:stretch>
        </p:blipFill>
        <p:spPr>
          <a:xfrm rot="180355">
            <a:off x="8156282" y="1407853"/>
            <a:ext cx="3715049" cy="5086759"/>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83416B32-0D6A-4AC6-8BA6-AB917B48940E}"/>
              </a:ext>
            </a:extLst>
          </p:cNvPr>
          <p:cNvPicPr>
            <a:picLocks noChangeAspect="1"/>
          </p:cNvPicPr>
          <p:nvPr/>
        </p:nvPicPr>
        <p:blipFill>
          <a:blip r:embed="rId5"/>
          <a:stretch>
            <a:fillRect/>
          </a:stretch>
        </p:blipFill>
        <p:spPr>
          <a:xfrm>
            <a:off x="4308007" y="1313945"/>
            <a:ext cx="3575986" cy="50702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44931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91788-6FB3-48B9-A4DC-F0919D63BBDC}"/>
              </a:ext>
            </a:extLst>
          </p:cNvPr>
          <p:cNvSpPr>
            <a:spLocks noGrp="1"/>
          </p:cNvSpPr>
          <p:nvPr>
            <p:ph type="title"/>
          </p:nvPr>
        </p:nvSpPr>
        <p:spPr>
          <a:xfrm>
            <a:off x="838200" y="90805"/>
            <a:ext cx="9369056" cy="871537"/>
          </a:xfrm>
        </p:spPr>
        <p:txBody>
          <a:bodyPr/>
          <a:lstStyle/>
          <a:p>
            <a:r>
              <a:rPr lang="en-US" dirty="0"/>
              <a:t>2018-02 </a:t>
            </a:r>
            <a:r>
              <a:rPr lang="en-US" dirty="0" err="1"/>
              <a:t>Motorcoach</a:t>
            </a:r>
            <a:r>
              <a:rPr lang="en-US" dirty="0"/>
              <a:t> Monocoque Frame-Suspension Inspections</a:t>
            </a:r>
          </a:p>
        </p:txBody>
      </p:sp>
      <p:sp>
        <p:nvSpPr>
          <p:cNvPr id="5" name="TextBox 4">
            <a:extLst>
              <a:ext uri="{FF2B5EF4-FFF2-40B4-BE49-F238E27FC236}">
                <a16:creationId xmlns:a16="http://schemas.microsoft.com/office/drawing/2014/main" id="{D17C2D52-CE3A-40D0-8885-EBEAC849D8A6}"/>
              </a:ext>
            </a:extLst>
          </p:cNvPr>
          <p:cNvSpPr txBox="1"/>
          <p:nvPr/>
        </p:nvSpPr>
        <p:spPr>
          <a:xfrm>
            <a:off x="3168111" y="6510748"/>
            <a:ext cx="845103" cy="369332"/>
          </a:xfrm>
          <a:prstGeom prst="rect">
            <a:avLst/>
          </a:prstGeom>
          <a:noFill/>
        </p:spPr>
        <p:txBody>
          <a:bodyPr wrap="none" rtlCol="0">
            <a:spAutoFit/>
          </a:bodyPr>
          <a:lstStyle/>
          <a:p>
            <a:r>
              <a:rPr lang="en-US" dirty="0"/>
              <a:t>English</a:t>
            </a:r>
          </a:p>
        </p:txBody>
      </p:sp>
      <p:sp>
        <p:nvSpPr>
          <p:cNvPr id="6" name="TextBox 5">
            <a:extLst>
              <a:ext uri="{FF2B5EF4-FFF2-40B4-BE49-F238E27FC236}">
                <a16:creationId xmlns:a16="http://schemas.microsoft.com/office/drawing/2014/main" id="{C8691499-0A2B-4728-90C6-DA94B4E0C26A}"/>
              </a:ext>
            </a:extLst>
          </p:cNvPr>
          <p:cNvSpPr txBox="1"/>
          <p:nvPr/>
        </p:nvSpPr>
        <p:spPr>
          <a:xfrm>
            <a:off x="8412065" y="6504122"/>
            <a:ext cx="824456" cy="369332"/>
          </a:xfrm>
          <a:prstGeom prst="rect">
            <a:avLst/>
          </a:prstGeom>
          <a:noFill/>
        </p:spPr>
        <p:txBody>
          <a:bodyPr wrap="none" rtlCol="0">
            <a:spAutoFit/>
          </a:bodyPr>
          <a:lstStyle/>
          <a:p>
            <a:r>
              <a:rPr lang="en-US" dirty="0"/>
              <a:t>French</a:t>
            </a:r>
          </a:p>
        </p:txBody>
      </p:sp>
      <p:pic>
        <p:nvPicPr>
          <p:cNvPr id="4" name="Picture 3">
            <a:extLst>
              <a:ext uri="{FF2B5EF4-FFF2-40B4-BE49-F238E27FC236}">
                <a16:creationId xmlns:a16="http://schemas.microsoft.com/office/drawing/2014/main" id="{F0015F76-D057-41DB-A82B-A356F41F4E0B}"/>
              </a:ext>
            </a:extLst>
          </p:cNvPr>
          <p:cNvPicPr>
            <a:picLocks noChangeAspect="1"/>
          </p:cNvPicPr>
          <p:nvPr/>
        </p:nvPicPr>
        <p:blipFill>
          <a:blip r:embed="rId3"/>
          <a:stretch>
            <a:fillRect/>
          </a:stretch>
        </p:blipFill>
        <p:spPr>
          <a:xfrm>
            <a:off x="2654977" y="1295792"/>
            <a:ext cx="6887210" cy="5471404"/>
          </a:xfrm>
          <a:prstGeom prst="rect">
            <a:avLst/>
          </a:prstGeom>
        </p:spPr>
      </p:pic>
    </p:spTree>
    <p:extLst>
      <p:ext uri="{BB962C8B-B14F-4D97-AF65-F5344CB8AC3E}">
        <p14:creationId xmlns:p14="http://schemas.microsoft.com/office/powerpoint/2010/main" val="1575905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6E982-E872-4577-BB72-300109646F2B}"/>
              </a:ext>
            </a:extLst>
          </p:cNvPr>
          <p:cNvSpPr>
            <a:spLocks noGrp="1"/>
          </p:cNvSpPr>
          <p:nvPr>
            <p:ph type="title"/>
          </p:nvPr>
        </p:nvSpPr>
        <p:spPr/>
        <p:txBody>
          <a:bodyPr/>
          <a:lstStyle/>
          <a:p>
            <a:r>
              <a:rPr lang="en-US" dirty="0"/>
              <a:t>My topics for today	</a:t>
            </a:r>
          </a:p>
        </p:txBody>
      </p:sp>
      <p:sp>
        <p:nvSpPr>
          <p:cNvPr id="3" name="Content Placeholder 2">
            <a:extLst>
              <a:ext uri="{FF2B5EF4-FFF2-40B4-BE49-F238E27FC236}">
                <a16:creationId xmlns:a16="http://schemas.microsoft.com/office/drawing/2014/main" id="{2CC028EA-881F-446A-84F3-24A22CDB75EE}"/>
              </a:ext>
            </a:extLst>
          </p:cNvPr>
          <p:cNvSpPr>
            <a:spLocks noGrp="1"/>
          </p:cNvSpPr>
          <p:nvPr>
            <p:ph idx="1"/>
          </p:nvPr>
        </p:nvSpPr>
        <p:spPr>
          <a:xfrm>
            <a:off x="529389" y="1554158"/>
            <a:ext cx="11036969" cy="4729684"/>
          </a:xfrm>
        </p:spPr>
        <p:txBody>
          <a:bodyPr>
            <a:normAutofit/>
          </a:bodyPr>
          <a:lstStyle/>
          <a:p>
            <a:r>
              <a:rPr lang="en-US" dirty="0"/>
              <a:t>	Operational Policy Changes</a:t>
            </a:r>
          </a:p>
          <a:p>
            <a:r>
              <a:rPr lang="en-US" dirty="0"/>
              <a:t>	Inspection Procedure Changes</a:t>
            </a:r>
          </a:p>
          <a:p>
            <a:r>
              <a:rPr lang="en-US" dirty="0"/>
              <a:t>	Inspection Bulletin Update</a:t>
            </a:r>
          </a:p>
          <a:p>
            <a:r>
              <a:rPr lang="en-US" dirty="0"/>
              <a:t>	</a:t>
            </a:r>
            <a:r>
              <a:rPr lang="en-US" dirty="0" err="1"/>
              <a:t>OOSC</a:t>
            </a:r>
            <a:r>
              <a:rPr lang="en-US" dirty="0"/>
              <a:t> Changes</a:t>
            </a:r>
          </a:p>
          <a:p>
            <a:r>
              <a:rPr lang="en-US" dirty="0"/>
              <a:t>	Inspection/Enforcement Programs and Blitzes Update </a:t>
            </a:r>
          </a:p>
          <a:p>
            <a:r>
              <a:rPr lang="en-US" dirty="0"/>
              <a:t>         Automated CMV Working Group</a:t>
            </a:r>
          </a:p>
          <a:p>
            <a:r>
              <a:rPr lang="en-US" dirty="0"/>
              <a:t>         Industry Courses/CVSA events</a:t>
            </a:r>
          </a:p>
          <a:p>
            <a:endParaRPr lang="en-US" dirty="0"/>
          </a:p>
          <a:p>
            <a:endParaRPr lang="en-US" dirty="0"/>
          </a:p>
        </p:txBody>
      </p:sp>
      <p:sp>
        <p:nvSpPr>
          <p:cNvPr id="4" name="Rectangle: Rounded Corners 3">
            <a:extLst>
              <a:ext uri="{FF2B5EF4-FFF2-40B4-BE49-F238E27FC236}">
                <a16:creationId xmlns:a16="http://schemas.microsoft.com/office/drawing/2014/main" id="{1089D212-0CEB-4DFA-9019-D1A4A42240C0}"/>
              </a:ext>
            </a:extLst>
          </p:cNvPr>
          <p:cNvSpPr/>
          <p:nvPr/>
        </p:nvSpPr>
        <p:spPr>
          <a:xfrm>
            <a:off x="406400" y="3084287"/>
            <a:ext cx="4209143" cy="47784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546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BFE49-F212-4417-A6BD-986E06C0BCF9}"/>
              </a:ext>
            </a:extLst>
          </p:cNvPr>
          <p:cNvSpPr>
            <a:spLocks noGrp="1"/>
          </p:cNvSpPr>
          <p:nvPr>
            <p:ph type="title"/>
          </p:nvPr>
        </p:nvSpPr>
        <p:spPr>
          <a:xfrm>
            <a:off x="669177" y="295899"/>
            <a:ext cx="9369056" cy="871537"/>
          </a:xfrm>
        </p:spPr>
        <p:txBody>
          <a:bodyPr/>
          <a:lstStyle/>
          <a:p>
            <a:r>
              <a:rPr lang="en-US" dirty="0"/>
              <a:t>2019 Out-of-Service Criteria</a:t>
            </a:r>
          </a:p>
        </p:txBody>
      </p:sp>
      <p:pic>
        <p:nvPicPr>
          <p:cNvPr id="7" name="Picture 6">
            <a:extLst>
              <a:ext uri="{FF2B5EF4-FFF2-40B4-BE49-F238E27FC236}">
                <a16:creationId xmlns:a16="http://schemas.microsoft.com/office/drawing/2014/main" id="{CA5E3195-0475-46FB-8771-F2E0FE8C7E89}"/>
              </a:ext>
            </a:extLst>
          </p:cNvPr>
          <p:cNvPicPr>
            <a:picLocks noChangeAspect="1"/>
          </p:cNvPicPr>
          <p:nvPr/>
        </p:nvPicPr>
        <p:blipFill>
          <a:blip r:embed="rId3"/>
          <a:stretch>
            <a:fillRect/>
          </a:stretch>
        </p:blipFill>
        <p:spPr>
          <a:xfrm>
            <a:off x="609600" y="1438777"/>
            <a:ext cx="3385295" cy="52046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ontent Placeholder 2">
            <a:extLst>
              <a:ext uri="{FF2B5EF4-FFF2-40B4-BE49-F238E27FC236}">
                <a16:creationId xmlns:a16="http://schemas.microsoft.com/office/drawing/2014/main" id="{82A9A434-00BB-4FBB-A7A7-32BC9954B60A}"/>
              </a:ext>
            </a:extLst>
          </p:cNvPr>
          <p:cNvSpPr>
            <a:spLocks noGrp="1"/>
          </p:cNvSpPr>
          <p:nvPr>
            <p:ph idx="1"/>
          </p:nvPr>
        </p:nvSpPr>
        <p:spPr>
          <a:xfrm>
            <a:off x="4826527" y="1615302"/>
            <a:ext cx="7045960" cy="1990223"/>
          </a:xfrm>
        </p:spPr>
        <p:txBody>
          <a:bodyPr>
            <a:normAutofit fontScale="92500"/>
          </a:bodyPr>
          <a:lstStyle/>
          <a:p>
            <a:pPr>
              <a:buFont typeface="Arial" panose="020B0604020202020204" pitchFamily="34" charset="0"/>
              <a:buChar char="•"/>
            </a:pPr>
            <a:r>
              <a:rPr lang="en-US" dirty="0"/>
              <a:t>Indicates there is an update for this item and the</a:t>
            </a:r>
          </a:p>
          <a:p>
            <a:pPr marL="0" indent="0">
              <a:buNone/>
            </a:pPr>
            <a:r>
              <a:rPr lang="en-US" dirty="0"/>
              <a:t>   specific subsections is also marked.</a:t>
            </a:r>
          </a:p>
          <a:p>
            <a:pPr marL="0" indent="0">
              <a:buNone/>
            </a:pPr>
            <a:endParaRPr lang="en-US" dirty="0"/>
          </a:p>
          <a:p>
            <a:r>
              <a:rPr lang="en-US" dirty="0">
                <a:highlight>
                  <a:srgbClr val="C0C0C0"/>
                </a:highlight>
              </a:rPr>
              <a:t>Grey highlight indicates the content change</a:t>
            </a:r>
          </a:p>
          <a:p>
            <a:pPr marL="0" indent="0">
              <a:buNone/>
            </a:pPr>
            <a:endParaRPr lang="en-US" dirty="0"/>
          </a:p>
        </p:txBody>
      </p:sp>
      <p:pic>
        <p:nvPicPr>
          <p:cNvPr id="3" name="Picture 2">
            <a:extLst>
              <a:ext uri="{FF2B5EF4-FFF2-40B4-BE49-F238E27FC236}">
                <a16:creationId xmlns:a16="http://schemas.microsoft.com/office/drawing/2014/main" id="{70BA6426-F71E-4046-8171-8C4214CACA48}"/>
              </a:ext>
            </a:extLst>
          </p:cNvPr>
          <p:cNvPicPr>
            <a:picLocks noChangeAspect="1"/>
          </p:cNvPicPr>
          <p:nvPr/>
        </p:nvPicPr>
        <p:blipFill>
          <a:blip r:embed="rId4"/>
          <a:stretch>
            <a:fillRect/>
          </a:stretch>
        </p:blipFill>
        <p:spPr>
          <a:xfrm>
            <a:off x="4475348" y="4041079"/>
            <a:ext cx="7244739" cy="19945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44478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I – Driver Out-of-Service (U.S.)</a:t>
            </a:r>
          </a:p>
        </p:txBody>
      </p:sp>
      <p:sp>
        <p:nvSpPr>
          <p:cNvPr id="3" name="Content Placeholder 2"/>
          <p:cNvSpPr>
            <a:spLocks noGrp="1"/>
          </p:cNvSpPr>
          <p:nvPr>
            <p:ph idx="1"/>
          </p:nvPr>
        </p:nvSpPr>
        <p:spPr>
          <a:xfrm>
            <a:off x="965924" y="1745486"/>
            <a:ext cx="8025675" cy="3858143"/>
          </a:xfrm>
        </p:spPr>
        <p:txBody>
          <a:bodyPr>
            <a:normAutofit/>
          </a:bodyPr>
          <a:lstStyle/>
          <a:p>
            <a:pPr marL="0" indent="0">
              <a:buNone/>
            </a:pPr>
            <a:r>
              <a:rPr lang="en-US" b="1" dirty="0">
                <a:solidFill>
                  <a:srgbClr val="FF0000"/>
                </a:solidFill>
              </a:rPr>
              <a:t>*</a:t>
            </a:r>
            <a:r>
              <a:rPr lang="en-US" b="1" dirty="0"/>
              <a:t>4.	DRIVER MEDICAL/PHYSICAL REQUIREMENTS</a:t>
            </a:r>
            <a:endParaRPr lang="en-US" dirty="0"/>
          </a:p>
          <a:p>
            <a:pPr marL="0" indent="0">
              <a:lnSpc>
                <a:spcPct val="100000"/>
              </a:lnSpc>
              <a:buNone/>
            </a:pPr>
            <a:r>
              <a:rPr lang="en-US" dirty="0"/>
              <a:t>	</a:t>
            </a:r>
            <a:r>
              <a:rPr lang="en-US" dirty="0">
                <a:solidFill>
                  <a:srgbClr val="FF0000"/>
                </a:solidFill>
              </a:rPr>
              <a:t>*</a:t>
            </a:r>
            <a:r>
              <a:rPr lang="en-US" dirty="0"/>
              <a:t>a.      </a:t>
            </a:r>
            <a:r>
              <a:rPr lang="en-US" u="sng" dirty="0"/>
              <a:t>Skill Performance Evaluation Certificate</a:t>
            </a:r>
          </a:p>
          <a:p>
            <a:pPr marL="0" indent="0">
              <a:buNone/>
            </a:pPr>
            <a:r>
              <a:rPr lang="en-US" b="1" dirty="0">
                <a:solidFill>
                  <a:srgbClr val="FF0000"/>
                </a:solidFill>
              </a:rPr>
              <a:t>		</a:t>
            </a:r>
            <a:r>
              <a:rPr lang="en-US" dirty="0"/>
              <a:t>No skill performance evaluation in 			possession, when required </a:t>
            </a:r>
            <a:r>
              <a:rPr lang="en-US" dirty="0">
                <a:solidFill>
                  <a:srgbClr val="FF0000"/>
                </a:solidFill>
              </a:rPr>
              <a:t>or when 			operating a commercial motor vehicle 		without complying with the 				requirements indicated on the skill 			performance evaluation.</a:t>
            </a:r>
            <a:r>
              <a:rPr lang="en-US" dirty="0"/>
              <a:t> (391.49(j)) 			</a:t>
            </a:r>
            <a:r>
              <a:rPr lang="en-US" b="1" dirty="0"/>
              <a:t>Declare driver out of service. </a:t>
            </a:r>
            <a:endParaRPr lang="en-US" dirty="0"/>
          </a:p>
          <a:p>
            <a:pPr marL="0" indent="0">
              <a:buNone/>
            </a:pPr>
            <a:endParaRPr lang="en-US" sz="3200" dirty="0">
              <a:solidFill>
                <a:srgbClr val="FF0000"/>
              </a:solidFill>
            </a:endParaRPr>
          </a:p>
          <a:p>
            <a:pPr lvl="2">
              <a:buFont typeface="Arial" panose="020B0604020202020204" pitchFamily="34" charset="0"/>
              <a:buChar char="•"/>
              <a:defRPr/>
            </a:pPr>
            <a:endParaRPr lang="en-US" altLang="en-US" sz="1600" dirty="0">
              <a:cs typeface="Arial" panose="020B0604020202020204" pitchFamily="34" charset="0"/>
            </a:endParaRPr>
          </a:p>
          <a:p>
            <a:pPr lvl="2">
              <a:buFont typeface="Arial" panose="020B0604020202020204" pitchFamily="34" charset="0"/>
              <a:buChar char="•"/>
              <a:defRPr/>
            </a:pPr>
            <a:endParaRPr lang="en-US" altLang="en-US" sz="1600" dirty="0">
              <a:cs typeface="Arial" panose="020B0604020202020204" pitchFamily="34" charset="0"/>
            </a:endParaRPr>
          </a:p>
        </p:txBody>
      </p:sp>
      <p:pic>
        <p:nvPicPr>
          <p:cNvPr id="1028" name="Picture 4" descr="Image result for driver with prosthetic limb">
            <a:extLst>
              <a:ext uri="{FF2B5EF4-FFF2-40B4-BE49-F238E27FC236}">
                <a16:creationId xmlns:a16="http://schemas.microsoft.com/office/drawing/2014/main" id="{4490FA07-EA33-4DC6-8F83-98F26D3CB0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092" t="23179" r="31010"/>
          <a:stretch/>
        </p:blipFill>
        <p:spPr bwMode="auto">
          <a:xfrm>
            <a:off x="8991599" y="2440392"/>
            <a:ext cx="2518695" cy="39587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57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3FE73-D8F1-4FDC-BD8B-75DC2B9BE05C}"/>
              </a:ext>
            </a:extLst>
          </p:cNvPr>
          <p:cNvSpPr>
            <a:spLocks noGrp="1"/>
          </p:cNvSpPr>
          <p:nvPr>
            <p:ph type="title"/>
          </p:nvPr>
        </p:nvSpPr>
        <p:spPr/>
        <p:txBody>
          <a:bodyPr/>
          <a:lstStyle/>
          <a:p>
            <a:r>
              <a:rPr lang="en-US" dirty="0"/>
              <a:t>Who Are We?</a:t>
            </a:r>
          </a:p>
        </p:txBody>
      </p:sp>
      <p:sp>
        <p:nvSpPr>
          <p:cNvPr id="3" name="Content Placeholder 2">
            <a:extLst>
              <a:ext uri="{FF2B5EF4-FFF2-40B4-BE49-F238E27FC236}">
                <a16:creationId xmlns:a16="http://schemas.microsoft.com/office/drawing/2014/main" id="{95C8A8E6-012B-4363-9836-9B6DEDA8B5A2}"/>
              </a:ext>
            </a:extLst>
          </p:cNvPr>
          <p:cNvSpPr>
            <a:spLocks noGrp="1"/>
          </p:cNvSpPr>
          <p:nvPr>
            <p:ph idx="1"/>
          </p:nvPr>
        </p:nvSpPr>
        <p:spPr>
          <a:xfrm>
            <a:off x="838200" y="754058"/>
            <a:ext cx="10515600" cy="4729684"/>
          </a:xfrm>
        </p:spPr>
        <p:txBody>
          <a:bodyPr/>
          <a:lstStyle/>
          <a:p>
            <a:pPr marL="457200" lvl="1" indent="0" algn="ctr">
              <a:buFont typeface="Wingdings 2" panose="05020102010507070707" pitchFamily="18" charset="2"/>
              <a:buNone/>
            </a:pPr>
            <a:endParaRPr lang="en-US" altLang="en-US" sz="2800" dirty="0">
              <a:cs typeface="Arial" panose="020B0604020202020204" pitchFamily="34" charset="0"/>
            </a:endParaRPr>
          </a:p>
          <a:p>
            <a:pPr marL="457200" lvl="1" indent="0" algn="ctr">
              <a:buFont typeface="Wingdings 2" panose="05020102010507070707" pitchFamily="18" charset="2"/>
              <a:buNone/>
            </a:pPr>
            <a:endParaRPr lang="en-US" altLang="en-US" sz="2800" dirty="0">
              <a:cs typeface="Arial" panose="020B0604020202020204" pitchFamily="34" charset="0"/>
            </a:endParaRPr>
          </a:p>
          <a:p>
            <a:pPr marL="457200" lvl="1" indent="0" algn="ctr">
              <a:buFont typeface="Wingdings 2" panose="05020102010507070707" pitchFamily="18" charset="2"/>
              <a:buNone/>
            </a:pPr>
            <a:r>
              <a:rPr lang="en-US" altLang="en-US" sz="2800" dirty="0">
                <a:cs typeface="Arial" panose="020B0604020202020204" pitchFamily="34" charset="0"/>
              </a:rPr>
              <a:t>The Commercial Vehicle Safety Alliance (CVSA) is a non-profit association comprised of local, state, provincial, territorial and federal commercial motor vehicle safety officials and industry representatives. The Alliance aims to achieve uniformity, compatibility and reciprocity of commercial motor vehicle inspections and enforcement activities by certified inspectors dedicated to driver and vehicle safety. </a:t>
            </a:r>
          </a:p>
          <a:p>
            <a:pPr marL="0" indent="0">
              <a:buNone/>
            </a:pPr>
            <a:endParaRPr lang="en-US" dirty="0"/>
          </a:p>
        </p:txBody>
      </p:sp>
    </p:spTree>
    <p:extLst>
      <p:ext uri="{BB962C8B-B14F-4D97-AF65-F5344CB8AC3E}">
        <p14:creationId xmlns:p14="http://schemas.microsoft.com/office/powerpoint/2010/main" val="2155558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II – Policy Statement</a:t>
            </a:r>
          </a:p>
        </p:txBody>
      </p:sp>
      <p:sp>
        <p:nvSpPr>
          <p:cNvPr id="5" name="Content Placeholder 4">
            <a:extLst>
              <a:ext uri="{FF2B5EF4-FFF2-40B4-BE49-F238E27FC236}">
                <a16:creationId xmlns:a16="http://schemas.microsoft.com/office/drawing/2014/main" id="{3B479EE1-31D5-441E-BB81-01D54F8C8B12}"/>
              </a:ext>
            </a:extLst>
          </p:cNvPr>
          <p:cNvSpPr>
            <a:spLocks noGrp="1"/>
          </p:cNvSpPr>
          <p:nvPr>
            <p:ph idx="1"/>
          </p:nvPr>
        </p:nvSpPr>
        <p:spPr>
          <a:xfrm>
            <a:off x="1031632" y="1410460"/>
            <a:ext cx="10444751" cy="2436758"/>
          </a:xfrm>
        </p:spPr>
        <p:txBody>
          <a:bodyPr>
            <a:normAutofit/>
          </a:bodyPr>
          <a:lstStyle/>
          <a:p>
            <a:pPr marL="0" indent="0" algn="just">
              <a:buNone/>
            </a:pPr>
            <a:r>
              <a:rPr lang="en-US" dirty="0"/>
              <a:t>The decal criteria applies only to the condition of the vehicle, not the driver. It is possible for a driver to be out of service and still have vehicle(s) qualify for a decal. If each vehicle, whether used singly or in a combination, passes inspection, </a:t>
            </a:r>
            <a:r>
              <a:rPr lang="en-US" dirty="0">
                <a:solidFill>
                  <a:srgbClr val="FF0000"/>
                </a:solidFill>
              </a:rPr>
              <a:t>any expired CVSA decal shall be removed and</a:t>
            </a:r>
            <a:r>
              <a:rPr lang="en-US" dirty="0"/>
              <a:t> </a:t>
            </a:r>
            <a:r>
              <a:rPr lang="en-US" dirty="0">
                <a:solidFill>
                  <a:srgbClr val="FF0000"/>
                </a:solidFill>
              </a:rPr>
              <a:t>a current CVSA decal shall be affixed.</a:t>
            </a:r>
            <a:r>
              <a:rPr lang="en-US" dirty="0"/>
              <a:t> </a:t>
            </a:r>
            <a:endParaRPr lang="en-US" dirty="0">
              <a:solidFill>
                <a:srgbClr val="FF0000"/>
              </a:solidFill>
            </a:endParaRPr>
          </a:p>
          <a:p>
            <a:pPr marL="0" indent="0">
              <a:buNone/>
            </a:pPr>
            <a:endParaRPr lang="en-US" dirty="0"/>
          </a:p>
        </p:txBody>
      </p:sp>
      <p:pic>
        <p:nvPicPr>
          <p:cNvPr id="6" name="Picture 5">
            <a:extLst>
              <a:ext uri="{FF2B5EF4-FFF2-40B4-BE49-F238E27FC236}">
                <a16:creationId xmlns:a16="http://schemas.microsoft.com/office/drawing/2014/main" id="{3F14DB7A-5C1C-4403-B292-1B446D05F8E8}"/>
              </a:ext>
            </a:extLst>
          </p:cNvPr>
          <p:cNvPicPr>
            <a:picLocks noChangeAspect="1"/>
          </p:cNvPicPr>
          <p:nvPr/>
        </p:nvPicPr>
        <p:blipFill rotWithShape="1">
          <a:blip r:embed="rId3"/>
          <a:srcRect l="38233" t="39443" r="33651" b="35939"/>
          <a:stretch/>
        </p:blipFill>
        <p:spPr>
          <a:xfrm>
            <a:off x="1560327" y="3517697"/>
            <a:ext cx="4535673" cy="2978474"/>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D7D9170E-BA28-49B5-88FC-85538580F102}"/>
              </a:ext>
            </a:extLst>
          </p:cNvPr>
          <p:cNvPicPr>
            <a:picLocks noChangeAspect="1"/>
          </p:cNvPicPr>
          <p:nvPr/>
        </p:nvPicPr>
        <p:blipFill rotWithShape="1">
          <a:blip r:embed="rId4"/>
          <a:srcRect l="46521" t="23101" r="25363" b="41367"/>
          <a:stretch/>
        </p:blipFill>
        <p:spPr>
          <a:xfrm>
            <a:off x="7727318" y="3470299"/>
            <a:ext cx="3192473" cy="30258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4001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II – Vehicle Out-of-Service</a:t>
            </a:r>
          </a:p>
        </p:txBody>
      </p:sp>
      <p:sp>
        <p:nvSpPr>
          <p:cNvPr id="5" name="Content Placeholder 4">
            <a:extLst>
              <a:ext uri="{FF2B5EF4-FFF2-40B4-BE49-F238E27FC236}">
                <a16:creationId xmlns:a16="http://schemas.microsoft.com/office/drawing/2014/main" id="{3B479EE1-31D5-441E-BB81-01D54F8C8B12}"/>
              </a:ext>
            </a:extLst>
          </p:cNvPr>
          <p:cNvSpPr>
            <a:spLocks noGrp="1"/>
          </p:cNvSpPr>
          <p:nvPr>
            <p:ph idx="1"/>
          </p:nvPr>
        </p:nvSpPr>
        <p:spPr>
          <a:xfrm>
            <a:off x="603739" y="1352822"/>
            <a:ext cx="8781377" cy="5364501"/>
          </a:xfrm>
        </p:spPr>
        <p:txBody>
          <a:bodyPr>
            <a:normAutofit/>
          </a:bodyPr>
          <a:lstStyle/>
          <a:p>
            <a:pPr marL="0" indent="0">
              <a:buNone/>
            </a:pPr>
            <a:r>
              <a:rPr lang="en-US" b="1" dirty="0">
                <a:solidFill>
                  <a:srgbClr val="FF0000"/>
                </a:solidFill>
              </a:rPr>
              <a:t>*</a:t>
            </a:r>
            <a:r>
              <a:rPr lang="en-US" b="1" dirty="0"/>
              <a:t>1.</a:t>
            </a:r>
            <a:r>
              <a:rPr lang="en-US" dirty="0"/>
              <a:t> 	</a:t>
            </a:r>
            <a:r>
              <a:rPr lang="en-US" b="1" dirty="0"/>
              <a:t>BRAKE SYSTEMS</a:t>
            </a:r>
            <a:endParaRPr lang="en-US" dirty="0"/>
          </a:p>
          <a:p>
            <a:pPr marL="0" indent="0">
              <a:buNone/>
            </a:pPr>
            <a:r>
              <a:rPr lang="en-US" dirty="0">
                <a:solidFill>
                  <a:srgbClr val="FF0000"/>
                </a:solidFill>
              </a:rPr>
              <a:t>	*</a:t>
            </a:r>
            <a:r>
              <a:rPr lang="en-US" dirty="0"/>
              <a:t>g.	</a:t>
            </a:r>
            <a:r>
              <a:rPr lang="en-US" u="sng" dirty="0"/>
              <a:t>Brake Drums and Rotors (Discs)</a:t>
            </a:r>
            <a:endParaRPr lang="en-US" dirty="0"/>
          </a:p>
          <a:p>
            <a:pPr marL="0" indent="0">
              <a:buNone/>
            </a:pPr>
            <a:r>
              <a:rPr lang="en-US" dirty="0"/>
              <a:t> 		</a:t>
            </a:r>
            <a:r>
              <a:rPr lang="en-US" dirty="0">
                <a:solidFill>
                  <a:srgbClr val="FF0000"/>
                </a:solidFill>
              </a:rPr>
              <a:t>*</a:t>
            </a:r>
            <a:r>
              <a:rPr lang="en-US" dirty="0"/>
              <a:t>(2) 	Any rotor (disc) with a crack in length of 			more than 75 percent of the friction 				surface and passes completely through 			the rotor to the center vent from either 			side </a:t>
            </a:r>
            <a:r>
              <a:rPr lang="en-US" dirty="0">
                <a:solidFill>
                  <a:srgbClr val="FF0000"/>
                </a:solidFill>
              </a:rPr>
              <a:t>or completely through a solid rotor 			or completely through a structural 				support connecting the rotor friction 				surfaces. </a:t>
            </a:r>
          </a:p>
          <a:p>
            <a:pPr marL="0" indent="0">
              <a:buNone/>
            </a:pPr>
            <a:endParaRPr lang="en-US" sz="800" dirty="0">
              <a:solidFill>
                <a:srgbClr val="FF0000"/>
              </a:solidFill>
            </a:endParaRPr>
          </a:p>
          <a:p>
            <a:pPr marL="0" indent="0">
              <a:buNone/>
            </a:pPr>
            <a:r>
              <a:rPr lang="en-US" dirty="0"/>
              <a:t>			** NOTE: Do not confuse short hairline 			heat check cracks with flexural cracks.</a:t>
            </a:r>
          </a:p>
        </p:txBody>
      </p:sp>
      <p:pic>
        <p:nvPicPr>
          <p:cNvPr id="6" name="Picture 5" descr="C:\Users\kwirachowsky\AppData\Local\Microsoft\Windows\Temporary Internet Files\Content.Outlook\86HN1JYU\Fixed cracks.png">
            <a:extLst>
              <a:ext uri="{FF2B5EF4-FFF2-40B4-BE49-F238E27FC236}">
                <a16:creationId xmlns:a16="http://schemas.microsoft.com/office/drawing/2014/main" id="{C6A77B8F-679C-4E84-90D2-C206BD15B719}"/>
              </a:ext>
            </a:extLst>
          </p:cNvPr>
          <p:cNvPicPr/>
          <p:nvPr/>
        </p:nvPicPr>
        <p:blipFill rotWithShape="1">
          <a:blip r:embed="rId3" cstate="print">
            <a:extLst>
              <a:ext uri="{28A0092B-C50C-407E-A947-70E740481C1C}">
                <a14:useLocalDpi xmlns:a14="http://schemas.microsoft.com/office/drawing/2010/main" val="0"/>
              </a:ext>
            </a:extLst>
          </a:blip>
          <a:srcRect r="10529"/>
          <a:stretch/>
        </p:blipFill>
        <p:spPr bwMode="auto">
          <a:xfrm>
            <a:off x="9381572" y="2530474"/>
            <a:ext cx="2373130" cy="369277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613430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II – Vehicle Out-of-Service</a:t>
            </a:r>
          </a:p>
        </p:txBody>
      </p:sp>
      <p:sp>
        <p:nvSpPr>
          <p:cNvPr id="7" name="Content Placeholder 4">
            <a:extLst>
              <a:ext uri="{FF2B5EF4-FFF2-40B4-BE49-F238E27FC236}">
                <a16:creationId xmlns:a16="http://schemas.microsoft.com/office/drawing/2014/main" id="{F1912A2C-2FEF-4FB5-9961-217495F80660}"/>
              </a:ext>
            </a:extLst>
          </p:cNvPr>
          <p:cNvSpPr>
            <a:spLocks noGrp="1"/>
          </p:cNvSpPr>
          <p:nvPr>
            <p:ph idx="1"/>
          </p:nvPr>
        </p:nvSpPr>
        <p:spPr>
          <a:xfrm>
            <a:off x="937054" y="1505222"/>
            <a:ext cx="10528115" cy="4567332"/>
          </a:xfrm>
        </p:spPr>
        <p:txBody>
          <a:bodyPr>
            <a:normAutofit/>
          </a:bodyPr>
          <a:lstStyle/>
          <a:p>
            <a:pPr marL="0" indent="0">
              <a:buNone/>
            </a:pPr>
            <a:r>
              <a:rPr lang="en-US" b="1" dirty="0">
                <a:solidFill>
                  <a:srgbClr val="FF0000"/>
                </a:solidFill>
              </a:rPr>
              <a:t>*</a:t>
            </a:r>
            <a:r>
              <a:rPr lang="en-US" b="1" dirty="0"/>
              <a:t>2.</a:t>
            </a:r>
            <a:r>
              <a:rPr lang="en-US" dirty="0"/>
              <a:t> 	</a:t>
            </a:r>
            <a:r>
              <a:rPr lang="en-US" b="1" dirty="0"/>
              <a:t>CARGO SECUREMENT</a:t>
            </a:r>
            <a:endParaRPr lang="en-US" dirty="0"/>
          </a:p>
          <a:p>
            <a:pPr marL="0" indent="0">
              <a:buNone/>
            </a:pPr>
            <a:r>
              <a:rPr lang="en-US" dirty="0">
                <a:solidFill>
                  <a:srgbClr val="FF0000"/>
                </a:solidFill>
              </a:rPr>
              <a:t>	*</a:t>
            </a:r>
            <a:r>
              <a:rPr lang="en-US" dirty="0"/>
              <a:t>a.</a:t>
            </a:r>
            <a:r>
              <a:rPr lang="en-US" dirty="0">
                <a:solidFill>
                  <a:srgbClr val="FF0000"/>
                </a:solidFill>
              </a:rPr>
              <a:t>	</a:t>
            </a:r>
            <a:r>
              <a:rPr lang="en-US" u="sng" dirty="0">
                <a:solidFill>
                  <a:srgbClr val="FF0000"/>
                </a:solidFill>
              </a:rPr>
              <a:t>General Securement</a:t>
            </a:r>
          </a:p>
          <a:p>
            <a:pPr marL="0" indent="0">
              <a:buNone/>
            </a:pPr>
            <a:r>
              <a:rPr lang="en-US" dirty="0">
                <a:solidFill>
                  <a:srgbClr val="FF0000"/>
                </a:solidFill>
              </a:rPr>
              <a:t>	*</a:t>
            </a:r>
            <a:r>
              <a:rPr lang="en-US" dirty="0"/>
              <a:t>b.</a:t>
            </a:r>
            <a:r>
              <a:rPr lang="en-US" dirty="0">
                <a:solidFill>
                  <a:srgbClr val="FF0000"/>
                </a:solidFill>
              </a:rPr>
              <a:t> 	</a:t>
            </a:r>
            <a:r>
              <a:rPr lang="en-US" u="sng" dirty="0">
                <a:solidFill>
                  <a:srgbClr val="FF0000"/>
                </a:solidFill>
              </a:rPr>
              <a:t>Articles Not Restrained from Rolling</a:t>
            </a:r>
          </a:p>
          <a:p>
            <a:pPr marL="0" indent="0">
              <a:buNone/>
            </a:pPr>
            <a:r>
              <a:rPr lang="en-US" dirty="0">
                <a:solidFill>
                  <a:srgbClr val="FF0000"/>
                </a:solidFill>
              </a:rPr>
              <a:t>	*</a:t>
            </a:r>
            <a:r>
              <a:rPr lang="en-US" dirty="0"/>
              <a:t>c.</a:t>
            </a:r>
            <a:r>
              <a:rPr lang="en-US" dirty="0">
                <a:solidFill>
                  <a:srgbClr val="FF0000"/>
                </a:solidFill>
              </a:rPr>
              <a:t>	</a:t>
            </a:r>
            <a:r>
              <a:rPr lang="en-US" u="sng" dirty="0">
                <a:solidFill>
                  <a:srgbClr val="FF0000"/>
                </a:solidFill>
              </a:rPr>
              <a:t>Articles Beside Each Other and Secured by Transverse </a:t>
            </a:r>
            <a:r>
              <a:rPr lang="en-US" dirty="0">
                <a:solidFill>
                  <a:srgbClr val="FF0000"/>
                </a:solidFill>
              </a:rPr>
              <a:t>			</a:t>
            </a:r>
            <a:r>
              <a:rPr lang="en-US" u="sng" dirty="0">
                <a:solidFill>
                  <a:srgbClr val="FF0000"/>
                </a:solidFill>
              </a:rPr>
              <a:t>Tiedowns</a:t>
            </a:r>
          </a:p>
          <a:p>
            <a:pPr marL="0" indent="0">
              <a:buNone/>
            </a:pPr>
            <a:r>
              <a:rPr lang="en-US" dirty="0">
                <a:solidFill>
                  <a:srgbClr val="FF0000"/>
                </a:solidFill>
              </a:rPr>
              <a:t> 	*</a:t>
            </a:r>
            <a:r>
              <a:rPr lang="en-US" dirty="0"/>
              <a:t>d.</a:t>
            </a:r>
            <a:r>
              <a:rPr lang="en-US" dirty="0">
                <a:solidFill>
                  <a:srgbClr val="FF0000"/>
                </a:solidFill>
              </a:rPr>
              <a:t>	</a:t>
            </a:r>
            <a:r>
              <a:rPr lang="en-US" u="sng" dirty="0">
                <a:solidFill>
                  <a:srgbClr val="FF0000"/>
                </a:solidFill>
              </a:rPr>
              <a:t>Aggregate Working Load Limit</a:t>
            </a:r>
          </a:p>
          <a:p>
            <a:pPr marL="0" indent="0">
              <a:buNone/>
            </a:pPr>
            <a:r>
              <a:rPr lang="en-US" dirty="0">
                <a:solidFill>
                  <a:srgbClr val="FF0000"/>
                </a:solidFill>
              </a:rPr>
              <a:t>	*</a:t>
            </a:r>
            <a:r>
              <a:rPr lang="en-US" dirty="0"/>
              <a:t>e.</a:t>
            </a:r>
            <a:r>
              <a:rPr lang="en-US" dirty="0">
                <a:solidFill>
                  <a:srgbClr val="FF0000"/>
                </a:solidFill>
              </a:rPr>
              <a:t>  	</a:t>
            </a:r>
            <a:r>
              <a:rPr lang="en-US" u="sng" dirty="0">
                <a:solidFill>
                  <a:srgbClr val="FF0000"/>
                </a:solidFill>
              </a:rPr>
              <a:t>Tiedowns for Length – No Front-End Structure</a:t>
            </a:r>
          </a:p>
          <a:p>
            <a:pPr marL="0" indent="0">
              <a:buNone/>
            </a:pPr>
            <a:r>
              <a:rPr lang="en-US" dirty="0">
                <a:solidFill>
                  <a:srgbClr val="FF0000"/>
                </a:solidFill>
              </a:rPr>
              <a:t>	*</a:t>
            </a:r>
            <a:r>
              <a:rPr lang="en-US" dirty="0"/>
              <a:t>f.</a:t>
            </a:r>
            <a:r>
              <a:rPr lang="en-US" dirty="0">
                <a:solidFill>
                  <a:srgbClr val="FF0000"/>
                </a:solidFill>
              </a:rPr>
              <a:t>	</a:t>
            </a:r>
            <a:r>
              <a:rPr lang="en-US" u="sng" dirty="0">
                <a:solidFill>
                  <a:srgbClr val="FF0000"/>
                </a:solidFill>
              </a:rPr>
              <a:t>Tiedowns for Length – Front-End Structure</a:t>
            </a:r>
            <a:endParaRPr lang="en-US" dirty="0">
              <a:solidFill>
                <a:srgbClr val="FF0000"/>
              </a:solidFill>
            </a:endParaRPr>
          </a:p>
          <a:p>
            <a:pPr marL="0" indent="0">
              <a:buNone/>
            </a:pPr>
            <a:endParaRPr lang="en-US" u="sng"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109459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II – Vehicle Out-of-Service</a:t>
            </a:r>
          </a:p>
        </p:txBody>
      </p:sp>
      <p:sp>
        <p:nvSpPr>
          <p:cNvPr id="8" name="Content Placeholder 4">
            <a:extLst>
              <a:ext uri="{FF2B5EF4-FFF2-40B4-BE49-F238E27FC236}">
                <a16:creationId xmlns:a16="http://schemas.microsoft.com/office/drawing/2014/main" id="{093FBE57-13F5-491D-9BAA-A15624178F68}"/>
              </a:ext>
            </a:extLst>
          </p:cNvPr>
          <p:cNvSpPr txBox="1">
            <a:spLocks/>
          </p:cNvSpPr>
          <p:nvPr/>
        </p:nvSpPr>
        <p:spPr>
          <a:xfrm>
            <a:off x="-423726" y="3429000"/>
            <a:ext cx="4651168" cy="54026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8E5300"/>
              </a:buClr>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168EDA"/>
              </a:buClr>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1">
                  <a:lumMod val="50000"/>
                </a:schemeClr>
              </a:buClr>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b="1" dirty="0">
                <a:solidFill>
                  <a:srgbClr val="FF0000"/>
                </a:solidFill>
              </a:rPr>
              <a:t>*Tiedown </a:t>
            </a:r>
          </a:p>
          <a:p>
            <a:pPr marL="0" indent="0" algn="ctr">
              <a:buNone/>
            </a:pPr>
            <a:r>
              <a:rPr lang="en-US" b="1" dirty="0">
                <a:solidFill>
                  <a:srgbClr val="FF0000"/>
                </a:solidFill>
              </a:rPr>
              <a:t>Defect Table</a:t>
            </a:r>
          </a:p>
          <a:p>
            <a:pPr marL="0" indent="0" algn="ctr">
              <a:buNone/>
            </a:pPr>
            <a:endParaRPr lang="en-US" b="1" dirty="0">
              <a:solidFill>
                <a:srgbClr val="FF0000"/>
              </a:solidFill>
            </a:endParaRPr>
          </a:p>
          <a:p>
            <a:pPr marL="0" indent="0" algn="ctr">
              <a:buNone/>
            </a:pPr>
            <a:endParaRPr lang="en-US" b="1" dirty="0">
              <a:solidFill>
                <a:srgbClr val="FF0000"/>
              </a:solidFill>
            </a:endParaRPr>
          </a:p>
          <a:p>
            <a:pPr marL="0" indent="0">
              <a:buNone/>
            </a:pPr>
            <a:r>
              <a:rPr lang="en-US" sz="2400" dirty="0"/>
              <a:t>	</a:t>
            </a:r>
            <a:endParaRPr lang="en-US" dirty="0"/>
          </a:p>
          <a:p>
            <a:pPr marL="0" indent="0">
              <a:buNone/>
            </a:pPr>
            <a:r>
              <a:rPr lang="en-US" dirty="0"/>
              <a:t>    </a:t>
            </a:r>
          </a:p>
        </p:txBody>
      </p:sp>
      <p:pic>
        <p:nvPicPr>
          <p:cNvPr id="4" name="Picture 3">
            <a:extLst>
              <a:ext uri="{FF2B5EF4-FFF2-40B4-BE49-F238E27FC236}">
                <a16:creationId xmlns:a16="http://schemas.microsoft.com/office/drawing/2014/main" id="{59BC5DE4-6DFB-4121-9B18-5FB81E17CB29}"/>
              </a:ext>
            </a:extLst>
          </p:cNvPr>
          <p:cNvPicPr>
            <a:picLocks noChangeAspect="1"/>
          </p:cNvPicPr>
          <p:nvPr/>
        </p:nvPicPr>
        <p:blipFill>
          <a:blip r:embed="rId3"/>
          <a:stretch>
            <a:fillRect/>
          </a:stretch>
        </p:blipFill>
        <p:spPr>
          <a:xfrm rot="498161">
            <a:off x="3927677" y="1519860"/>
            <a:ext cx="3190102" cy="4999894"/>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A1989EA3-EB29-4B32-9646-E60C2F694985}"/>
              </a:ext>
            </a:extLst>
          </p:cNvPr>
          <p:cNvPicPr>
            <a:picLocks noChangeAspect="1"/>
          </p:cNvPicPr>
          <p:nvPr/>
        </p:nvPicPr>
        <p:blipFill>
          <a:blip r:embed="rId4"/>
          <a:stretch>
            <a:fillRect/>
          </a:stretch>
        </p:blipFill>
        <p:spPr>
          <a:xfrm rot="500050">
            <a:off x="7804217" y="1591881"/>
            <a:ext cx="3217689" cy="49555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593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II – Vehicle Out-of-Service</a:t>
            </a:r>
          </a:p>
        </p:txBody>
      </p:sp>
      <p:sp>
        <p:nvSpPr>
          <p:cNvPr id="5" name="Content Placeholder 4">
            <a:extLst>
              <a:ext uri="{FF2B5EF4-FFF2-40B4-BE49-F238E27FC236}">
                <a16:creationId xmlns:a16="http://schemas.microsoft.com/office/drawing/2014/main" id="{3B479EE1-31D5-441E-BB81-01D54F8C8B12}"/>
              </a:ext>
            </a:extLst>
          </p:cNvPr>
          <p:cNvSpPr>
            <a:spLocks noGrp="1"/>
          </p:cNvSpPr>
          <p:nvPr>
            <p:ph idx="1"/>
          </p:nvPr>
        </p:nvSpPr>
        <p:spPr>
          <a:xfrm>
            <a:off x="937054" y="1587284"/>
            <a:ext cx="10739131" cy="2351670"/>
          </a:xfrm>
        </p:spPr>
        <p:txBody>
          <a:bodyPr>
            <a:normAutofit lnSpcReduction="10000"/>
          </a:bodyPr>
          <a:lstStyle/>
          <a:p>
            <a:pPr marL="0" indent="0">
              <a:buNone/>
            </a:pPr>
            <a:r>
              <a:rPr lang="en-US" b="1" dirty="0">
                <a:solidFill>
                  <a:srgbClr val="FF0000"/>
                </a:solidFill>
              </a:rPr>
              <a:t>*</a:t>
            </a:r>
            <a:r>
              <a:rPr lang="en-US" b="1" dirty="0"/>
              <a:t>4.</a:t>
            </a:r>
            <a:r>
              <a:rPr lang="en-US" dirty="0"/>
              <a:t> 	</a:t>
            </a:r>
            <a:r>
              <a:rPr lang="en-US" b="1" dirty="0"/>
              <a:t>DRIVELINE/DRIVESHAFT</a:t>
            </a:r>
            <a:endParaRPr lang="en-US" dirty="0"/>
          </a:p>
          <a:p>
            <a:pPr marL="0" indent="0">
              <a:buNone/>
            </a:pPr>
            <a:r>
              <a:rPr lang="en-US" dirty="0">
                <a:solidFill>
                  <a:srgbClr val="FF0000"/>
                </a:solidFill>
              </a:rPr>
              <a:t>	*</a:t>
            </a:r>
            <a:r>
              <a:rPr lang="en-US" dirty="0"/>
              <a:t>b.	</a:t>
            </a:r>
            <a:r>
              <a:rPr lang="en-US" u="sng" dirty="0"/>
              <a:t>Universal Joint</a:t>
            </a:r>
            <a:endParaRPr lang="en-US" dirty="0"/>
          </a:p>
          <a:p>
            <a:pPr marL="0" indent="0">
              <a:buNone/>
            </a:pPr>
            <a:r>
              <a:rPr lang="en-US" dirty="0"/>
              <a:t> 		</a:t>
            </a:r>
            <a:r>
              <a:rPr lang="en-US" dirty="0">
                <a:solidFill>
                  <a:srgbClr val="FF0000"/>
                </a:solidFill>
              </a:rPr>
              <a:t>*</a:t>
            </a:r>
            <a:r>
              <a:rPr lang="en-US" dirty="0"/>
              <a:t>(3) 	Any missing, broken or loose universal joint bearing 			cap bolt, </a:t>
            </a:r>
            <a:r>
              <a:rPr lang="en-US" dirty="0">
                <a:solidFill>
                  <a:srgbClr val="FF0000"/>
                </a:solidFill>
              </a:rPr>
              <a:t>bearing strap </a:t>
            </a:r>
            <a:r>
              <a:rPr lang="en-US" dirty="0"/>
              <a:t>or retainer bolt. </a:t>
            </a:r>
          </a:p>
          <a:p>
            <a:pPr marL="0" indent="0">
              <a:buNone/>
            </a:pPr>
            <a:r>
              <a:rPr lang="en-US" dirty="0"/>
              <a:t> </a:t>
            </a:r>
          </a:p>
          <a:p>
            <a:pPr marL="0" indent="0">
              <a:buNone/>
            </a:pPr>
            <a:endParaRPr lang="en-US" dirty="0"/>
          </a:p>
        </p:txBody>
      </p:sp>
      <p:pic>
        <p:nvPicPr>
          <p:cNvPr id="3" name="Picture 2">
            <a:extLst>
              <a:ext uri="{FF2B5EF4-FFF2-40B4-BE49-F238E27FC236}">
                <a16:creationId xmlns:a16="http://schemas.microsoft.com/office/drawing/2014/main" id="{60FC40C5-CE33-4A2C-BEFD-B1C1EFA71AC2}"/>
              </a:ext>
            </a:extLst>
          </p:cNvPr>
          <p:cNvPicPr>
            <a:picLocks noChangeAspect="1"/>
          </p:cNvPicPr>
          <p:nvPr/>
        </p:nvPicPr>
        <p:blipFill>
          <a:blip r:embed="rId3"/>
          <a:stretch>
            <a:fillRect/>
          </a:stretch>
        </p:blipFill>
        <p:spPr>
          <a:xfrm>
            <a:off x="2846509" y="3648284"/>
            <a:ext cx="8114568" cy="2844591"/>
          </a:xfrm>
          <a:prstGeom prst="rect">
            <a:avLst/>
          </a:prstGeom>
        </p:spPr>
      </p:pic>
    </p:spTree>
    <p:extLst>
      <p:ext uri="{BB962C8B-B14F-4D97-AF65-F5344CB8AC3E}">
        <p14:creationId xmlns:p14="http://schemas.microsoft.com/office/powerpoint/2010/main" val="40938261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II – Vehicle Out-of-Service </a:t>
            </a:r>
            <a:endParaRPr lang="en-US" b="1" dirty="0">
              <a:solidFill>
                <a:srgbClr val="C00000"/>
              </a:solidFill>
            </a:endParaRPr>
          </a:p>
        </p:txBody>
      </p:sp>
      <p:sp>
        <p:nvSpPr>
          <p:cNvPr id="5" name="Content Placeholder 4">
            <a:extLst>
              <a:ext uri="{FF2B5EF4-FFF2-40B4-BE49-F238E27FC236}">
                <a16:creationId xmlns:a16="http://schemas.microsoft.com/office/drawing/2014/main" id="{3B479EE1-31D5-441E-BB81-01D54F8C8B12}"/>
              </a:ext>
            </a:extLst>
          </p:cNvPr>
          <p:cNvSpPr>
            <a:spLocks noGrp="1"/>
          </p:cNvSpPr>
          <p:nvPr>
            <p:ph idx="1"/>
          </p:nvPr>
        </p:nvSpPr>
        <p:spPr>
          <a:xfrm>
            <a:off x="937054" y="1587283"/>
            <a:ext cx="6847069" cy="5411394"/>
          </a:xfrm>
        </p:spPr>
        <p:txBody>
          <a:bodyPr>
            <a:normAutofit fontScale="62500" lnSpcReduction="20000"/>
          </a:bodyPr>
          <a:lstStyle/>
          <a:p>
            <a:pPr marL="0" indent="0">
              <a:buNone/>
            </a:pPr>
            <a:r>
              <a:rPr lang="en-US" sz="4500" b="1" dirty="0">
                <a:solidFill>
                  <a:srgbClr val="FF0000"/>
                </a:solidFill>
              </a:rPr>
              <a:t>*5.</a:t>
            </a:r>
            <a:r>
              <a:rPr lang="en-US" sz="4500" dirty="0"/>
              <a:t> 	</a:t>
            </a:r>
            <a:r>
              <a:rPr lang="en-US" sz="4500" b="1" dirty="0">
                <a:solidFill>
                  <a:srgbClr val="FF0000"/>
                </a:solidFill>
              </a:rPr>
              <a:t>DRIVER’S SEAT (MISSING)</a:t>
            </a:r>
            <a:endParaRPr lang="en-US" sz="4500" dirty="0">
              <a:solidFill>
                <a:srgbClr val="FF0000"/>
              </a:solidFill>
            </a:endParaRPr>
          </a:p>
          <a:p>
            <a:pPr marL="0" indent="0">
              <a:buNone/>
            </a:pPr>
            <a:r>
              <a:rPr lang="en-US" dirty="0">
                <a:solidFill>
                  <a:srgbClr val="FF0000"/>
                </a:solidFill>
              </a:rPr>
              <a:t>	</a:t>
            </a:r>
            <a:r>
              <a:rPr lang="en-US" sz="4500" dirty="0">
                <a:solidFill>
                  <a:srgbClr val="FF0000"/>
                </a:solidFill>
              </a:rPr>
              <a:t>*a.</a:t>
            </a:r>
            <a:r>
              <a:rPr lang="en-US" sz="4500" dirty="0"/>
              <a:t>	</a:t>
            </a:r>
            <a:r>
              <a:rPr lang="en-US" sz="4500" u="sng" dirty="0">
                <a:solidFill>
                  <a:srgbClr val="FF0000"/>
                </a:solidFill>
              </a:rPr>
              <a:t>Temporary Seating</a:t>
            </a:r>
            <a:endParaRPr lang="en-US" sz="4500" dirty="0"/>
          </a:p>
          <a:p>
            <a:pPr marL="0" indent="0">
              <a:lnSpc>
                <a:spcPct val="120000"/>
              </a:lnSpc>
              <a:buNone/>
            </a:pPr>
            <a:r>
              <a:rPr lang="en-US" dirty="0"/>
              <a:t> 	</a:t>
            </a:r>
            <a:r>
              <a:rPr lang="en-US" sz="4500" dirty="0"/>
              <a:t>         </a:t>
            </a:r>
            <a:r>
              <a:rPr lang="en-US" sz="4500" dirty="0">
                <a:solidFill>
                  <a:srgbClr val="FF0000"/>
                </a:solidFill>
              </a:rPr>
              <a:t>*Any vehicle that has temporary 			seating for the driver.</a:t>
            </a:r>
          </a:p>
          <a:p>
            <a:pPr marL="0" indent="0">
              <a:lnSpc>
                <a:spcPct val="120000"/>
              </a:lnSpc>
              <a:buNone/>
            </a:pPr>
            <a:r>
              <a:rPr lang="en-US" sz="4500" b="1" dirty="0">
                <a:solidFill>
                  <a:srgbClr val="FF0000"/>
                </a:solidFill>
              </a:rPr>
              <a:t>		NOTE: </a:t>
            </a:r>
            <a:r>
              <a:rPr lang="en-US" sz="4500" dirty="0">
                <a:solidFill>
                  <a:srgbClr val="FF0000"/>
                </a:solidFill>
              </a:rPr>
              <a:t>Temporary seating 			includes the use of items not 			designed for use as seats in 			vehicles, including but not 			limited to a milk crate, lawn 			chair, 	patio chair, folding chair, 			plastic step, 	stool or a cooler. </a:t>
            </a:r>
          </a:p>
          <a:p>
            <a:pPr marL="0" indent="0">
              <a:buNone/>
            </a:pPr>
            <a:endParaRPr lang="en-US" dirty="0"/>
          </a:p>
        </p:txBody>
      </p:sp>
      <p:pic>
        <p:nvPicPr>
          <p:cNvPr id="6" name="Picture 5">
            <a:extLst>
              <a:ext uri="{FF2B5EF4-FFF2-40B4-BE49-F238E27FC236}">
                <a16:creationId xmlns:a16="http://schemas.microsoft.com/office/drawing/2014/main" id="{CBECB716-A0D7-4DC7-8C48-03048325F259}"/>
              </a:ext>
            </a:extLst>
          </p:cNvPr>
          <p:cNvPicPr/>
          <p:nvPr/>
        </p:nvPicPr>
        <p:blipFill rotWithShape="1">
          <a:blip r:embed="rId3" cstate="email">
            <a:extLst>
              <a:ext uri="{28A0092B-C50C-407E-A947-70E740481C1C}">
                <a14:useLocalDpi xmlns:a14="http://schemas.microsoft.com/office/drawing/2010/main"/>
              </a:ext>
            </a:extLst>
          </a:blip>
          <a:srcRect t="11428" r="13035"/>
          <a:stretch/>
        </p:blipFill>
        <p:spPr bwMode="auto">
          <a:xfrm>
            <a:off x="7573108" y="2766647"/>
            <a:ext cx="4284300" cy="340590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963529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II – Vehicle Out-of-Service</a:t>
            </a:r>
          </a:p>
        </p:txBody>
      </p:sp>
      <p:sp>
        <p:nvSpPr>
          <p:cNvPr id="7" name="Content Placeholder 4">
            <a:extLst>
              <a:ext uri="{FF2B5EF4-FFF2-40B4-BE49-F238E27FC236}">
                <a16:creationId xmlns:a16="http://schemas.microsoft.com/office/drawing/2014/main" id="{F1912A2C-2FEF-4FB5-9961-217495F80660}"/>
              </a:ext>
            </a:extLst>
          </p:cNvPr>
          <p:cNvSpPr>
            <a:spLocks noGrp="1"/>
          </p:cNvSpPr>
          <p:nvPr>
            <p:ph idx="1"/>
          </p:nvPr>
        </p:nvSpPr>
        <p:spPr>
          <a:xfrm>
            <a:off x="937054" y="1505222"/>
            <a:ext cx="10528115" cy="3019886"/>
          </a:xfrm>
        </p:spPr>
        <p:txBody>
          <a:bodyPr>
            <a:normAutofit lnSpcReduction="10000"/>
          </a:bodyPr>
          <a:lstStyle/>
          <a:p>
            <a:pPr marL="0" indent="0">
              <a:buNone/>
            </a:pPr>
            <a:r>
              <a:rPr lang="en-US" b="1" dirty="0">
                <a:solidFill>
                  <a:srgbClr val="FF0000"/>
                </a:solidFill>
              </a:rPr>
              <a:t>*6.</a:t>
            </a:r>
            <a:r>
              <a:rPr lang="en-US" dirty="0"/>
              <a:t> 	</a:t>
            </a:r>
            <a:r>
              <a:rPr lang="en-US" b="1" dirty="0">
                <a:solidFill>
                  <a:srgbClr val="FF0000"/>
                </a:solidFill>
              </a:rPr>
              <a:t>EXHAUST SYSTEMS</a:t>
            </a:r>
            <a:endParaRPr lang="en-US" dirty="0">
              <a:solidFill>
                <a:srgbClr val="FF0000"/>
              </a:solidFill>
            </a:endParaRPr>
          </a:p>
          <a:p>
            <a:pPr marL="0" indent="0">
              <a:buNone/>
            </a:pPr>
            <a:r>
              <a:rPr lang="en-US" dirty="0">
                <a:solidFill>
                  <a:srgbClr val="FF0000"/>
                </a:solidFill>
              </a:rPr>
              <a:t>	*</a:t>
            </a:r>
            <a:r>
              <a:rPr lang="en-US" dirty="0"/>
              <a:t>a.</a:t>
            </a:r>
            <a:r>
              <a:rPr lang="en-US" dirty="0">
                <a:solidFill>
                  <a:srgbClr val="FF0000"/>
                </a:solidFill>
              </a:rPr>
              <a:t>	</a:t>
            </a:r>
            <a:r>
              <a:rPr lang="en-US" u="sng" dirty="0">
                <a:solidFill>
                  <a:srgbClr val="FF0000"/>
                </a:solidFill>
              </a:rPr>
              <a:t>Leaks – All Commercial Motor Vehicles</a:t>
            </a:r>
          </a:p>
          <a:p>
            <a:pPr marL="0" indent="0">
              <a:buNone/>
            </a:pPr>
            <a:r>
              <a:rPr lang="en-US" dirty="0">
                <a:solidFill>
                  <a:srgbClr val="FF0000"/>
                </a:solidFill>
              </a:rPr>
              <a:t>	*</a:t>
            </a:r>
            <a:r>
              <a:rPr lang="en-US" dirty="0"/>
              <a:t>b.</a:t>
            </a:r>
            <a:r>
              <a:rPr lang="en-US" dirty="0">
                <a:solidFill>
                  <a:srgbClr val="FF0000"/>
                </a:solidFill>
              </a:rPr>
              <a:t> 	</a:t>
            </a:r>
            <a:r>
              <a:rPr lang="en-US" u="sng" dirty="0">
                <a:solidFill>
                  <a:srgbClr val="FF0000"/>
                </a:solidFill>
              </a:rPr>
              <a:t>Gasoline-Powered Buses</a:t>
            </a:r>
          </a:p>
          <a:p>
            <a:pPr marL="0" indent="0">
              <a:buNone/>
            </a:pPr>
            <a:r>
              <a:rPr lang="en-US" dirty="0">
                <a:solidFill>
                  <a:srgbClr val="FF0000"/>
                </a:solidFill>
              </a:rPr>
              <a:t>	*</a:t>
            </a:r>
            <a:r>
              <a:rPr lang="en-US" dirty="0"/>
              <a:t>c.</a:t>
            </a:r>
            <a:r>
              <a:rPr lang="en-US" dirty="0">
                <a:solidFill>
                  <a:srgbClr val="FF0000"/>
                </a:solidFill>
              </a:rPr>
              <a:t>	</a:t>
            </a:r>
            <a:r>
              <a:rPr lang="en-US" u="sng" dirty="0">
                <a:solidFill>
                  <a:srgbClr val="FF0000"/>
                </a:solidFill>
              </a:rPr>
              <a:t>Buses Powered by Other Than Gasoline</a:t>
            </a:r>
          </a:p>
          <a:p>
            <a:pPr marL="0" indent="0">
              <a:buNone/>
            </a:pPr>
            <a:r>
              <a:rPr lang="en-US" dirty="0">
                <a:solidFill>
                  <a:srgbClr val="FF0000"/>
                </a:solidFill>
              </a:rPr>
              <a:t>	*</a:t>
            </a:r>
            <a:r>
              <a:rPr lang="en-US" dirty="0"/>
              <a:t>d.</a:t>
            </a:r>
            <a:r>
              <a:rPr lang="en-US" dirty="0">
                <a:solidFill>
                  <a:srgbClr val="FF0000"/>
                </a:solidFill>
              </a:rPr>
              <a:t>	</a:t>
            </a:r>
            <a:r>
              <a:rPr lang="en-US" u="sng" dirty="0">
                <a:solidFill>
                  <a:srgbClr val="FF0000"/>
                </a:solidFill>
              </a:rPr>
              <a:t>Location of Exhaust</a:t>
            </a:r>
          </a:p>
          <a:p>
            <a:pPr marL="0" indent="0">
              <a:buNone/>
            </a:pPr>
            <a:r>
              <a:rPr lang="en-US" dirty="0">
                <a:solidFill>
                  <a:srgbClr val="FF0000"/>
                </a:solidFill>
              </a:rPr>
              <a:t>	</a:t>
            </a: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0404047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C0517A-CD47-4FDF-82B7-CBF482762AA6}"/>
              </a:ext>
            </a:extLst>
          </p:cNvPr>
          <p:cNvPicPr>
            <a:picLocks noChangeAspect="1"/>
          </p:cNvPicPr>
          <p:nvPr/>
        </p:nvPicPr>
        <p:blipFill rotWithShape="1">
          <a:blip r:embed="rId3"/>
          <a:srcRect l="7023" t="29916" r="14407" b="18311"/>
          <a:stretch/>
        </p:blipFill>
        <p:spPr>
          <a:xfrm>
            <a:off x="339969" y="3579971"/>
            <a:ext cx="5907747" cy="2912904"/>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a:t>Part II – Vehicle Out-of-Service</a:t>
            </a:r>
          </a:p>
        </p:txBody>
      </p:sp>
      <p:sp>
        <p:nvSpPr>
          <p:cNvPr id="7" name="Content Placeholder 4">
            <a:extLst>
              <a:ext uri="{FF2B5EF4-FFF2-40B4-BE49-F238E27FC236}">
                <a16:creationId xmlns:a16="http://schemas.microsoft.com/office/drawing/2014/main" id="{F1912A2C-2FEF-4FB5-9961-217495F80660}"/>
              </a:ext>
            </a:extLst>
          </p:cNvPr>
          <p:cNvSpPr>
            <a:spLocks noGrp="1"/>
          </p:cNvSpPr>
          <p:nvPr>
            <p:ph idx="1"/>
          </p:nvPr>
        </p:nvSpPr>
        <p:spPr>
          <a:xfrm>
            <a:off x="937054" y="1505220"/>
            <a:ext cx="10914977" cy="5352779"/>
          </a:xfrm>
        </p:spPr>
        <p:txBody>
          <a:bodyPr>
            <a:normAutofit/>
          </a:bodyPr>
          <a:lstStyle/>
          <a:p>
            <a:pPr marL="0" indent="0">
              <a:buNone/>
            </a:pPr>
            <a:r>
              <a:rPr lang="en-US" b="1" dirty="0">
                <a:solidFill>
                  <a:srgbClr val="FF0000"/>
                </a:solidFill>
              </a:rPr>
              <a:t>*10.</a:t>
            </a:r>
            <a:r>
              <a:rPr lang="en-US" dirty="0"/>
              <a:t> 	</a:t>
            </a:r>
            <a:r>
              <a:rPr lang="en-US" b="1" dirty="0">
                <a:solidFill>
                  <a:srgbClr val="FF0000"/>
                </a:solidFill>
              </a:rPr>
              <a:t>STEERING SYSTEMS</a:t>
            </a:r>
            <a:endParaRPr lang="en-US" dirty="0">
              <a:solidFill>
                <a:srgbClr val="FF0000"/>
              </a:solidFill>
            </a:endParaRPr>
          </a:p>
          <a:p>
            <a:pPr marL="0" indent="0">
              <a:buNone/>
            </a:pPr>
            <a:r>
              <a:rPr lang="en-US" dirty="0">
                <a:solidFill>
                  <a:srgbClr val="FF0000"/>
                </a:solidFill>
              </a:rPr>
              <a:t>	*</a:t>
            </a:r>
            <a:r>
              <a:rPr lang="en-US" dirty="0"/>
              <a:t>h.</a:t>
            </a:r>
            <a:r>
              <a:rPr lang="en-US" dirty="0">
                <a:solidFill>
                  <a:srgbClr val="FF0000"/>
                </a:solidFill>
              </a:rPr>
              <a:t>	</a:t>
            </a:r>
            <a:r>
              <a:rPr lang="en-US" u="sng" dirty="0"/>
              <a:t>Tie Rods and Drag Links</a:t>
            </a:r>
          </a:p>
          <a:p>
            <a:pPr marL="0" indent="0">
              <a:buNone/>
            </a:pPr>
            <a:r>
              <a:rPr lang="en-US" dirty="0">
                <a:solidFill>
                  <a:srgbClr val="FF0000"/>
                </a:solidFill>
              </a:rPr>
              <a:t>		*(3)	When a drag link is so worn to cause a non-					manufactured hole. </a:t>
            </a:r>
          </a:p>
          <a:p>
            <a:pPr marL="0" indent="0">
              <a:buNone/>
            </a:pPr>
            <a:endParaRPr lang="en-US" sz="800" b="1" dirty="0"/>
          </a:p>
          <a:p>
            <a:pPr marL="0" indent="0">
              <a:buNone/>
            </a:pPr>
            <a:r>
              <a:rPr lang="en-US" b="1" dirty="0"/>
              <a:t>	</a:t>
            </a:r>
            <a:endParaRPr lang="en-US" dirty="0"/>
          </a:p>
        </p:txBody>
      </p:sp>
      <p:pic>
        <p:nvPicPr>
          <p:cNvPr id="5" name="Picture 4">
            <a:extLst>
              <a:ext uri="{FF2B5EF4-FFF2-40B4-BE49-F238E27FC236}">
                <a16:creationId xmlns:a16="http://schemas.microsoft.com/office/drawing/2014/main" id="{33C8A567-125E-4370-A2F9-D343F779A994}"/>
              </a:ext>
            </a:extLst>
          </p:cNvPr>
          <p:cNvPicPr>
            <a:picLocks noChangeAspect="1"/>
          </p:cNvPicPr>
          <p:nvPr/>
        </p:nvPicPr>
        <p:blipFill rotWithShape="1">
          <a:blip r:embed="rId4"/>
          <a:srcRect t="18442" r="15096" b="18442"/>
          <a:stretch/>
        </p:blipFill>
        <p:spPr>
          <a:xfrm>
            <a:off x="6533662" y="3579971"/>
            <a:ext cx="5224585" cy="2912904"/>
          </a:xfrm>
          <a:prstGeom prst="rect">
            <a:avLst/>
          </a:prstGeom>
          <a:ln>
            <a:noFill/>
          </a:ln>
          <a:effectLst>
            <a:outerShdw blurRad="292100" dist="139700" dir="2700000" algn="tl" rotWithShape="0">
              <a:srgbClr val="333333">
                <a:alpha val="65000"/>
              </a:srgbClr>
            </a:outerShdw>
          </a:effectLst>
        </p:spPr>
      </p:pic>
      <p:sp>
        <p:nvSpPr>
          <p:cNvPr id="6" name="Oval 5">
            <a:extLst>
              <a:ext uri="{FF2B5EF4-FFF2-40B4-BE49-F238E27FC236}">
                <a16:creationId xmlns:a16="http://schemas.microsoft.com/office/drawing/2014/main" id="{ECF82F6A-3D5D-4BCC-A766-83C2A125D05E}"/>
              </a:ext>
            </a:extLst>
          </p:cNvPr>
          <p:cNvSpPr/>
          <p:nvPr/>
        </p:nvSpPr>
        <p:spPr>
          <a:xfrm>
            <a:off x="8589471" y="4806461"/>
            <a:ext cx="1445483" cy="1286637"/>
          </a:xfrm>
          <a:prstGeom prst="ellipse">
            <a:avLst/>
          </a:prstGeom>
          <a:noFill/>
          <a:ln w="111125">
            <a:solidFill>
              <a:srgbClr val="FF0000">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E4139C8-A10E-4387-BE30-79B1A8CBAF93}"/>
              </a:ext>
            </a:extLst>
          </p:cNvPr>
          <p:cNvSpPr/>
          <p:nvPr/>
        </p:nvSpPr>
        <p:spPr>
          <a:xfrm>
            <a:off x="1276189" y="4709461"/>
            <a:ext cx="1445483" cy="1286637"/>
          </a:xfrm>
          <a:prstGeom prst="ellipse">
            <a:avLst/>
          </a:prstGeom>
          <a:noFill/>
          <a:ln w="111125">
            <a:solidFill>
              <a:srgbClr val="FF0000">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5164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II – Vehicle Out-of-Service</a:t>
            </a:r>
          </a:p>
        </p:txBody>
      </p:sp>
      <p:sp>
        <p:nvSpPr>
          <p:cNvPr id="7" name="Content Placeholder 4">
            <a:extLst>
              <a:ext uri="{FF2B5EF4-FFF2-40B4-BE49-F238E27FC236}">
                <a16:creationId xmlns:a16="http://schemas.microsoft.com/office/drawing/2014/main" id="{F1912A2C-2FEF-4FB5-9961-217495F80660}"/>
              </a:ext>
            </a:extLst>
          </p:cNvPr>
          <p:cNvSpPr>
            <a:spLocks noGrp="1"/>
          </p:cNvSpPr>
          <p:nvPr>
            <p:ph idx="1"/>
          </p:nvPr>
        </p:nvSpPr>
        <p:spPr>
          <a:xfrm>
            <a:off x="937054" y="1505220"/>
            <a:ext cx="10914977" cy="5352779"/>
          </a:xfrm>
        </p:spPr>
        <p:txBody>
          <a:bodyPr>
            <a:normAutofit/>
          </a:bodyPr>
          <a:lstStyle/>
          <a:p>
            <a:pPr marL="0" indent="0">
              <a:buNone/>
            </a:pPr>
            <a:r>
              <a:rPr lang="en-US" b="1" dirty="0">
                <a:solidFill>
                  <a:srgbClr val="FF0000"/>
                </a:solidFill>
              </a:rPr>
              <a:t>*16.</a:t>
            </a:r>
            <a:r>
              <a:rPr lang="en-US" dirty="0"/>
              <a:t> 	</a:t>
            </a:r>
            <a:r>
              <a:rPr lang="en-US" b="1" dirty="0"/>
              <a:t>BUSES, MOTORCOACHES, PASSENGER VANS OR OTHER 	PASSENGER-CARRYING VEHICLES – EMERGENCY EXITS/ELECTRICAL 	CABLES AND SYSTEMS IN ENGINE AND BATTERY </a:t>
            </a:r>
            <a:r>
              <a:rPr lang="en-US" b="1" dirty="0">
                <a:solidFill>
                  <a:srgbClr val="FF0000"/>
                </a:solidFill>
              </a:rPr>
              <a:t>	</a:t>
            </a:r>
            <a:r>
              <a:rPr lang="en-US" b="1" dirty="0"/>
              <a:t>COMPARTMENTS/SEATING </a:t>
            </a:r>
            <a:r>
              <a:rPr lang="en-US" b="1" dirty="0">
                <a:solidFill>
                  <a:srgbClr val="FF0000"/>
                </a:solidFill>
              </a:rPr>
              <a:t>(Temporary and Aisle Seats)</a:t>
            </a:r>
          </a:p>
          <a:p>
            <a:pPr marL="0" indent="0">
              <a:buNone/>
            </a:pPr>
            <a:endParaRPr lang="en-US" dirty="0">
              <a:solidFill>
                <a:srgbClr val="FF0000"/>
              </a:solidFill>
            </a:endParaRPr>
          </a:p>
          <a:p>
            <a:pPr marL="0" indent="0">
              <a:buNone/>
            </a:pPr>
            <a:r>
              <a:rPr lang="en-US" dirty="0">
                <a:solidFill>
                  <a:srgbClr val="FF0000"/>
                </a:solidFill>
              </a:rPr>
              <a:t>	</a:t>
            </a:r>
            <a:endParaRPr lang="en-US" dirty="0"/>
          </a:p>
        </p:txBody>
      </p:sp>
      <p:pic>
        <p:nvPicPr>
          <p:cNvPr id="4" name="Picture 3">
            <a:extLst>
              <a:ext uri="{FF2B5EF4-FFF2-40B4-BE49-F238E27FC236}">
                <a16:creationId xmlns:a16="http://schemas.microsoft.com/office/drawing/2014/main" id="{D857EC83-CCD2-4F30-B03C-0299ED84DADA}"/>
              </a:ext>
            </a:extLst>
          </p:cNvPr>
          <p:cNvPicPr>
            <a:picLocks noChangeAspect="1"/>
          </p:cNvPicPr>
          <p:nvPr/>
        </p:nvPicPr>
        <p:blipFill>
          <a:blip r:embed="rId3"/>
          <a:stretch>
            <a:fillRect/>
          </a:stretch>
        </p:blipFill>
        <p:spPr>
          <a:xfrm>
            <a:off x="4460313" y="3238500"/>
            <a:ext cx="3993347" cy="3438340"/>
          </a:xfrm>
          <a:prstGeom prst="rect">
            <a:avLst/>
          </a:prstGeom>
        </p:spPr>
      </p:pic>
    </p:spTree>
    <p:extLst>
      <p:ext uri="{BB962C8B-B14F-4D97-AF65-F5344CB8AC3E}">
        <p14:creationId xmlns:p14="http://schemas.microsoft.com/office/powerpoint/2010/main" val="27708557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5A291-055F-497C-B3D3-FB2458687A99}"/>
              </a:ext>
            </a:extLst>
          </p:cNvPr>
          <p:cNvSpPr>
            <a:spLocks noGrp="1"/>
          </p:cNvSpPr>
          <p:nvPr>
            <p:ph type="title"/>
          </p:nvPr>
        </p:nvSpPr>
        <p:spPr/>
        <p:txBody>
          <a:bodyPr/>
          <a:lstStyle/>
          <a:p>
            <a:r>
              <a:rPr lang="en-US" dirty="0"/>
              <a:t>Part III – HM/DG Out-of-Service </a:t>
            </a:r>
          </a:p>
        </p:txBody>
      </p:sp>
      <p:sp>
        <p:nvSpPr>
          <p:cNvPr id="3" name="Content Placeholder 2">
            <a:extLst>
              <a:ext uri="{FF2B5EF4-FFF2-40B4-BE49-F238E27FC236}">
                <a16:creationId xmlns:a16="http://schemas.microsoft.com/office/drawing/2014/main" id="{63EC1837-AE89-4374-B64C-2BD249C88ED2}"/>
              </a:ext>
            </a:extLst>
          </p:cNvPr>
          <p:cNvSpPr>
            <a:spLocks noGrp="1"/>
          </p:cNvSpPr>
          <p:nvPr>
            <p:ph idx="1"/>
          </p:nvPr>
        </p:nvSpPr>
        <p:spPr/>
        <p:txBody>
          <a:bodyPr/>
          <a:lstStyle/>
          <a:p>
            <a:r>
              <a:rPr lang="en-US" dirty="0"/>
              <a:t>Part III was completely redone to format the wording to be consistent with the rest of the criteria.</a:t>
            </a:r>
          </a:p>
          <a:p>
            <a:r>
              <a:rPr lang="en-US" dirty="0"/>
              <a:t>Subtitles were added where required.</a:t>
            </a:r>
          </a:p>
          <a:p>
            <a:r>
              <a:rPr lang="en-US" dirty="0"/>
              <a:t>Redundant language was removed. (e.g., “An out-of-service condition exists when……) </a:t>
            </a:r>
          </a:p>
        </p:txBody>
      </p:sp>
      <p:pic>
        <p:nvPicPr>
          <p:cNvPr id="2050" name="Picture 2" descr="Image result for placard">
            <a:extLst>
              <a:ext uri="{FF2B5EF4-FFF2-40B4-BE49-F238E27FC236}">
                <a16:creationId xmlns:a16="http://schemas.microsoft.com/office/drawing/2014/main" id="{35622728-F7F2-4CA1-B0ED-A7329C37E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8500" y="4087838"/>
            <a:ext cx="2513500" cy="2513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placard">
            <a:extLst>
              <a:ext uri="{FF2B5EF4-FFF2-40B4-BE49-F238E27FC236}">
                <a16:creationId xmlns:a16="http://schemas.microsoft.com/office/drawing/2014/main" id="{D54EBD9D-6416-4B69-8AE7-5B2D830B15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5428" y="4123937"/>
            <a:ext cx="2927471" cy="250581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placard">
            <a:extLst>
              <a:ext uri="{FF2B5EF4-FFF2-40B4-BE49-F238E27FC236}">
                <a16:creationId xmlns:a16="http://schemas.microsoft.com/office/drawing/2014/main" id="{7A82F7A7-2392-460C-B7D8-E84FBE6D37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5593" y="4215300"/>
            <a:ext cx="2277575" cy="2277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0489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3FE73-D8F1-4FDC-BD8B-75DC2B9BE05C}"/>
              </a:ext>
            </a:extLst>
          </p:cNvPr>
          <p:cNvSpPr>
            <a:spLocks noGrp="1"/>
          </p:cNvSpPr>
          <p:nvPr>
            <p:ph type="title"/>
          </p:nvPr>
        </p:nvSpPr>
        <p:spPr/>
        <p:txBody>
          <a:bodyPr/>
          <a:lstStyle/>
          <a:p>
            <a:r>
              <a:rPr lang="en-US" dirty="0"/>
              <a:t>Who Are We?</a:t>
            </a:r>
          </a:p>
        </p:txBody>
      </p:sp>
      <p:graphicFrame>
        <p:nvGraphicFramePr>
          <p:cNvPr id="8" name="Content Placeholder 7">
            <a:extLst>
              <a:ext uri="{FF2B5EF4-FFF2-40B4-BE49-F238E27FC236}">
                <a16:creationId xmlns:a16="http://schemas.microsoft.com/office/drawing/2014/main" id="{E68E91EF-C30B-4280-BC98-14672A1D43B3}"/>
              </a:ext>
            </a:extLst>
          </p:cNvPr>
          <p:cNvGraphicFramePr>
            <a:graphicFrameLocks noGrp="1"/>
          </p:cNvGraphicFramePr>
          <p:nvPr>
            <p:ph idx="1"/>
          </p:nvPr>
        </p:nvGraphicFramePr>
        <p:xfrm>
          <a:off x="838200" y="1554163"/>
          <a:ext cx="10515600" cy="47291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803988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3A4EF8-B13D-4DCB-85B8-13188AE4DE10}"/>
              </a:ext>
            </a:extLst>
          </p:cNvPr>
          <p:cNvPicPr>
            <a:picLocks noChangeAspect="1"/>
          </p:cNvPicPr>
          <p:nvPr/>
        </p:nvPicPr>
        <p:blipFill rotWithShape="1">
          <a:blip r:embed="rId3"/>
          <a:srcRect l="2992" t="200"/>
          <a:stretch/>
        </p:blipFill>
        <p:spPr>
          <a:xfrm rot="21284588">
            <a:off x="7401599" y="1512611"/>
            <a:ext cx="3644863" cy="5102904"/>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DFE5A291-055F-497C-B3D3-FB2458687A99}"/>
              </a:ext>
            </a:extLst>
          </p:cNvPr>
          <p:cNvSpPr>
            <a:spLocks noGrp="1"/>
          </p:cNvSpPr>
          <p:nvPr>
            <p:ph type="title"/>
          </p:nvPr>
        </p:nvSpPr>
        <p:spPr/>
        <p:txBody>
          <a:bodyPr/>
          <a:lstStyle/>
          <a:p>
            <a:r>
              <a:rPr lang="en-US" dirty="0"/>
              <a:t>Part III – HM/DG Out-of-Service </a:t>
            </a:r>
          </a:p>
        </p:txBody>
      </p:sp>
      <p:pic>
        <p:nvPicPr>
          <p:cNvPr id="4" name="Picture 3">
            <a:extLst>
              <a:ext uri="{FF2B5EF4-FFF2-40B4-BE49-F238E27FC236}">
                <a16:creationId xmlns:a16="http://schemas.microsoft.com/office/drawing/2014/main" id="{78743D8B-CB22-41D9-B828-FAD95FB87B89}"/>
              </a:ext>
            </a:extLst>
          </p:cNvPr>
          <p:cNvPicPr>
            <a:picLocks noChangeAspect="1"/>
          </p:cNvPicPr>
          <p:nvPr/>
        </p:nvPicPr>
        <p:blipFill>
          <a:blip r:embed="rId4"/>
          <a:stretch>
            <a:fillRect/>
          </a:stretch>
        </p:blipFill>
        <p:spPr>
          <a:xfrm rot="21296251">
            <a:off x="4073589" y="1496162"/>
            <a:ext cx="3308327" cy="5110578"/>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8C174060-9E6B-438F-B65C-7555203CD88C}"/>
              </a:ext>
            </a:extLst>
          </p:cNvPr>
          <p:cNvPicPr>
            <a:picLocks noChangeAspect="1"/>
          </p:cNvPicPr>
          <p:nvPr/>
        </p:nvPicPr>
        <p:blipFill>
          <a:blip r:embed="rId5"/>
          <a:stretch>
            <a:fillRect/>
          </a:stretch>
        </p:blipFill>
        <p:spPr>
          <a:xfrm rot="21329320">
            <a:off x="717939" y="1480836"/>
            <a:ext cx="3366206" cy="51127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467918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5A291-055F-497C-B3D3-FB2458687A99}"/>
              </a:ext>
            </a:extLst>
          </p:cNvPr>
          <p:cNvSpPr>
            <a:spLocks noGrp="1"/>
          </p:cNvSpPr>
          <p:nvPr>
            <p:ph type="title"/>
          </p:nvPr>
        </p:nvSpPr>
        <p:spPr/>
        <p:txBody>
          <a:bodyPr/>
          <a:lstStyle/>
          <a:p>
            <a:r>
              <a:rPr lang="en-US" dirty="0"/>
              <a:t>Part III – HM/DG Out-of-Service </a:t>
            </a:r>
          </a:p>
        </p:txBody>
      </p:sp>
      <p:sp>
        <p:nvSpPr>
          <p:cNvPr id="3" name="Content Placeholder 2">
            <a:extLst>
              <a:ext uri="{FF2B5EF4-FFF2-40B4-BE49-F238E27FC236}">
                <a16:creationId xmlns:a16="http://schemas.microsoft.com/office/drawing/2014/main" id="{63EC1837-AE89-4374-B64C-2BD249C88ED2}"/>
              </a:ext>
            </a:extLst>
          </p:cNvPr>
          <p:cNvSpPr>
            <a:spLocks noGrp="1"/>
          </p:cNvSpPr>
          <p:nvPr>
            <p:ph idx="1"/>
          </p:nvPr>
        </p:nvSpPr>
        <p:spPr>
          <a:xfrm>
            <a:off x="392721" y="1537608"/>
            <a:ext cx="7625863" cy="4729684"/>
          </a:xfrm>
        </p:spPr>
        <p:txBody>
          <a:bodyPr>
            <a:normAutofit fontScale="85000" lnSpcReduction="20000"/>
          </a:bodyPr>
          <a:lstStyle/>
          <a:p>
            <a:pPr marL="0" indent="0" eaLnBrk="0" hangingPunct="0">
              <a:buNone/>
            </a:pPr>
            <a:r>
              <a:rPr lang="en-US" b="1" dirty="0">
                <a:solidFill>
                  <a:srgbClr val="FF0000"/>
                </a:solidFill>
              </a:rPr>
              <a:t>*</a:t>
            </a:r>
            <a:r>
              <a:rPr lang="en-US" sz="3000" b="1" dirty="0"/>
              <a:t>2.  	PLACARDING</a:t>
            </a:r>
          </a:p>
          <a:p>
            <a:pPr marL="0" indent="0" eaLnBrk="0" hangingPunct="0">
              <a:buNone/>
            </a:pPr>
            <a:r>
              <a:rPr lang="en-US" b="1" dirty="0"/>
              <a:t> 	</a:t>
            </a:r>
            <a:r>
              <a:rPr lang="en-US" dirty="0">
                <a:solidFill>
                  <a:srgbClr val="FF0000"/>
                </a:solidFill>
              </a:rPr>
              <a:t>*</a:t>
            </a:r>
            <a:r>
              <a:rPr lang="en-US" dirty="0"/>
              <a:t>a. 	</a:t>
            </a:r>
            <a:r>
              <a:rPr lang="en-US" u="sng" dirty="0"/>
              <a:t>Placards Displayed on a Transport Vehicle</a:t>
            </a:r>
            <a:endParaRPr lang="en-US" dirty="0"/>
          </a:p>
          <a:p>
            <a:pPr marL="0" indent="0" eaLnBrk="0" hangingPunct="0">
              <a:lnSpc>
                <a:spcPct val="110000"/>
              </a:lnSpc>
              <a:buNone/>
            </a:pPr>
            <a:r>
              <a:rPr lang="en-US" dirty="0"/>
              <a:t> 		</a:t>
            </a:r>
            <a:r>
              <a:rPr lang="en-US" dirty="0">
                <a:solidFill>
                  <a:srgbClr val="FF0000"/>
                </a:solidFill>
              </a:rPr>
              <a:t>(1)  	When 50 percent or more of the 				required placards for a hazard class 				are missing.</a:t>
            </a:r>
          </a:p>
          <a:p>
            <a:pPr marL="0" indent="0" eaLnBrk="0" hangingPunct="0">
              <a:lnSpc>
                <a:spcPct val="110000"/>
              </a:lnSpc>
              <a:buNone/>
            </a:pPr>
            <a:r>
              <a:rPr lang="en-US" dirty="0">
                <a:solidFill>
                  <a:srgbClr val="FF0000"/>
                </a:solidFill>
              </a:rPr>
              <a:t> 		(2)	When any placard(s) misrepresent(s) 			the HM/DG being transported.</a:t>
            </a:r>
          </a:p>
          <a:p>
            <a:pPr marL="0" indent="0" eaLnBrk="0" hangingPunct="0">
              <a:lnSpc>
                <a:spcPct val="110000"/>
              </a:lnSpc>
              <a:buNone/>
            </a:pPr>
            <a:r>
              <a:rPr lang="en-US" b="1" dirty="0"/>
              <a:t> </a:t>
            </a:r>
            <a:endParaRPr lang="en-US" dirty="0"/>
          </a:p>
          <a:p>
            <a:pPr marL="0" indent="0" eaLnBrk="0" hangingPunct="0">
              <a:buNone/>
            </a:pPr>
            <a:r>
              <a:rPr lang="en-US" b="1" dirty="0"/>
              <a:t>	NOTE: </a:t>
            </a:r>
            <a:r>
              <a:rPr lang="en-US" dirty="0"/>
              <a:t>For this out-of-service item to apply, HM/DG 	must be present.</a:t>
            </a:r>
          </a:p>
          <a:p>
            <a:pPr marL="0" indent="0" eaLnBrk="0" hangingPunct="0">
              <a:buNone/>
            </a:pPr>
            <a:r>
              <a:rPr lang="en-US" sz="1900" dirty="0"/>
              <a:t> </a:t>
            </a:r>
          </a:p>
          <a:p>
            <a:pPr marL="0" indent="0" eaLnBrk="0" hangingPunct="0">
              <a:buNone/>
            </a:pPr>
            <a:r>
              <a:rPr lang="en-US" b="1" i="1" dirty="0"/>
              <a:t>	Inspection Bulletin 2017-03 – Display of GHS Labels 	on Bulk Packages</a:t>
            </a:r>
            <a:endParaRPr lang="en-US" dirty="0"/>
          </a:p>
          <a:p>
            <a:endParaRPr lang="en-US" dirty="0"/>
          </a:p>
        </p:txBody>
      </p:sp>
      <p:pic>
        <p:nvPicPr>
          <p:cNvPr id="5" name="Picture 4">
            <a:extLst>
              <a:ext uri="{FF2B5EF4-FFF2-40B4-BE49-F238E27FC236}">
                <a16:creationId xmlns:a16="http://schemas.microsoft.com/office/drawing/2014/main" id="{2FC5E0CD-191A-41CC-B6C5-C95CB6AC2D7F}"/>
              </a:ext>
            </a:extLst>
          </p:cNvPr>
          <p:cNvPicPr>
            <a:picLocks noChangeAspect="1"/>
          </p:cNvPicPr>
          <p:nvPr/>
        </p:nvPicPr>
        <p:blipFill rotWithShape="1">
          <a:blip r:embed="rId3"/>
          <a:srcRect l="7860" t="16366" r="9080"/>
          <a:stretch/>
        </p:blipFill>
        <p:spPr>
          <a:xfrm>
            <a:off x="7924799" y="2493702"/>
            <a:ext cx="4006929" cy="30259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480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5A291-055F-497C-B3D3-FB2458687A99}"/>
              </a:ext>
            </a:extLst>
          </p:cNvPr>
          <p:cNvSpPr>
            <a:spLocks noGrp="1"/>
          </p:cNvSpPr>
          <p:nvPr>
            <p:ph type="title"/>
          </p:nvPr>
        </p:nvSpPr>
        <p:spPr/>
        <p:txBody>
          <a:bodyPr/>
          <a:lstStyle/>
          <a:p>
            <a:r>
              <a:rPr lang="en-US" dirty="0"/>
              <a:t>Part III – HM/DG Out-of-Service </a:t>
            </a:r>
          </a:p>
        </p:txBody>
      </p:sp>
      <p:sp>
        <p:nvSpPr>
          <p:cNvPr id="3" name="Content Placeholder 2">
            <a:extLst>
              <a:ext uri="{FF2B5EF4-FFF2-40B4-BE49-F238E27FC236}">
                <a16:creationId xmlns:a16="http://schemas.microsoft.com/office/drawing/2014/main" id="{63EC1837-AE89-4374-B64C-2BD249C88ED2}"/>
              </a:ext>
            </a:extLst>
          </p:cNvPr>
          <p:cNvSpPr>
            <a:spLocks noGrp="1"/>
          </p:cNvSpPr>
          <p:nvPr>
            <p:ph idx="1"/>
          </p:nvPr>
        </p:nvSpPr>
        <p:spPr>
          <a:xfrm>
            <a:off x="838199" y="1532410"/>
            <a:ext cx="10908323" cy="5124588"/>
          </a:xfrm>
        </p:spPr>
        <p:txBody>
          <a:bodyPr>
            <a:normAutofit fontScale="62500" lnSpcReduction="20000"/>
          </a:bodyPr>
          <a:lstStyle/>
          <a:p>
            <a:pPr marL="0" indent="0" eaLnBrk="0" hangingPunct="0">
              <a:buNone/>
            </a:pPr>
            <a:r>
              <a:rPr lang="en-US" sz="4500" b="1" dirty="0">
                <a:solidFill>
                  <a:srgbClr val="FF0000"/>
                </a:solidFill>
              </a:rPr>
              <a:t>*</a:t>
            </a:r>
            <a:r>
              <a:rPr lang="en-US" sz="4500" b="1" dirty="0"/>
              <a:t>4.  </a:t>
            </a:r>
            <a:r>
              <a:rPr lang="en-US" sz="3300" b="1" dirty="0"/>
              <a:t>	</a:t>
            </a:r>
            <a:r>
              <a:rPr lang="en-US" sz="4500" b="1" dirty="0"/>
              <a:t>TRANSPORT VEHICLE MARKINGS</a:t>
            </a:r>
          </a:p>
          <a:p>
            <a:pPr marL="0" indent="0" eaLnBrk="0" hangingPunct="0">
              <a:buNone/>
            </a:pPr>
            <a:r>
              <a:rPr lang="en-US" b="1" dirty="0"/>
              <a:t> 	</a:t>
            </a:r>
            <a:r>
              <a:rPr lang="en-US" dirty="0">
                <a:solidFill>
                  <a:srgbClr val="FF0000"/>
                </a:solidFill>
              </a:rPr>
              <a:t>*</a:t>
            </a:r>
            <a:r>
              <a:rPr lang="en-US" sz="3800" dirty="0"/>
              <a:t>a. 	</a:t>
            </a:r>
            <a:r>
              <a:rPr lang="en-US" sz="3800" u="sng" dirty="0"/>
              <a:t>ID Numbers Displayed on a Transport Vehicle</a:t>
            </a:r>
            <a:endParaRPr lang="en-US" sz="3800" dirty="0"/>
          </a:p>
          <a:p>
            <a:pPr marL="0" indent="0" eaLnBrk="0" hangingPunct="0">
              <a:lnSpc>
                <a:spcPct val="110000"/>
              </a:lnSpc>
              <a:buNone/>
            </a:pPr>
            <a:r>
              <a:rPr lang="en-US" dirty="0"/>
              <a:t> 		</a:t>
            </a:r>
            <a:r>
              <a:rPr lang="en-US" sz="4000" dirty="0">
                <a:solidFill>
                  <a:srgbClr val="FF0000"/>
                </a:solidFill>
              </a:rPr>
              <a:t>(1)  	When 50 percent or more of the required ID numbers are 			missing for each material. </a:t>
            </a:r>
          </a:p>
          <a:p>
            <a:pPr marL="0" indent="0" eaLnBrk="0" hangingPunct="0">
              <a:lnSpc>
                <a:spcPct val="110000"/>
              </a:lnSpc>
              <a:buNone/>
            </a:pPr>
            <a:r>
              <a:rPr lang="en-US" sz="4000" dirty="0">
                <a:solidFill>
                  <a:srgbClr val="FF0000"/>
                </a:solidFill>
              </a:rPr>
              <a:t>		(2)	When any number misrepresents the material being 				transported.</a:t>
            </a:r>
          </a:p>
          <a:p>
            <a:pPr marL="0" indent="0" eaLnBrk="0" hangingPunct="0">
              <a:lnSpc>
                <a:spcPct val="120000"/>
              </a:lnSpc>
              <a:buNone/>
            </a:pPr>
            <a:r>
              <a:rPr lang="en-US" sz="4000" b="1" dirty="0"/>
              <a:t> 		</a:t>
            </a:r>
            <a:r>
              <a:rPr lang="en-US" sz="4000" b="1" dirty="0">
                <a:solidFill>
                  <a:srgbClr val="FF0000"/>
                </a:solidFill>
              </a:rPr>
              <a:t>NOTE: </a:t>
            </a:r>
            <a:r>
              <a:rPr lang="en-US" sz="4000" dirty="0">
                <a:solidFill>
                  <a:srgbClr val="FF0000"/>
                </a:solidFill>
              </a:rPr>
              <a:t>The ID numbers may be displayed on orange panels, a white 		square-on-point configuration or incorporated with the placards.</a:t>
            </a:r>
          </a:p>
          <a:p>
            <a:pPr marL="0" indent="0" eaLnBrk="0" hangingPunct="0">
              <a:lnSpc>
                <a:spcPct val="120000"/>
              </a:lnSpc>
              <a:buNone/>
            </a:pPr>
            <a:r>
              <a:rPr lang="en-US" sz="4000" dirty="0"/>
              <a:t> </a:t>
            </a:r>
            <a:r>
              <a:rPr lang="en-US" sz="4000" b="1" dirty="0"/>
              <a:t>		NOTE: </a:t>
            </a:r>
            <a:r>
              <a:rPr lang="en-US" sz="4000" dirty="0"/>
              <a:t>In Canada, required placards and markings must be 			displayed on four sides of all large means of containment.</a:t>
            </a:r>
          </a:p>
          <a:p>
            <a:pPr marL="0" indent="0" eaLnBrk="0" hangingPunct="0">
              <a:lnSpc>
                <a:spcPct val="120000"/>
              </a:lnSpc>
              <a:buNone/>
            </a:pPr>
            <a:r>
              <a:rPr lang="en-US" sz="4000" b="1" dirty="0"/>
              <a:t> 		NOTE: </a:t>
            </a:r>
            <a:r>
              <a:rPr lang="en-US" sz="4000" dirty="0"/>
              <a:t>For this out-of-service item to apply, an HM/DG must be 			present.</a:t>
            </a:r>
          </a:p>
          <a:p>
            <a:endParaRPr lang="en-US" dirty="0"/>
          </a:p>
        </p:txBody>
      </p:sp>
    </p:spTree>
    <p:extLst>
      <p:ext uri="{BB962C8B-B14F-4D97-AF65-F5344CB8AC3E}">
        <p14:creationId xmlns:p14="http://schemas.microsoft.com/office/powerpoint/2010/main" val="3696271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BFE49-F212-4417-A6BD-986E06C0BCF9}"/>
              </a:ext>
            </a:extLst>
          </p:cNvPr>
          <p:cNvSpPr>
            <a:spLocks noGrp="1"/>
          </p:cNvSpPr>
          <p:nvPr>
            <p:ph type="title"/>
          </p:nvPr>
        </p:nvSpPr>
        <p:spPr>
          <a:xfrm>
            <a:off x="669177" y="295899"/>
            <a:ext cx="9369056" cy="871537"/>
          </a:xfrm>
        </p:spPr>
        <p:txBody>
          <a:bodyPr/>
          <a:lstStyle/>
          <a:p>
            <a:r>
              <a:rPr lang="en-US" dirty="0"/>
              <a:t>2019 Out-of-Service Criteria</a:t>
            </a:r>
          </a:p>
        </p:txBody>
      </p:sp>
      <p:sp>
        <p:nvSpPr>
          <p:cNvPr id="6" name="Content Placeholder 2">
            <a:extLst>
              <a:ext uri="{FF2B5EF4-FFF2-40B4-BE49-F238E27FC236}">
                <a16:creationId xmlns:a16="http://schemas.microsoft.com/office/drawing/2014/main" id="{2983BBA6-F2D5-4C37-B031-22A67EA43CBA}"/>
              </a:ext>
            </a:extLst>
          </p:cNvPr>
          <p:cNvSpPr>
            <a:spLocks noGrp="1"/>
          </p:cNvSpPr>
          <p:nvPr>
            <p:ph idx="1"/>
          </p:nvPr>
        </p:nvSpPr>
        <p:spPr>
          <a:xfrm>
            <a:off x="859228" y="1543691"/>
            <a:ext cx="7586782" cy="5018409"/>
          </a:xfrm>
        </p:spPr>
        <p:txBody>
          <a:bodyPr>
            <a:normAutofit fontScale="77500" lnSpcReduction="20000"/>
          </a:bodyPr>
          <a:lstStyle/>
          <a:p>
            <a:pPr marL="0" indent="0">
              <a:buNone/>
              <a:defRPr/>
            </a:pPr>
            <a:r>
              <a:rPr lang="en-US" sz="3600" b="1" dirty="0">
                <a:cs typeface="Arial" panose="020B0604020202020204" pitchFamily="34" charset="0"/>
              </a:rPr>
              <a:t>Bulk Order Discounts</a:t>
            </a:r>
          </a:p>
          <a:p>
            <a:pPr marL="0" indent="0">
              <a:buNone/>
              <a:defRPr/>
            </a:pPr>
            <a:endParaRPr lang="en-US" sz="3600" b="1" dirty="0">
              <a:cs typeface="Arial" panose="020B0604020202020204" pitchFamily="34" charset="0"/>
            </a:endParaRPr>
          </a:p>
          <a:p>
            <a:pPr>
              <a:defRPr/>
            </a:pPr>
            <a:r>
              <a:rPr lang="en-US" sz="2600" b="1" dirty="0">
                <a:cs typeface="Arial" panose="020B0604020202020204" pitchFamily="34" charset="0"/>
              </a:rPr>
              <a:t>Class I Member Agency/Department </a:t>
            </a:r>
          </a:p>
          <a:p>
            <a:pPr>
              <a:defRPr/>
            </a:pPr>
            <a:r>
              <a:rPr lang="en-US" sz="2600" b="1" dirty="0">
                <a:cs typeface="Arial" panose="020B0604020202020204" pitchFamily="34" charset="0"/>
              </a:rPr>
              <a:t>Class II Local Member Agency/Department</a:t>
            </a:r>
          </a:p>
          <a:p>
            <a:pPr>
              <a:defRPr/>
            </a:pPr>
            <a:endParaRPr lang="en-US" sz="2400" b="1" dirty="0">
              <a:cs typeface="Arial" panose="020B0604020202020204" pitchFamily="34" charset="0"/>
            </a:endParaRPr>
          </a:p>
          <a:p>
            <a:pPr marL="914400" lvl="2" indent="0">
              <a:buNone/>
              <a:defRPr/>
            </a:pPr>
            <a:r>
              <a:rPr lang="en-US" sz="3500" b="1" dirty="0">
                <a:cs typeface="Arial" panose="020B0604020202020204" pitchFamily="34" charset="0"/>
              </a:rPr>
              <a:t>50 or more – </a:t>
            </a:r>
            <a:r>
              <a:rPr lang="en-US" sz="3500" b="1" dirty="0">
                <a:solidFill>
                  <a:srgbClr val="C00000"/>
                </a:solidFill>
                <a:cs typeface="Arial" panose="020B0604020202020204" pitchFamily="34" charset="0"/>
              </a:rPr>
              <a:t>$25.00 each </a:t>
            </a:r>
            <a:r>
              <a:rPr lang="en-US" sz="3500" b="1" dirty="0">
                <a:solidFill>
                  <a:srgbClr val="C00000"/>
                </a:solidFill>
              </a:rPr>
              <a:t>(USD)</a:t>
            </a:r>
            <a:br>
              <a:rPr lang="en-US" sz="3500" dirty="0"/>
            </a:br>
            <a:endParaRPr lang="en-US" sz="3500" b="1" dirty="0">
              <a:cs typeface="Arial" panose="020B0604020202020204" pitchFamily="34" charset="0"/>
            </a:endParaRPr>
          </a:p>
          <a:p>
            <a:pPr>
              <a:defRPr/>
            </a:pPr>
            <a:endParaRPr lang="en-US" sz="2400" b="1" dirty="0">
              <a:cs typeface="Arial" panose="020B0604020202020204" pitchFamily="34" charset="0"/>
            </a:endParaRPr>
          </a:p>
          <a:p>
            <a:pPr>
              <a:lnSpc>
                <a:spcPct val="120000"/>
              </a:lnSpc>
              <a:defRPr/>
            </a:pPr>
            <a:r>
              <a:rPr lang="en-US" sz="2600" b="1" dirty="0">
                <a:cs typeface="Arial" panose="020B0604020202020204" pitchFamily="34" charset="0"/>
              </a:rPr>
              <a:t>Class III Associate Member Trucking Association</a:t>
            </a:r>
          </a:p>
          <a:p>
            <a:pPr>
              <a:defRPr/>
            </a:pPr>
            <a:endParaRPr lang="en-US" sz="2400" b="1" dirty="0">
              <a:cs typeface="Arial" panose="020B0604020202020204" pitchFamily="34" charset="0"/>
            </a:endParaRPr>
          </a:p>
          <a:p>
            <a:pPr marL="0" indent="0">
              <a:buNone/>
              <a:defRPr/>
            </a:pPr>
            <a:r>
              <a:rPr lang="en-US" sz="2400" b="1" dirty="0">
                <a:cs typeface="Arial" panose="020B0604020202020204" pitchFamily="34" charset="0"/>
              </a:rPr>
              <a:t>	</a:t>
            </a:r>
            <a:r>
              <a:rPr lang="en-US" sz="3600" b="1" dirty="0">
                <a:cs typeface="Arial" panose="020B0604020202020204" pitchFamily="34" charset="0"/>
              </a:rPr>
              <a:t>50 or more – </a:t>
            </a:r>
            <a:r>
              <a:rPr lang="en-US" sz="3600" b="1" dirty="0">
                <a:solidFill>
                  <a:srgbClr val="C00000"/>
                </a:solidFill>
                <a:cs typeface="Arial" panose="020B0604020202020204" pitchFamily="34" charset="0"/>
              </a:rPr>
              <a:t>$30.00 each </a:t>
            </a:r>
            <a:r>
              <a:rPr lang="en-US" sz="3600" b="1" dirty="0">
                <a:solidFill>
                  <a:srgbClr val="C00000"/>
                </a:solidFill>
              </a:rPr>
              <a:t>(USD)</a:t>
            </a:r>
            <a:br>
              <a:rPr lang="en-US" sz="3600" dirty="0"/>
            </a:br>
            <a:endParaRPr lang="en-US" sz="3600" dirty="0"/>
          </a:p>
          <a:p>
            <a:pPr marL="0" indent="0">
              <a:buNone/>
              <a:defRPr/>
            </a:pPr>
            <a:r>
              <a:rPr lang="en-US" sz="3600" b="1" dirty="0">
                <a:cs typeface="Arial" panose="020B0604020202020204" pitchFamily="34" charset="0"/>
              </a:rPr>
              <a:t>Bulk orders by email – </a:t>
            </a:r>
            <a:r>
              <a:rPr lang="en-US" sz="3600" b="1" dirty="0">
                <a:cs typeface="Arial" panose="020B0604020202020204" pitchFamily="34" charset="0"/>
                <a:hlinkClick r:id="rId3"/>
              </a:rPr>
              <a:t>irisl@cvsa.org</a:t>
            </a:r>
            <a:endParaRPr lang="en-US" sz="3600" b="1" dirty="0">
              <a:cs typeface="Arial" panose="020B0604020202020204" pitchFamily="34" charset="0"/>
            </a:endParaRPr>
          </a:p>
          <a:p>
            <a:pPr marL="0" indent="0">
              <a:buNone/>
              <a:defRPr/>
            </a:pPr>
            <a:endParaRPr lang="en-US" sz="3600" b="1" dirty="0">
              <a:cs typeface="Arial" panose="020B0604020202020204" pitchFamily="34" charset="0"/>
            </a:endParaRPr>
          </a:p>
          <a:p>
            <a:pPr lvl="1">
              <a:defRPr/>
            </a:pPr>
            <a:endParaRPr lang="en-US" sz="3100" b="1" dirty="0">
              <a:cs typeface="Arial" panose="020B0604020202020204" pitchFamily="34" charset="0"/>
            </a:endParaRPr>
          </a:p>
          <a:p>
            <a:pPr marL="914400" lvl="2" indent="0">
              <a:buNone/>
              <a:defRPr/>
            </a:pPr>
            <a:endParaRPr lang="en-US" sz="2700" b="1" dirty="0">
              <a:cs typeface="Arial" panose="020B0604020202020204" pitchFamily="34" charset="0"/>
            </a:endParaRPr>
          </a:p>
          <a:p>
            <a:pPr marL="0" indent="0">
              <a:buNone/>
              <a:defRPr/>
            </a:pPr>
            <a:endParaRPr lang="en-US" sz="1600" b="1" dirty="0"/>
          </a:p>
        </p:txBody>
      </p:sp>
      <p:pic>
        <p:nvPicPr>
          <p:cNvPr id="7" name="Picture 6">
            <a:extLst>
              <a:ext uri="{FF2B5EF4-FFF2-40B4-BE49-F238E27FC236}">
                <a16:creationId xmlns:a16="http://schemas.microsoft.com/office/drawing/2014/main" id="{CA5E3195-0475-46FB-8771-F2E0FE8C7E89}"/>
              </a:ext>
            </a:extLst>
          </p:cNvPr>
          <p:cNvPicPr>
            <a:picLocks noChangeAspect="1"/>
          </p:cNvPicPr>
          <p:nvPr/>
        </p:nvPicPr>
        <p:blipFill>
          <a:blip r:embed="rId4"/>
          <a:stretch>
            <a:fillRect/>
          </a:stretch>
        </p:blipFill>
        <p:spPr>
          <a:xfrm>
            <a:off x="8345585" y="1357497"/>
            <a:ext cx="3385295" cy="52046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300917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2706F-35F8-4368-A313-3265D0DB6FCE}"/>
              </a:ext>
            </a:extLst>
          </p:cNvPr>
          <p:cNvSpPr>
            <a:spLocks noGrp="1"/>
          </p:cNvSpPr>
          <p:nvPr>
            <p:ph type="title"/>
          </p:nvPr>
        </p:nvSpPr>
        <p:spPr/>
        <p:txBody>
          <a:bodyPr/>
          <a:lstStyle/>
          <a:p>
            <a:r>
              <a:rPr lang="en-US" dirty="0"/>
              <a:t>2019 CVSA App</a:t>
            </a:r>
          </a:p>
        </p:txBody>
      </p:sp>
      <p:sp>
        <p:nvSpPr>
          <p:cNvPr id="3" name="Content Placeholder 2">
            <a:extLst>
              <a:ext uri="{FF2B5EF4-FFF2-40B4-BE49-F238E27FC236}">
                <a16:creationId xmlns:a16="http://schemas.microsoft.com/office/drawing/2014/main" id="{18F819A2-7BC5-4DFF-971C-D6CFC5243168}"/>
              </a:ext>
            </a:extLst>
          </p:cNvPr>
          <p:cNvSpPr>
            <a:spLocks noGrp="1"/>
          </p:cNvSpPr>
          <p:nvPr>
            <p:ph idx="1"/>
          </p:nvPr>
        </p:nvSpPr>
        <p:spPr>
          <a:xfrm>
            <a:off x="838200" y="1554157"/>
            <a:ext cx="10515600" cy="5824543"/>
          </a:xfrm>
        </p:spPr>
        <p:txBody>
          <a:bodyPr>
            <a:normAutofit fontScale="92500" lnSpcReduction="20000"/>
          </a:bodyPr>
          <a:lstStyle/>
          <a:p>
            <a:r>
              <a:rPr lang="en-US" dirty="0"/>
              <a:t>Out-of-Service Criteria</a:t>
            </a:r>
          </a:p>
          <a:p>
            <a:r>
              <a:rPr lang="en-US" dirty="0"/>
              <a:t>Inspection Procedures</a:t>
            </a:r>
          </a:p>
          <a:p>
            <a:r>
              <a:rPr lang="en-US" dirty="0"/>
              <a:t>Canadian Driver’s License Charts</a:t>
            </a:r>
          </a:p>
          <a:p>
            <a:r>
              <a:rPr lang="en-US" dirty="0"/>
              <a:t>Pictorial</a:t>
            </a:r>
          </a:p>
          <a:p>
            <a:r>
              <a:rPr lang="en-US" dirty="0"/>
              <a:t>Inspection Bulletins</a:t>
            </a:r>
          </a:p>
          <a:p>
            <a:r>
              <a:rPr lang="en-US" dirty="0"/>
              <a:t>Operational Policies</a:t>
            </a:r>
          </a:p>
          <a:p>
            <a:r>
              <a:rPr lang="en-US" dirty="0"/>
              <a:t>Video Library</a:t>
            </a:r>
          </a:p>
          <a:p>
            <a:r>
              <a:rPr lang="en-US" dirty="0"/>
              <a:t>Learning Management System</a:t>
            </a:r>
          </a:p>
          <a:p>
            <a:r>
              <a:rPr lang="en-US" dirty="0"/>
              <a:t>Brochures</a:t>
            </a:r>
          </a:p>
          <a:p>
            <a:endParaRPr lang="en-US" dirty="0"/>
          </a:p>
          <a:p>
            <a:r>
              <a:rPr lang="en-US" dirty="0"/>
              <a:t>Available through the App Store – </a:t>
            </a:r>
            <a:r>
              <a:rPr lang="en-US" b="1" dirty="0">
                <a:solidFill>
                  <a:srgbClr val="C00000"/>
                </a:solidFill>
                <a:cs typeface="Arial" panose="020B0604020202020204" pitchFamily="34" charset="0"/>
              </a:rPr>
              <a:t>$</a:t>
            </a:r>
            <a:r>
              <a:rPr lang="en-US" b="1" dirty="0">
                <a:solidFill>
                  <a:srgbClr val="C00000"/>
                </a:solidFill>
              </a:rPr>
              <a:t>49.99 (USD)</a:t>
            </a:r>
          </a:p>
          <a:p>
            <a:pPr marL="0" indent="0">
              <a:buNone/>
            </a:pPr>
            <a:r>
              <a:rPr lang="en-US" dirty="0"/>
              <a:t> 	App Store – CVSA April 1, 2019 OOSC</a:t>
            </a:r>
          </a:p>
          <a:p>
            <a:pPr marL="0" indent="0">
              <a:buNone/>
            </a:pPr>
            <a:r>
              <a:rPr lang="en-US" dirty="0"/>
              <a:t>	Google Play Store – CVSA April 1, 2019 OOSC</a:t>
            </a:r>
            <a:br>
              <a:rPr lang="en-US" dirty="0"/>
            </a:br>
            <a:endParaRPr lang="en-US" dirty="0"/>
          </a:p>
        </p:txBody>
      </p:sp>
      <p:grpSp>
        <p:nvGrpSpPr>
          <p:cNvPr id="7" name="Group 6">
            <a:extLst>
              <a:ext uri="{FF2B5EF4-FFF2-40B4-BE49-F238E27FC236}">
                <a16:creationId xmlns:a16="http://schemas.microsoft.com/office/drawing/2014/main" id="{9FF93C58-3C05-47A4-9DDF-F0D31CD98430}"/>
              </a:ext>
            </a:extLst>
          </p:cNvPr>
          <p:cNvGrpSpPr/>
          <p:nvPr/>
        </p:nvGrpSpPr>
        <p:grpSpPr>
          <a:xfrm>
            <a:off x="8490298" y="1554157"/>
            <a:ext cx="2676940" cy="4902105"/>
            <a:chOff x="7400632" y="1896289"/>
            <a:chExt cx="2609264" cy="4696674"/>
          </a:xfrm>
        </p:grpSpPr>
        <p:pic>
          <p:nvPicPr>
            <p:cNvPr id="1026" name="Picture 2" descr="2a14bc38-89eb-4985-9ed2-1106636422b8@namprd17">
              <a:extLst>
                <a:ext uri="{FF2B5EF4-FFF2-40B4-BE49-F238E27FC236}">
                  <a16:creationId xmlns:a16="http://schemas.microsoft.com/office/drawing/2014/main" id="{90D72682-4224-45FC-9FBF-C5D574EF02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0632" y="1896289"/>
              <a:ext cx="2609264" cy="469667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EA9C510-26B9-49C0-8B31-29E2D8652609}"/>
                </a:ext>
              </a:extLst>
            </p:cNvPr>
            <p:cNvPicPr>
              <a:picLocks noChangeAspect="1"/>
            </p:cNvPicPr>
            <p:nvPr/>
          </p:nvPicPr>
          <p:blipFill rotWithShape="1">
            <a:blip r:embed="rId4"/>
            <a:srcRect l="14946" t="1693" r="11094"/>
            <a:stretch/>
          </p:blipFill>
          <p:spPr>
            <a:xfrm>
              <a:off x="7611326" y="5184601"/>
              <a:ext cx="477079" cy="4416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9" name="Picture 7" descr="Image result for finger point clip art">
            <a:extLst>
              <a:ext uri="{FF2B5EF4-FFF2-40B4-BE49-F238E27FC236}">
                <a16:creationId xmlns:a16="http://schemas.microsoft.com/office/drawing/2014/main" id="{8EB8E9E5-5987-4EC7-84A8-54723D853F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4473047">
            <a:off x="8194485" y="5166239"/>
            <a:ext cx="6064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537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6E982-E872-4577-BB72-300109646F2B}"/>
              </a:ext>
            </a:extLst>
          </p:cNvPr>
          <p:cNvSpPr>
            <a:spLocks noGrp="1"/>
          </p:cNvSpPr>
          <p:nvPr>
            <p:ph type="title"/>
          </p:nvPr>
        </p:nvSpPr>
        <p:spPr/>
        <p:txBody>
          <a:bodyPr/>
          <a:lstStyle/>
          <a:p>
            <a:r>
              <a:rPr lang="en-US" dirty="0"/>
              <a:t>My topics for today	</a:t>
            </a:r>
          </a:p>
        </p:txBody>
      </p:sp>
      <p:sp>
        <p:nvSpPr>
          <p:cNvPr id="3" name="Content Placeholder 2">
            <a:extLst>
              <a:ext uri="{FF2B5EF4-FFF2-40B4-BE49-F238E27FC236}">
                <a16:creationId xmlns:a16="http://schemas.microsoft.com/office/drawing/2014/main" id="{2CC028EA-881F-446A-84F3-24A22CDB75EE}"/>
              </a:ext>
            </a:extLst>
          </p:cNvPr>
          <p:cNvSpPr>
            <a:spLocks noGrp="1"/>
          </p:cNvSpPr>
          <p:nvPr>
            <p:ph idx="1"/>
          </p:nvPr>
        </p:nvSpPr>
        <p:spPr>
          <a:xfrm>
            <a:off x="529389" y="1554158"/>
            <a:ext cx="11036969" cy="4729684"/>
          </a:xfrm>
        </p:spPr>
        <p:txBody>
          <a:bodyPr>
            <a:normAutofit/>
          </a:bodyPr>
          <a:lstStyle/>
          <a:p>
            <a:r>
              <a:rPr lang="en-US" dirty="0"/>
              <a:t>	Operational Policy Changes</a:t>
            </a:r>
          </a:p>
          <a:p>
            <a:r>
              <a:rPr lang="en-US" dirty="0"/>
              <a:t>	Inspection Procedure Changes</a:t>
            </a:r>
          </a:p>
          <a:p>
            <a:r>
              <a:rPr lang="en-US" dirty="0"/>
              <a:t>	Inspection Bulletin Update</a:t>
            </a:r>
          </a:p>
          <a:p>
            <a:r>
              <a:rPr lang="en-US" dirty="0"/>
              <a:t>	</a:t>
            </a:r>
            <a:r>
              <a:rPr lang="en-US" dirty="0" err="1"/>
              <a:t>OOSC</a:t>
            </a:r>
            <a:r>
              <a:rPr lang="en-US" dirty="0"/>
              <a:t> Changes</a:t>
            </a:r>
          </a:p>
          <a:p>
            <a:r>
              <a:rPr lang="en-US" dirty="0"/>
              <a:t>	Inspection/Enforcement Programs and Blitzes Update </a:t>
            </a:r>
          </a:p>
          <a:p>
            <a:r>
              <a:rPr lang="en-US" dirty="0"/>
              <a:t>        Automated CMV Working Group</a:t>
            </a:r>
          </a:p>
          <a:p>
            <a:r>
              <a:rPr lang="en-US" dirty="0"/>
              <a:t>        Industry Courses/CVSA events</a:t>
            </a:r>
          </a:p>
          <a:p>
            <a:endParaRPr lang="en-US" dirty="0"/>
          </a:p>
          <a:p>
            <a:endParaRPr lang="en-US" dirty="0"/>
          </a:p>
        </p:txBody>
      </p:sp>
      <p:sp>
        <p:nvSpPr>
          <p:cNvPr id="4" name="Rectangle: Rounded Corners 3">
            <a:extLst>
              <a:ext uri="{FF2B5EF4-FFF2-40B4-BE49-F238E27FC236}">
                <a16:creationId xmlns:a16="http://schemas.microsoft.com/office/drawing/2014/main" id="{1089D212-0CEB-4DFA-9019-D1A4A42240C0}"/>
              </a:ext>
            </a:extLst>
          </p:cNvPr>
          <p:cNvSpPr/>
          <p:nvPr/>
        </p:nvSpPr>
        <p:spPr>
          <a:xfrm>
            <a:off x="529389" y="3556444"/>
            <a:ext cx="9800856" cy="47784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6005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6E982-E872-4577-BB72-300109646F2B}"/>
              </a:ext>
            </a:extLst>
          </p:cNvPr>
          <p:cNvSpPr>
            <a:spLocks noGrp="1"/>
          </p:cNvSpPr>
          <p:nvPr>
            <p:ph type="title"/>
          </p:nvPr>
        </p:nvSpPr>
        <p:spPr/>
        <p:txBody>
          <a:bodyPr/>
          <a:lstStyle/>
          <a:p>
            <a:r>
              <a:rPr lang="en-US" dirty="0"/>
              <a:t>2018 </a:t>
            </a:r>
            <a:r>
              <a:rPr lang="en-US" dirty="0" err="1"/>
              <a:t>Roadcheck</a:t>
            </a:r>
            <a:r>
              <a:rPr lang="en-US" dirty="0"/>
              <a:t> Results (June 5-7) 	</a:t>
            </a:r>
          </a:p>
        </p:txBody>
      </p:sp>
      <p:sp>
        <p:nvSpPr>
          <p:cNvPr id="3" name="Content Placeholder 2">
            <a:extLst>
              <a:ext uri="{FF2B5EF4-FFF2-40B4-BE49-F238E27FC236}">
                <a16:creationId xmlns:a16="http://schemas.microsoft.com/office/drawing/2014/main" id="{2CC028EA-881F-446A-84F3-24A22CDB75EE}"/>
              </a:ext>
            </a:extLst>
          </p:cNvPr>
          <p:cNvSpPr>
            <a:spLocks noGrp="1"/>
          </p:cNvSpPr>
          <p:nvPr>
            <p:ph idx="1"/>
          </p:nvPr>
        </p:nvSpPr>
        <p:spPr/>
        <p:txBody>
          <a:bodyPr>
            <a:normAutofit/>
          </a:bodyPr>
          <a:lstStyle/>
          <a:p>
            <a:r>
              <a:rPr lang="en-US" dirty="0"/>
              <a:t>67,603 Level I, II and III inspections</a:t>
            </a:r>
          </a:p>
          <a:p>
            <a:pPr lvl="1"/>
            <a:r>
              <a:rPr lang="en-US" dirty="0"/>
              <a:t>Level I - 45,501</a:t>
            </a:r>
          </a:p>
          <a:p>
            <a:pPr lvl="1"/>
            <a:r>
              <a:rPr lang="en-US" dirty="0"/>
              <a:t>Level II - 11,458</a:t>
            </a:r>
          </a:p>
          <a:p>
            <a:pPr lvl="1"/>
            <a:r>
              <a:rPr lang="en-US" dirty="0"/>
              <a:t>Level III - 10,644</a:t>
            </a:r>
          </a:p>
          <a:p>
            <a:r>
              <a:rPr lang="en-US" dirty="0"/>
              <a:t>Level I vehicle out-of-service rate was 21.6 percent</a:t>
            </a:r>
          </a:p>
          <a:p>
            <a:r>
              <a:rPr lang="en-US" dirty="0"/>
              <a:t>Level I, II and III driver out-of-service rate was 3.9 percent</a:t>
            </a:r>
          </a:p>
          <a:p>
            <a:r>
              <a:rPr lang="en-US" dirty="0"/>
              <a:t>Brake adjustment and brake system violations combined to represent 44.7 percent (7,157) of all out-of-service vehicle violations.</a:t>
            </a:r>
          </a:p>
          <a:p>
            <a:endParaRPr lang="en-US" dirty="0"/>
          </a:p>
        </p:txBody>
      </p:sp>
    </p:spTree>
    <p:extLst>
      <p:ext uri="{BB962C8B-B14F-4D97-AF65-F5344CB8AC3E}">
        <p14:creationId xmlns:p14="http://schemas.microsoft.com/office/powerpoint/2010/main" val="15690104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6E982-E872-4577-BB72-300109646F2B}"/>
              </a:ext>
            </a:extLst>
          </p:cNvPr>
          <p:cNvSpPr>
            <a:spLocks noGrp="1"/>
          </p:cNvSpPr>
          <p:nvPr>
            <p:ph type="title"/>
          </p:nvPr>
        </p:nvSpPr>
        <p:spPr/>
        <p:txBody>
          <a:bodyPr/>
          <a:lstStyle/>
          <a:p>
            <a:r>
              <a:rPr lang="en-US" dirty="0"/>
              <a:t>2018 </a:t>
            </a:r>
            <a:r>
              <a:rPr lang="en-US" dirty="0" err="1"/>
              <a:t>Roadcheck</a:t>
            </a:r>
            <a:r>
              <a:rPr lang="en-US" dirty="0"/>
              <a:t> Results (June 5-7) 	</a:t>
            </a:r>
          </a:p>
        </p:txBody>
      </p:sp>
      <p:sp>
        <p:nvSpPr>
          <p:cNvPr id="3" name="Content Placeholder 2">
            <a:extLst>
              <a:ext uri="{FF2B5EF4-FFF2-40B4-BE49-F238E27FC236}">
                <a16:creationId xmlns:a16="http://schemas.microsoft.com/office/drawing/2014/main" id="{2CC028EA-881F-446A-84F3-24A22CDB75EE}"/>
              </a:ext>
            </a:extLst>
          </p:cNvPr>
          <p:cNvSpPr>
            <a:spLocks noGrp="1"/>
          </p:cNvSpPr>
          <p:nvPr>
            <p:ph idx="1"/>
          </p:nvPr>
        </p:nvSpPr>
        <p:spPr/>
        <p:txBody>
          <a:bodyPr>
            <a:normAutofit/>
          </a:bodyPr>
          <a:lstStyle/>
          <a:p>
            <a:endParaRPr lang="en-US" dirty="0"/>
          </a:p>
          <a:p>
            <a:endParaRPr lang="en-US" dirty="0"/>
          </a:p>
        </p:txBody>
      </p:sp>
      <p:graphicFrame>
        <p:nvGraphicFramePr>
          <p:cNvPr id="4" name="Table 3">
            <a:extLst>
              <a:ext uri="{FF2B5EF4-FFF2-40B4-BE49-F238E27FC236}">
                <a16:creationId xmlns:a16="http://schemas.microsoft.com/office/drawing/2014/main" id="{AB55A1EF-9FA6-4B65-BE5D-B40801B71184}"/>
              </a:ext>
            </a:extLst>
          </p:cNvPr>
          <p:cNvGraphicFramePr>
            <a:graphicFrameLocks noGrp="1"/>
          </p:cNvGraphicFramePr>
          <p:nvPr>
            <p:extLst>
              <p:ext uri="{D42A27DB-BD31-4B8C-83A1-F6EECF244321}">
                <p14:modId xmlns:p14="http://schemas.microsoft.com/office/powerpoint/2010/main" val="3361002575"/>
              </p:ext>
            </p:extLst>
          </p:nvPr>
        </p:nvGraphicFramePr>
        <p:xfrm>
          <a:off x="838200" y="961677"/>
          <a:ext cx="10410373" cy="5938514"/>
        </p:xfrm>
        <a:graphic>
          <a:graphicData uri="http://schemas.openxmlformats.org/drawingml/2006/table">
            <a:tbl>
              <a:tblPr/>
              <a:tblGrid>
                <a:gridCol w="1891271">
                  <a:extLst>
                    <a:ext uri="{9D8B030D-6E8A-4147-A177-3AD203B41FA5}">
                      <a16:colId xmlns:a16="http://schemas.microsoft.com/office/drawing/2014/main" val="1238403250"/>
                    </a:ext>
                  </a:extLst>
                </a:gridCol>
                <a:gridCol w="1606746">
                  <a:extLst>
                    <a:ext uri="{9D8B030D-6E8A-4147-A177-3AD203B41FA5}">
                      <a16:colId xmlns:a16="http://schemas.microsoft.com/office/drawing/2014/main" val="2888181303"/>
                    </a:ext>
                  </a:extLst>
                </a:gridCol>
                <a:gridCol w="1908010">
                  <a:extLst>
                    <a:ext uri="{9D8B030D-6E8A-4147-A177-3AD203B41FA5}">
                      <a16:colId xmlns:a16="http://schemas.microsoft.com/office/drawing/2014/main" val="621012151"/>
                    </a:ext>
                  </a:extLst>
                </a:gridCol>
                <a:gridCol w="1573274">
                  <a:extLst>
                    <a:ext uri="{9D8B030D-6E8A-4147-A177-3AD203B41FA5}">
                      <a16:colId xmlns:a16="http://schemas.microsoft.com/office/drawing/2014/main" val="254867626"/>
                    </a:ext>
                  </a:extLst>
                </a:gridCol>
                <a:gridCol w="1941486">
                  <a:extLst>
                    <a:ext uri="{9D8B030D-6E8A-4147-A177-3AD203B41FA5}">
                      <a16:colId xmlns:a16="http://schemas.microsoft.com/office/drawing/2014/main" val="1775739534"/>
                    </a:ext>
                  </a:extLst>
                </a:gridCol>
                <a:gridCol w="1489586">
                  <a:extLst>
                    <a:ext uri="{9D8B030D-6E8A-4147-A177-3AD203B41FA5}">
                      <a16:colId xmlns:a16="http://schemas.microsoft.com/office/drawing/2014/main" val="3720877516"/>
                    </a:ext>
                  </a:extLst>
                </a:gridCol>
              </a:tblGrid>
              <a:tr h="86882">
                <a:tc>
                  <a:txBody>
                    <a:bodyPr/>
                    <a:lstStyle/>
                    <a:p>
                      <a:endParaRPr lang="en-US" sz="1600" dirty="0"/>
                    </a:p>
                  </a:txBody>
                  <a:tcPr marL="21720" marR="21720" marT="10860" marB="10860">
                    <a:lnL w="12700" cmpd="sng">
                      <a:noFill/>
                      <a:prstDash val="solid"/>
                    </a:lnL>
                    <a:lnR w="12700" cmpd="sng">
                      <a:noFill/>
                      <a:prstDash val="solid"/>
                    </a:lnR>
                    <a:lnT w="12700" cmpd="sng">
                      <a:noFill/>
                      <a:prstDash val="soli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marL="21720" marR="21720" marT="10860" marB="10860">
                    <a:lnL w="12700" cmpd="sng">
                      <a:noFill/>
                      <a:prstDash val="solid"/>
                    </a:lnL>
                    <a:lnR w="12700" cmpd="sng">
                      <a:noFill/>
                      <a:prstDash val="solid"/>
                    </a:lnR>
                    <a:lnT w="12700" cmpd="sng">
                      <a:noFill/>
                      <a:prstDash val="soli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marL="21720" marR="21720" marT="10860" marB="10860">
                    <a:lnL w="12700" cmpd="sng">
                      <a:noFill/>
                      <a:prstDash val="solid"/>
                    </a:lnL>
                    <a:lnR w="12700" cmpd="sng">
                      <a:noFill/>
                      <a:prstDash val="solid"/>
                    </a:lnR>
                    <a:lnT w="12700" cmpd="sng">
                      <a:noFill/>
                      <a:prstDash val="soli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marL="21720" marR="21720" marT="10860" marB="10860">
                    <a:lnL w="12700" cmpd="sng">
                      <a:noFill/>
                      <a:prstDash val="solid"/>
                    </a:lnL>
                    <a:lnR w="12700" cmpd="sng">
                      <a:noFill/>
                      <a:prstDash val="solid"/>
                    </a:lnR>
                    <a:lnT w="12700" cmpd="sng">
                      <a:noFill/>
                      <a:prstDash val="soli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marL="21720" marR="21720" marT="10860" marB="10860">
                    <a:lnL w="12700" cmpd="sng">
                      <a:noFill/>
                      <a:prstDash val="solid"/>
                    </a:lnL>
                    <a:lnR w="12700" cmpd="sng">
                      <a:noFill/>
                      <a:prstDash val="solid"/>
                    </a:lnR>
                    <a:lnT w="12700" cmpd="sng">
                      <a:noFill/>
                      <a:prstDash val="soli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marL="21720" marR="21720" marT="10860" marB="10860">
                    <a:lnL w="12700" cmpd="sng">
                      <a:noFill/>
                      <a:prstDash val="solid"/>
                    </a:lnL>
                    <a:lnR w="12700" cmpd="sng">
                      <a:noFill/>
                      <a:prstDash val="solid"/>
                    </a:lnR>
                    <a:lnT w="12700" cmpd="sng">
                      <a:noFill/>
                      <a:prstDash val="soli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1056847"/>
                  </a:ext>
                </a:extLst>
              </a:tr>
              <a:tr h="742117">
                <a:tc>
                  <a:txBody>
                    <a:bodyPr/>
                    <a:lstStyle/>
                    <a:p>
                      <a:pPr algn="l" fontAlgn="ctr"/>
                      <a:r>
                        <a:rPr lang="en-US" sz="1600" b="1">
                          <a:effectLst/>
                        </a:rPr>
                        <a:t>OOS Violations Category</a:t>
                      </a:r>
                      <a:endParaRPr lang="en-US" sz="1600" b="0">
                        <a:effectLst/>
                      </a:endParaRP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r>
                        <a:rPr lang="en-US" sz="1600" b="1">
                          <a:effectLst/>
                        </a:rPr>
                        <a:t>Percentage of Vehicle OOS Conditions</a:t>
                      </a:r>
                      <a:endParaRPr lang="en-US" sz="1600" b="0">
                        <a:effectLst/>
                      </a:endParaRP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r>
                        <a:rPr lang="en-US" sz="1600" b="1">
                          <a:effectLst/>
                        </a:rPr>
                        <a:t>Driver OOS Violation Category</a:t>
                      </a:r>
                      <a:endParaRPr lang="en-US" sz="1600" b="0">
                        <a:effectLst/>
                      </a:endParaRP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r>
                        <a:rPr lang="en-US" sz="1600" b="1">
                          <a:effectLst/>
                        </a:rPr>
                        <a:t>Percentage of Driver OOS Conditions</a:t>
                      </a:r>
                      <a:endParaRPr lang="en-US" sz="1600" b="0">
                        <a:effectLst/>
                      </a:endParaRP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r>
                        <a:rPr lang="en-US" sz="1600" b="1">
                          <a:effectLst/>
                        </a:rPr>
                        <a:t>HM/DG OOS Violation Category</a:t>
                      </a:r>
                      <a:endParaRPr lang="en-US" sz="1600" b="0">
                        <a:effectLst/>
                      </a:endParaRP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r>
                        <a:rPr lang="en-US" sz="1600" b="1">
                          <a:effectLst/>
                        </a:rPr>
                        <a:t>Percentage of HM/DG OOS Conditions</a:t>
                      </a:r>
                      <a:endParaRPr lang="en-US" sz="1600" b="0">
                        <a:effectLst/>
                      </a:endParaRP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742896570"/>
                  </a:ext>
                </a:extLst>
              </a:tr>
              <a:tr h="285986">
                <a:tc>
                  <a:txBody>
                    <a:bodyPr/>
                    <a:lstStyle/>
                    <a:p>
                      <a:pPr algn="l" fontAlgn="ctr"/>
                      <a:r>
                        <a:rPr lang="en-US" sz="1600" b="0">
                          <a:effectLst/>
                        </a:rPr>
                        <a:t>Brake Systems</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CECEC"/>
                    </a:solidFill>
                  </a:tcPr>
                </a:tc>
                <a:tc>
                  <a:txBody>
                    <a:bodyPr/>
                    <a:lstStyle/>
                    <a:p>
                      <a:pPr algn="l" fontAlgn="ctr"/>
                      <a:r>
                        <a:rPr lang="en-US" sz="1600" b="0">
                          <a:effectLst/>
                        </a:rPr>
                        <a:t>28.4%</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CECEC"/>
                    </a:solidFill>
                  </a:tcPr>
                </a:tc>
                <a:tc>
                  <a:txBody>
                    <a:bodyPr/>
                    <a:lstStyle/>
                    <a:p>
                      <a:pPr algn="l" fontAlgn="ctr"/>
                      <a:r>
                        <a:rPr lang="en-US" sz="1600" b="0">
                          <a:effectLst/>
                        </a:rPr>
                        <a:t>Hours of Service</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CECEC"/>
                    </a:solidFill>
                  </a:tcPr>
                </a:tc>
                <a:tc>
                  <a:txBody>
                    <a:bodyPr/>
                    <a:lstStyle/>
                    <a:p>
                      <a:pPr algn="l" fontAlgn="ctr"/>
                      <a:r>
                        <a:rPr lang="en-US" sz="1600" b="0">
                          <a:effectLst/>
                        </a:rPr>
                        <a:t>43.7%</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CECEC"/>
                    </a:solidFill>
                  </a:tcPr>
                </a:tc>
                <a:tc>
                  <a:txBody>
                    <a:bodyPr/>
                    <a:lstStyle/>
                    <a:p>
                      <a:pPr algn="l" fontAlgn="ctr"/>
                      <a:r>
                        <a:rPr lang="en-US" sz="1600" b="0">
                          <a:effectLst/>
                        </a:rPr>
                        <a:t>Loading/Securement</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CECEC"/>
                    </a:solidFill>
                  </a:tcPr>
                </a:tc>
                <a:tc>
                  <a:txBody>
                    <a:bodyPr/>
                    <a:lstStyle/>
                    <a:p>
                      <a:pPr algn="l" fontAlgn="ctr"/>
                      <a:r>
                        <a:rPr lang="en-US" sz="1600" b="0">
                          <a:effectLst/>
                        </a:rPr>
                        <a:t>25.6%</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CECEC"/>
                    </a:solidFill>
                  </a:tcPr>
                </a:tc>
                <a:extLst>
                  <a:ext uri="{0D108BD9-81ED-4DB2-BD59-A6C34878D82A}">
                    <a16:rowId xmlns:a16="http://schemas.microsoft.com/office/drawing/2014/main" val="1156417966"/>
                  </a:ext>
                </a:extLst>
              </a:tr>
              <a:tr h="285986">
                <a:tc>
                  <a:txBody>
                    <a:bodyPr/>
                    <a:lstStyle/>
                    <a:p>
                      <a:pPr algn="l" fontAlgn="ctr"/>
                      <a:r>
                        <a:rPr lang="en-US" sz="1600" b="0">
                          <a:effectLst/>
                        </a:rPr>
                        <a:t>Tires/Wheels</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r>
                        <a:rPr lang="en-US" sz="1600" b="0">
                          <a:effectLst/>
                        </a:rPr>
                        <a:t>19.1%</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r>
                        <a:rPr lang="en-US" sz="1600" b="0">
                          <a:effectLst/>
                        </a:rPr>
                        <a:t>Wrong Class License</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r>
                        <a:rPr lang="en-US" sz="1600" b="0">
                          <a:effectLst/>
                        </a:rPr>
                        <a:t>21.4%</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r>
                        <a:rPr lang="en-US" sz="1600" b="0">
                          <a:effectLst/>
                        </a:rPr>
                        <a:t>Other HM/DG</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r>
                        <a:rPr lang="en-US" sz="1600" b="0">
                          <a:effectLst/>
                        </a:rPr>
                        <a:t>21.3%</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01206387"/>
                  </a:ext>
                </a:extLst>
              </a:tr>
              <a:tr h="351148">
                <a:tc>
                  <a:txBody>
                    <a:bodyPr/>
                    <a:lstStyle/>
                    <a:p>
                      <a:pPr algn="l" fontAlgn="ctr"/>
                      <a:r>
                        <a:rPr lang="en-US" sz="1600" b="0">
                          <a:effectLst/>
                        </a:rPr>
                        <a:t>Brake Adjustment</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CECEC"/>
                    </a:solidFill>
                  </a:tcPr>
                </a:tc>
                <a:tc>
                  <a:txBody>
                    <a:bodyPr/>
                    <a:lstStyle/>
                    <a:p>
                      <a:pPr algn="l" fontAlgn="ctr"/>
                      <a:r>
                        <a:rPr lang="en-US" sz="1600" b="0">
                          <a:effectLst/>
                        </a:rPr>
                        <a:t>16.3%</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CECEC"/>
                    </a:solidFill>
                  </a:tcPr>
                </a:tc>
                <a:tc>
                  <a:txBody>
                    <a:bodyPr/>
                    <a:lstStyle/>
                    <a:p>
                      <a:pPr algn="l" fontAlgn="ctr"/>
                      <a:r>
                        <a:rPr lang="en-US" sz="1600" b="0">
                          <a:effectLst/>
                        </a:rPr>
                        <a:t>False Record of Duty Status</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CECEC"/>
                    </a:solidFill>
                  </a:tcPr>
                </a:tc>
                <a:tc>
                  <a:txBody>
                    <a:bodyPr/>
                    <a:lstStyle/>
                    <a:p>
                      <a:pPr algn="l" fontAlgn="ctr"/>
                      <a:r>
                        <a:rPr lang="en-US" sz="1600" b="0">
                          <a:effectLst/>
                        </a:rPr>
                        <a:t>10.2%</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CECEC"/>
                    </a:solidFill>
                  </a:tcPr>
                </a:tc>
                <a:tc>
                  <a:txBody>
                    <a:bodyPr/>
                    <a:lstStyle/>
                    <a:p>
                      <a:pPr algn="l" fontAlgn="ctr"/>
                      <a:r>
                        <a:rPr lang="en-US" sz="1600" b="0">
                          <a:effectLst/>
                        </a:rPr>
                        <a:t>Shipping Papers</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CECEC"/>
                    </a:solidFill>
                  </a:tcPr>
                </a:tc>
                <a:tc>
                  <a:txBody>
                    <a:bodyPr/>
                    <a:lstStyle/>
                    <a:p>
                      <a:pPr algn="l" fontAlgn="ctr"/>
                      <a:r>
                        <a:rPr lang="en-US" sz="1600" b="0">
                          <a:effectLst/>
                        </a:rPr>
                        <a:t>19.9%</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CECEC"/>
                    </a:solidFill>
                  </a:tcPr>
                </a:tc>
                <a:extLst>
                  <a:ext uri="{0D108BD9-81ED-4DB2-BD59-A6C34878D82A}">
                    <a16:rowId xmlns:a16="http://schemas.microsoft.com/office/drawing/2014/main" val="2928945157"/>
                  </a:ext>
                </a:extLst>
              </a:tr>
              <a:tr h="285986">
                <a:tc>
                  <a:txBody>
                    <a:bodyPr/>
                    <a:lstStyle/>
                    <a:p>
                      <a:pPr algn="l" fontAlgn="ctr"/>
                      <a:r>
                        <a:rPr lang="en-US" sz="1600" b="0">
                          <a:effectLst/>
                        </a:rPr>
                        <a:t>Cargo Securement</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r>
                        <a:rPr lang="en-US" sz="1600" b="0">
                          <a:effectLst/>
                        </a:rPr>
                        <a:t>13%</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r>
                        <a:rPr lang="en-US" sz="1600" b="0">
                          <a:effectLst/>
                        </a:rPr>
                        <a:t>Other</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r>
                        <a:rPr lang="en-US" sz="1600" b="0">
                          <a:effectLst/>
                        </a:rPr>
                        <a:t>9.4%</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r>
                        <a:rPr lang="en-US" sz="1600" b="0">
                          <a:effectLst/>
                        </a:rPr>
                        <a:t>Placards</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r>
                        <a:rPr lang="en-US" sz="1600" b="0">
                          <a:effectLst/>
                        </a:rPr>
                        <a:t>18%</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208463094"/>
                  </a:ext>
                </a:extLst>
              </a:tr>
              <a:tr h="285986">
                <a:tc>
                  <a:txBody>
                    <a:bodyPr/>
                    <a:lstStyle/>
                    <a:p>
                      <a:pPr algn="l" fontAlgn="ctr"/>
                      <a:r>
                        <a:rPr lang="en-US" sz="1600" b="0">
                          <a:effectLst/>
                        </a:rPr>
                        <a:t>Lighting</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CECEC"/>
                    </a:solidFill>
                  </a:tcPr>
                </a:tc>
                <a:tc>
                  <a:txBody>
                    <a:bodyPr/>
                    <a:lstStyle/>
                    <a:p>
                      <a:pPr algn="l" fontAlgn="ctr"/>
                      <a:r>
                        <a:rPr lang="en-US" sz="1600" b="0">
                          <a:effectLst/>
                        </a:rPr>
                        <a:t>12%</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CECEC"/>
                    </a:solidFill>
                  </a:tcPr>
                </a:tc>
                <a:tc>
                  <a:txBody>
                    <a:bodyPr/>
                    <a:lstStyle/>
                    <a:p>
                      <a:pPr algn="l" fontAlgn="ctr"/>
                      <a:r>
                        <a:rPr lang="en-US" sz="1600" b="0" dirty="0">
                          <a:effectLst/>
                        </a:rPr>
                        <a:t>Suspended License</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CECEC"/>
                    </a:solidFill>
                  </a:tcPr>
                </a:tc>
                <a:tc>
                  <a:txBody>
                    <a:bodyPr/>
                    <a:lstStyle/>
                    <a:p>
                      <a:pPr algn="l" fontAlgn="ctr"/>
                      <a:r>
                        <a:rPr lang="en-US" sz="1600" b="0">
                          <a:effectLst/>
                        </a:rPr>
                        <a:t>8.2%</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CECEC"/>
                    </a:solidFill>
                  </a:tcPr>
                </a:tc>
                <a:tc>
                  <a:txBody>
                    <a:bodyPr/>
                    <a:lstStyle/>
                    <a:p>
                      <a:pPr algn="l" fontAlgn="ctr"/>
                      <a:r>
                        <a:rPr lang="en-US" sz="1600" b="0">
                          <a:effectLst/>
                        </a:rPr>
                        <a:t>Markings</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CECEC"/>
                    </a:solidFill>
                  </a:tcPr>
                </a:tc>
                <a:tc>
                  <a:txBody>
                    <a:bodyPr/>
                    <a:lstStyle/>
                    <a:p>
                      <a:pPr algn="l" fontAlgn="ctr"/>
                      <a:r>
                        <a:rPr lang="en-US" sz="1600" b="0">
                          <a:effectLst/>
                        </a:rPr>
                        <a:t>12.8%</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CECEC"/>
                    </a:solidFill>
                  </a:tcPr>
                </a:tc>
                <a:extLst>
                  <a:ext uri="{0D108BD9-81ED-4DB2-BD59-A6C34878D82A}">
                    <a16:rowId xmlns:a16="http://schemas.microsoft.com/office/drawing/2014/main" val="1939647168"/>
                  </a:ext>
                </a:extLst>
              </a:tr>
              <a:tr h="416309">
                <a:tc>
                  <a:txBody>
                    <a:bodyPr/>
                    <a:lstStyle/>
                    <a:p>
                      <a:pPr algn="l" fontAlgn="ctr"/>
                      <a:r>
                        <a:rPr lang="en-US" sz="1600" b="0">
                          <a:effectLst/>
                        </a:rPr>
                        <a:t>Suspension</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r>
                        <a:rPr lang="en-US" sz="1600" b="0">
                          <a:effectLst/>
                        </a:rPr>
                        <a:t>4.2%</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r>
                        <a:rPr lang="en-US" sz="1600" b="0">
                          <a:effectLst/>
                        </a:rPr>
                        <a:t>Violating License Restriction</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r>
                        <a:rPr lang="en-US" sz="1600" b="0">
                          <a:effectLst/>
                        </a:rPr>
                        <a:t>4%</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r>
                        <a:rPr lang="en-US" sz="1600" b="0">
                          <a:effectLst/>
                        </a:rPr>
                        <a:t>Package Integrity</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r>
                        <a:rPr lang="en-US" sz="1600" b="0">
                          <a:effectLst/>
                        </a:rPr>
                        <a:t>2.4%</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30878754"/>
                  </a:ext>
                </a:extLst>
              </a:tr>
              <a:tr h="220825">
                <a:tc>
                  <a:txBody>
                    <a:bodyPr/>
                    <a:lstStyle/>
                    <a:p>
                      <a:pPr algn="l" fontAlgn="ctr"/>
                      <a:r>
                        <a:rPr lang="en-US" sz="1600" b="0">
                          <a:effectLst/>
                        </a:rPr>
                        <a:t>Steering</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CECEC"/>
                    </a:solidFill>
                  </a:tcPr>
                </a:tc>
                <a:tc>
                  <a:txBody>
                    <a:bodyPr/>
                    <a:lstStyle/>
                    <a:p>
                      <a:pPr algn="l" fontAlgn="ctr"/>
                      <a:r>
                        <a:rPr lang="en-US" sz="1600" b="0">
                          <a:effectLst/>
                        </a:rPr>
                        <a:t>2.2%</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CECEC"/>
                    </a:solidFill>
                  </a:tcPr>
                </a:tc>
                <a:tc>
                  <a:txBody>
                    <a:bodyPr/>
                    <a:lstStyle/>
                    <a:p>
                      <a:pPr algn="l" fontAlgn="ctr"/>
                      <a:r>
                        <a:rPr lang="en-US" sz="1600" b="0" dirty="0">
                          <a:effectLst/>
                        </a:rPr>
                        <a:t>Drugs/Alcohol</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CECEC"/>
                    </a:solidFill>
                  </a:tcPr>
                </a:tc>
                <a:tc>
                  <a:txBody>
                    <a:bodyPr/>
                    <a:lstStyle/>
                    <a:p>
                      <a:pPr algn="l" fontAlgn="ctr"/>
                      <a:r>
                        <a:rPr lang="en-US" sz="1600" b="0">
                          <a:effectLst/>
                        </a:rPr>
                        <a:t>2.7%</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CECEC"/>
                    </a:solidFill>
                  </a:tcPr>
                </a:tc>
                <a:tc>
                  <a:txBody>
                    <a:bodyPr/>
                    <a:lstStyle/>
                    <a:p>
                      <a:pPr algn="l" fontAlgn="ctr"/>
                      <a:endParaRPr lang="en-US" sz="1600" b="0">
                        <a:effectLst/>
                      </a:endParaRP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CECEC"/>
                    </a:solidFill>
                  </a:tcPr>
                </a:tc>
                <a:tc>
                  <a:txBody>
                    <a:bodyPr/>
                    <a:lstStyle/>
                    <a:p>
                      <a:pPr algn="l" fontAlgn="ctr"/>
                      <a:endParaRPr lang="en-US" sz="1600" b="0">
                        <a:effectLst/>
                      </a:endParaRP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CECEC"/>
                    </a:solidFill>
                  </a:tcPr>
                </a:tc>
                <a:extLst>
                  <a:ext uri="{0D108BD9-81ED-4DB2-BD59-A6C34878D82A}">
                    <a16:rowId xmlns:a16="http://schemas.microsoft.com/office/drawing/2014/main" val="4113990333"/>
                  </a:ext>
                </a:extLst>
              </a:tr>
              <a:tr h="220825">
                <a:tc>
                  <a:txBody>
                    <a:bodyPr/>
                    <a:lstStyle/>
                    <a:p>
                      <a:pPr algn="l" fontAlgn="ctr"/>
                      <a:r>
                        <a:rPr lang="en-US" sz="1600" b="0">
                          <a:effectLst/>
                        </a:rPr>
                        <a:t>Other</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r>
                        <a:rPr lang="en-US" sz="1600" b="0">
                          <a:effectLst/>
                        </a:rPr>
                        <a:t>1.5%</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r>
                        <a:rPr lang="en-US" sz="1600" b="0">
                          <a:effectLst/>
                        </a:rPr>
                        <a:t>Expired License</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r>
                        <a:rPr lang="en-US" sz="1600" b="0">
                          <a:effectLst/>
                        </a:rPr>
                        <a:t>0.5%</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endParaRPr lang="en-US" sz="1600" b="0">
                        <a:effectLst/>
                      </a:endParaRP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endParaRPr lang="en-US" sz="1600" b="0">
                        <a:effectLst/>
                      </a:endParaRP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922027444"/>
                  </a:ext>
                </a:extLst>
              </a:tr>
              <a:tr h="285986">
                <a:tc>
                  <a:txBody>
                    <a:bodyPr/>
                    <a:lstStyle/>
                    <a:p>
                      <a:pPr algn="l" fontAlgn="ctr"/>
                      <a:r>
                        <a:rPr lang="en-US" sz="1600" b="0">
                          <a:effectLst/>
                        </a:rPr>
                        <a:t>Driveline/Driveshaft</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CECEC"/>
                    </a:solidFill>
                  </a:tcPr>
                </a:tc>
                <a:tc>
                  <a:txBody>
                    <a:bodyPr/>
                    <a:lstStyle/>
                    <a:p>
                      <a:pPr algn="l" fontAlgn="ctr"/>
                      <a:r>
                        <a:rPr lang="en-US" sz="1600" b="0">
                          <a:effectLst/>
                        </a:rPr>
                        <a:t>1%</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CECEC"/>
                    </a:solidFill>
                  </a:tcPr>
                </a:tc>
                <a:tc>
                  <a:txBody>
                    <a:bodyPr/>
                    <a:lstStyle/>
                    <a:p>
                      <a:pPr algn="l" fontAlgn="ctr"/>
                      <a:endParaRPr lang="en-US" sz="1600" b="0">
                        <a:effectLst/>
                      </a:endParaRP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CECEC"/>
                    </a:solidFill>
                  </a:tcPr>
                </a:tc>
                <a:tc>
                  <a:txBody>
                    <a:bodyPr/>
                    <a:lstStyle/>
                    <a:p>
                      <a:pPr algn="l" fontAlgn="ctr"/>
                      <a:endParaRPr lang="en-US" sz="1600" b="0">
                        <a:effectLst/>
                      </a:endParaRP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CECEC"/>
                    </a:solidFill>
                  </a:tcPr>
                </a:tc>
                <a:tc>
                  <a:txBody>
                    <a:bodyPr/>
                    <a:lstStyle/>
                    <a:p>
                      <a:pPr algn="l" fontAlgn="ctr"/>
                      <a:endParaRPr lang="en-US" sz="1600" b="0">
                        <a:effectLst/>
                      </a:endParaRP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CECEC"/>
                    </a:solidFill>
                  </a:tcPr>
                </a:tc>
                <a:tc>
                  <a:txBody>
                    <a:bodyPr/>
                    <a:lstStyle/>
                    <a:p>
                      <a:pPr algn="l" fontAlgn="ctr"/>
                      <a:endParaRPr lang="en-US" sz="1600" b="0">
                        <a:effectLst/>
                      </a:endParaRP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CECEC"/>
                    </a:solidFill>
                  </a:tcPr>
                </a:tc>
                <a:extLst>
                  <a:ext uri="{0D108BD9-81ED-4DB2-BD59-A6C34878D82A}">
                    <a16:rowId xmlns:a16="http://schemas.microsoft.com/office/drawing/2014/main" val="3259890804"/>
                  </a:ext>
                </a:extLst>
              </a:tr>
              <a:tr h="155663">
                <a:tc>
                  <a:txBody>
                    <a:bodyPr/>
                    <a:lstStyle/>
                    <a:p>
                      <a:pPr algn="l" fontAlgn="ctr"/>
                      <a:r>
                        <a:rPr lang="en-US" sz="1600" b="0">
                          <a:effectLst/>
                        </a:rPr>
                        <a:t>Frame</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r>
                        <a:rPr lang="en-US" sz="1600" b="0">
                          <a:effectLst/>
                        </a:rPr>
                        <a:t>1%</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endParaRPr lang="en-US" sz="1600" b="0">
                        <a:effectLst/>
                      </a:endParaRP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endParaRPr lang="en-US" sz="1600" b="0">
                        <a:effectLst/>
                      </a:endParaRP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endParaRPr lang="en-US" sz="1600" b="0">
                        <a:effectLst/>
                      </a:endParaRP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endParaRPr lang="en-US" sz="1600" b="0">
                        <a:effectLst/>
                      </a:endParaRP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578063572"/>
                  </a:ext>
                </a:extLst>
              </a:tr>
              <a:tr h="351148">
                <a:tc>
                  <a:txBody>
                    <a:bodyPr/>
                    <a:lstStyle/>
                    <a:p>
                      <a:pPr algn="l" fontAlgn="ctr"/>
                      <a:r>
                        <a:rPr lang="en-US" sz="1600" b="0">
                          <a:effectLst/>
                        </a:rPr>
                        <a:t>Coupling Devices</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CECEC"/>
                    </a:solidFill>
                  </a:tcPr>
                </a:tc>
                <a:tc>
                  <a:txBody>
                    <a:bodyPr/>
                    <a:lstStyle/>
                    <a:p>
                      <a:pPr algn="l" fontAlgn="ctr"/>
                      <a:r>
                        <a:rPr lang="en-US" sz="1600" b="0">
                          <a:effectLst/>
                        </a:rPr>
                        <a:t>0.7%</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CECEC"/>
                    </a:solidFill>
                  </a:tcPr>
                </a:tc>
                <a:tc>
                  <a:txBody>
                    <a:bodyPr/>
                    <a:lstStyle/>
                    <a:p>
                      <a:pPr algn="l" fontAlgn="ctr"/>
                      <a:endParaRPr lang="en-US" sz="1600" b="0">
                        <a:effectLst/>
                      </a:endParaRP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CECEC"/>
                    </a:solidFill>
                  </a:tcPr>
                </a:tc>
                <a:tc>
                  <a:txBody>
                    <a:bodyPr/>
                    <a:lstStyle/>
                    <a:p>
                      <a:pPr algn="l" fontAlgn="ctr"/>
                      <a:endParaRPr lang="en-US" sz="1600" b="0">
                        <a:effectLst/>
                      </a:endParaRP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CECEC"/>
                    </a:solidFill>
                  </a:tcPr>
                </a:tc>
                <a:tc>
                  <a:txBody>
                    <a:bodyPr/>
                    <a:lstStyle/>
                    <a:p>
                      <a:pPr algn="l" fontAlgn="ctr"/>
                      <a:endParaRPr lang="en-US" sz="1600" b="0">
                        <a:effectLst/>
                      </a:endParaRP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CECEC"/>
                    </a:solidFill>
                  </a:tcPr>
                </a:tc>
                <a:tc>
                  <a:txBody>
                    <a:bodyPr/>
                    <a:lstStyle/>
                    <a:p>
                      <a:pPr algn="l" fontAlgn="ctr"/>
                      <a:endParaRPr lang="en-US" sz="1600" b="0">
                        <a:effectLst/>
                      </a:endParaRP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CECEC"/>
                    </a:solidFill>
                  </a:tcPr>
                </a:tc>
                <a:extLst>
                  <a:ext uri="{0D108BD9-81ED-4DB2-BD59-A6C34878D82A}">
                    <a16:rowId xmlns:a16="http://schemas.microsoft.com/office/drawing/2014/main" val="1761113458"/>
                  </a:ext>
                </a:extLst>
              </a:tr>
              <a:tr h="220825">
                <a:tc>
                  <a:txBody>
                    <a:bodyPr/>
                    <a:lstStyle/>
                    <a:p>
                      <a:pPr algn="l" fontAlgn="ctr"/>
                      <a:r>
                        <a:rPr lang="en-US" sz="1600" b="0">
                          <a:effectLst/>
                        </a:rPr>
                        <a:t>Exhaust</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r>
                        <a:rPr lang="en-US" sz="1600" b="0">
                          <a:effectLst/>
                        </a:rPr>
                        <a:t>0.3%</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endParaRPr lang="en-US" sz="1600" b="0">
                        <a:effectLst/>
                      </a:endParaRP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endParaRPr lang="en-US" sz="1600" b="0">
                        <a:effectLst/>
                      </a:endParaRP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endParaRPr lang="en-US" sz="1600" b="0">
                        <a:effectLst/>
                      </a:endParaRP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endParaRPr lang="en-US" sz="1600" b="0">
                        <a:effectLst/>
                      </a:endParaRP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526960164"/>
                  </a:ext>
                </a:extLst>
              </a:tr>
              <a:tr h="155663">
                <a:tc>
                  <a:txBody>
                    <a:bodyPr/>
                    <a:lstStyle/>
                    <a:p>
                      <a:pPr algn="l" fontAlgn="ctr"/>
                      <a:r>
                        <a:rPr lang="en-US" sz="1600" b="0">
                          <a:effectLst/>
                        </a:rPr>
                        <a:t>Fuel</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CECEC"/>
                    </a:solidFill>
                  </a:tcPr>
                </a:tc>
                <a:tc>
                  <a:txBody>
                    <a:bodyPr/>
                    <a:lstStyle/>
                    <a:p>
                      <a:pPr algn="l" fontAlgn="ctr"/>
                      <a:r>
                        <a:rPr lang="en-US" sz="1600" b="0" dirty="0">
                          <a:effectLst/>
                        </a:rPr>
                        <a:t>0.2%</a:t>
                      </a: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CECEC"/>
                    </a:solidFill>
                  </a:tcPr>
                </a:tc>
                <a:tc>
                  <a:txBody>
                    <a:bodyPr/>
                    <a:lstStyle/>
                    <a:p>
                      <a:pPr algn="l" fontAlgn="ctr"/>
                      <a:endParaRPr lang="en-US" sz="1600" b="0" dirty="0">
                        <a:effectLst/>
                      </a:endParaRP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CECEC"/>
                    </a:solidFill>
                  </a:tcPr>
                </a:tc>
                <a:tc>
                  <a:txBody>
                    <a:bodyPr/>
                    <a:lstStyle/>
                    <a:p>
                      <a:pPr algn="l" fontAlgn="ctr"/>
                      <a:endParaRPr lang="en-US" sz="1600" b="0" dirty="0">
                        <a:effectLst/>
                      </a:endParaRP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CECEC"/>
                    </a:solidFill>
                  </a:tcPr>
                </a:tc>
                <a:tc>
                  <a:txBody>
                    <a:bodyPr/>
                    <a:lstStyle/>
                    <a:p>
                      <a:pPr algn="l" fontAlgn="ctr"/>
                      <a:endParaRPr lang="en-US" sz="1600" b="0">
                        <a:effectLst/>
                      </a:endParaRPr>
                    </a:p>
                  </a:txBody>
                  <a:tcPr marL="45251" marR="45251" marT="45251" marB="4525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CECEC"/>
                    </a:solidFill>
                  </a:tcPr>
                </a:tc>
                <a:tc>
                  <a:txBody>
                    <a:bodyPr/>
                    <a:lstStyle/>
                    <a:p>
                      <a:endParaRPr lang="en-US" sz="1600" dirty="0"/>
                    </a:p>
                  </a:txBody>
                  <a:tcPr marL="21720" marR="21720" marT="10860" marB="10860">
                    <a:lnL w="9525" cap="flat" cmpd="sng" algn="ctr">
                      <a:noFill/>
                      <a:prstDash val="solid"/>
                      <a:round/>
                      <a:headEnd type="none" w="med" len="med"/>
                      <a:tailEnd type="none" w="med" len="med"/>
                    </a:lnL>
                    <a:lnR w="12700" cmpd="sng">
                      <a:noFill/>
                      <a:prstDash val="solid"/>
                    </a:lnR>
                    <a:lnT w="952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346596144"/>
                  </a:ext>
                </a:extLst>
              </a:tr>
            </a:tbl>
          </a:graphicData>
        </a:graphic>
      </p:graphicFrame>
      <p:sp>
        <p:nvSpPr>
          <p:cNvPr id="5" name="Rectangle 1">
            <a:extLst>
              <a:ext uri="{FF2B5EF4-FFF2-40B4-BE49-F238E27FC236}">
                <a16:creationId xmlns:a16="http://schemas.microsoft.com/office/drawing/2014/main" id="{31259D61-17EB-4A6E-ABF0-8E24D5FE1187}"/>
              </a:ext>
            </a:extLst>
          </p:cNvPr>
          <p:cNvSpPr>
            <a:spLocks noChangeArrowheads="1"/>
          </p:cNvSpPr>
          <p:nvPr/>
        </p:nvSpPr>
        <p:spPr bwMode="auto">
          <a:xfrm>
            <a:off x="-33149812" y="1230998"/>
            <a:ext cx="9018875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84A0DFEF-53E0-4663-AC84-E38CDFA2A4E3}"/>
              </a:ext>
            </a:extLst>
          </p:cNvPr>
          <p:cNvSpPr txBox="1"/>
          <p:nvPr/>
        </p:nvSpPr>
        <p:spPr>
          <a:xfrm>
            <a:off x="4122057" y="5442857"/>
            <a:ext cx="7669472" cy="646331"/>
          </a:xfrm>
          <a:prstGeom prst="rect">
            <a:avLst/>
          </a:prstGeom>
          <a:solidFill>
            <a:schemeClr val="bg1"/>
          </a:solidFill>
          <a:ln w="28575">
            <a:solidFill>
              <a:srgbClr val="FFC000"/>
            </a:solidFill>
          </a:ln>
        </p:spPr>
        <p:txBody>
          <a:bodyPr wrap="none" rtlCol="0">
            <a:spAutoFit/>
          </a:bodyPr>
          <a:lstStyle/>
          <a:p>
            <a:r>
              <a:rPr lang="en-US" dirty="0"/>
              <a:t>NOTE: These percentages are U.S. and Canada results combined. A subsequent </a:t>
            </a:r>
          </a:p>
          <a:p>
            <a:r>
              <a:rPr lang="en-US" dirty="0"/>
              <a:t>slide includes some refinements of violations only available for U.S. inspections.</a:t>
            </a:r>
          </a:p>
        </p:txBody>
      </p:sp>
    </p:spTree>
    <p:extLst>
      <p:ext uri="{BB962C8B-B14F-4D97-AF65-F5344CB8AC3E}">
        <p14:creationId xmlns:p14="http://schemas.microsoft.com/office/powerpoint/2010/main" val="28540465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6E982-E872-4577-BB72-300109646F2B}"/>
              </a:ext>
            </a:extLst>
          </p:cNvPr>
          <p:cNvSpPr>
            <a:spLocks noGrp="1"/>
          </p:cNvSpPr>
          <p:nvPr>
            <p:ph type="title"/>
          </p:nvPr>
        </p:nvSpPr>
        <p:spPr/>
        <p:txBody>
          <a:bodyPr/>
          <a:lstStyle/>
          <a:p>
            <a:r>
              <a:rPr lang="en-US" dirty="0"/>
              <a:t>2018 </a:t>
            </a:r>
            <a:r>
              <a:rPr lang="en-US" dirty="0" err="1"/>
              <a:t>Roadcheck</a:t>
            </a:r>
            <a:r>
              <a:rPr lang="en-US" dirty="0"/>
              <a:t> Results (June 5-7) 	</a:t>
            </a:r>
          </a:p>
        </p:txBody>
      </p:sp>
      <p:sp>
        <p:nvSpPr>
          <p:cNvPr id="3" name="Content Placeholder 2">
            <a:extLst>
              <a:ext uri="{FF2B5EF4-FFF2-40B4-BE49-F238E27FC236}">
                <a16:creationId xmlns:a16="http://schemas.microsoft.com/office/drawing/2014/main" id="{2CC028EA-881F-446A-84F3-24A22CDB75EE}"/>
              </a:ext>
            </a:extLst>
          </p:cNvPr>
          <p:cNvSpPr>
            <a:spLocks noGrp="1"/>
          </p:cNvSpPr>
          <p:nvPr>
            <p:ph idx="1"/>
          </p:nvPr>
        </p:nvSpPr>
        <p:spPr/>
        <p:txBody>
          <a:bodyPr>
            <a:normAutofit/>
          </a:bodyPr>
          <a:lstStyle/>
          <a:p>
            <a:endParaRPr lang="en-US" dirty="0"/>
          </a:p>
          <a:p>
            <a:endParaRPr lang="en-US" dirty="0"/>
          </a:p>
        </p:txBody>
      </p:sp>
      <p:sp>
        <p:nvSpPr>
          <p:cNvPr id="5" name="Rectangle 1">
            <a:extLst>
              <a:ext uri="{FF2B5EF4-FFF2-40B4-BE49-F238E27FC236}">
                <a16:creationId xmlns:a16="http://schemas.microsoft.com/office/drawing/2014/main" id="{31259D61-17EB-4A6E-ABF0-8E24D5FE1187}"/>
              </a:ext>
            </a:extLst>
          </p:cNvPr>
          <p:cNvSpPr>
            <a:spLocks noChangeArrowheads="1"/>
          </p:cNvSpPr>
          <p:nvPr/>
        </p:nvSpPr>
        <p:spPr bwMode="auto">
          <a:xfrm>
            <a:off x="-33149812" y="1230998"/>
            <a:ext cx="9018875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9" name="Picture 8">
            <a:extLst>
              <a:ext uri="{FF2B5EF4-FFF2-40B4-BE49-F238E27FC236}">
                <a16:creationId xmlns:a16="http://schemas.microsoft.com/office/drawing/2014/main" id="{49D20960-1ECE-420D-81FD-1670C12DB7B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383471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0D364-55A6-4AF5-9009-0D52DC01F171}"/>
              </a:ext>
            </a:extLst>
          </p:cNvPr>
          <p:cNvSpPr>
            <a:spLocks noGrp="1"/>
          </p:cNvSpPr>
          <p:nvPr>
            <p:ph type="title"/>
          </p:nvPr>
        </p:nvSpPr>
        <p:spPr/>
        <p:txBody>
          <a:bodyPr/>
          <a:lstStyle/>
          <a:p>
            <a:r>
              <a:rPr lang="en-US" dirty="0"/>
              <a:t>2018 Brake Safety Week (Sept. 16-22) </a:t>
            </a:r>
          </a:p>
        </p:txBody>
      </p:sp>
      <p:pic>
        <p:nvPicPr>
          <p:cNvPr id="13" name="Content Placeholder 12" descr="A picture containing indoor&#10;&#10;Description generated with high confidence">
            <a:extLst>
              <a:ext uri="{FF2B5EF4-FFF2-40B4-BE49-F238E27FC236}">
                <a16:creationId xmlns:a16="http://schemas.microsoft.com/office/drawing/2014/main" id="{097537F1-73D1-4E6F-8165-AF388EB95958}"/>
              </a:ext>
            </a:extLst>
          </p:cNvPr>
          <p:cNvPicPr>
            <a:picLocks noGrp="1" noChangeAspect="1"/>
          </p:cNvPicPr>
          <p:nvPr>
            <p:ph idx="1"/>
          </p:nvPr>
        </p:nvPicPr>
        <p:blipFill>
          <a:blip r:embed="rId2"/>
          <a:stretch>
            <a:fillRect/>
          </a:stretch>
        </p:blipFill>
        <p:spPr>
          <a:xfrm>
            <a:off x="5831632" y="1007706"/>
            <a:ext cx="5970661" cy="5738327"/>
          </a:xfrm>
        </p:spPr>
      </p:pic>
      <p:sp>
        <p:nvSpPr>
          <p:cNvPr id="14" name="TextBox 13">
            <a:extLst>
              <a:ext uri="{FF2B5EF4-FFF2-40B4-BE49-F238E27FC236}">
                <a16:creationId xmlns:a16="http://schemas.microsoft.com/office/drawing/2014/main" id="{42AFCE02-B10F-49F6-9608-7508B26B4DCD}"/>
              </a:ext>
            </a:extLst>
          </p:cNvPr>
          <p:cNvSpPr txBox="1"/>
          <p:nvPr/>
        </p:nvSpPr>
        <p:spPr>
          <a:xfrm>
            <a:off x="182880" y="1578078"/>
            <a:ext cx="4890565" cy="5262979"/>
          </a:xfrm>
          <a:prstGeom prst="rect">
            <a:avLst/>
          </a:prstGeom>
          <a:noFill/>
        </p:spPr>
        <p:txBody>
          <a:bodyPr wrap="square" rtlCol="0">
            <a:spAutoFit/>
          </a:bodyPr>
          <a:lstStyle/>
          <a:p>
            <a:r>
              <a:rPr lang="en-US" sz="2800" i="1" dirty="0"/>
              <a:t>Inspection Anecdote</a:t>
            </a:r>
            <a:r>
              <a:rPr lang="en-US" sz="2800" dirty="0"/>
              <a:t>: </a:t>
            </a:r>
          </a:p>
          <a:p>
            <a:pPr lvl="1"/>
            <a:r>
              <a:rPr lang="en-US" sz="2800" dirty="0"/>
              <a:t>“On September 17 at the Wildwood scales on I-75 in Marion County, Florida, </a:t>
            </a:r>
            <a:r>
              <a:rPr lang="en-US" sz="2800" dirty="0" err="1"/>
              <a:t>Tpr</a:t>
            </a:r>
            <a:r>
              <a:rPr lang="en-US" sz="2800" dirty="0"/>
              <a:t>. Robert Smith went to measure a brake chamber on a </a:t>
            </a:r>
            <a:r>
              <a:rPr lang="en-US" sz="2800" u="sng" dirty="0"/>
              <a:t>steer</a:t>
            </a:r>
            <a:r>
              <a:rPr lang="en-US" sz="2800" dirty="0"/>
              <a:t> axle. When the driver pressed on the brake pedal the chamber exploded. </a:t>
            </a:r>
            <a:r>
              <a:rPr lang="en-US" sz="2800" dirty="0" err="1"/>
              <a:t>Tpr</a:t>
            </a:r>
            <a:r>
              <a:rPr lang="en-US" sz="2800" dirty="0"/>
              <a:t>. Smith said it sounded like a cannon going off.”</a:t>
            </a:r>
          </a:p>
          <a:p>
            <a:endParaRPr lang="en-US" sz="2800" dirty="0"/>
          </a:p>
        </p:txBody>
      </p:sp>
    </p:spTree>
    <p:extLst>
      <p:ext uri="{BB962C8B-B14F-4D97-AF65-F5344CB8AC3E}">
        <p14:creationId xmlns:p14="http://schemas.microsoft.com/office/powerpoint/2010/main" val="2912828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FE21D-94AA-48AE-98E1-6B593BE5FF37}"/>
              </a:ext>
            </a:extLst>
          </p:cNvPr>
          <p:cNvSpPr>
            <a:spLocks noGrp="1"/>
          </p:cNvSpPr>
          <p:nvPr>
            <p:ph type="title"/>
          </p:nvPr>
        </p:nvSpPr>
        <p:spPr/>
        <p:txBody>
          <a:bodyPr/>
          <a:lstStyle/>
          <a:p>
            <a:r>
              <a:rPr lang="en-US" dirty="0"/>
              <a:t>NAS Inspection Program</a:t>
            </a:r>
          </a:p>
        </p:txBody>
      </p:sp>
      <p:sp>
        <p:nvSpPr>
          <p:cNvPr id="3" name="Content Placeholder 2">
            <a:extLst>
              <a:ext uri="{FF2B5EF4-FFF2-40B4-BE49-F238E27FC236}">
                <a16:creationId xmlns:a16="http://schemas.microsoft.com/office/drawing/2014/main" id="{A4982590-203C-443A-BF33-C99B7C1F1D95}"/>
              </a:ext>
            </a:extLst>
          </p:cNvPr>
          <p:cNvSpPr>
            <a:spLocks noGrp="1"/>
          </p:cNvSpPr>
          <p:nvPr>
            <p:ph idx="1"/>
          </p:nvPr>
        </p:nvSpPr>
        <p:spPr/>
        <p:txBody>
          <a:bodyPr/>
          <a:lstStyle/>
          <a:p>
            <a:pPr marL="0" indent="0">
              <a:buNone/>
            </a:pPr>
            <a:r>
              <a:rPr lang="en-US" b="1" dirty="0"/>
              <a:t>Overview</a:t>
            </a:r>
          </a:p>
          <a:p>
            <a:r>
              <a:rPr lang="en-US" dirty="0"/>
              <a:t>13,000+ CVSA-certified inspectors</a:t>
            </a:r>
          </a:p>
          <a:p>
            <a:pPr lvl="1"/>
            <a:r>
              <a:rPr lang="en-US" dirty="0"/>
              <a:t>2,200 CVSA-certified Passenger Carrier Inspectors </a:t>
            </a:r>
          </a:p>
          <a:p>
            <a:pPr lvl="1"/>
            <a:r>
              <a:rPr lang="en-US" dirty="0"/>
              <a:t>800,000+ Law enforcement personnel</a:t>
            </a:r>
          </a:p>
          <a:p>
            <a:r>
              <a:rPr lang="en-US" dirty="0"/>
              <a:t>Over 1,400 fixed facilities</a:t>
            </a:r>
          </a:p>
          <a:p>
            <a:r>
              <a:rPr lang="en-US" dirty="0"/>
              <a:t>Mobile patrols</a:t>
            </a:r>
          </a:p>
          <a:p>
            <a:r>
              <a:rPr lang="en-US" dirty="0"/>
              <a:t>Nearly 4 million roadside inspections annually</a:t>
            </a:r>
          </a:p>
        </p:txBody>
      </p:sp>
      <p:pic>
        <p:nvPicPr>
          <p:cNvPr id="4" name="Picture 3">
            <a:extLst>
              <a:ext uri="{FF2B5EF4-FFF2-40B4-BE49-F238E27FC236}">
                <a16:creationId xmlns:a16="http://schemas.microsoft.com/office/drawing/2014/main" id="{DB7C96CB-99D0-4711-908A-86037110EE08}"/>
              </a:ext>
            </a:extLst>
          </p:cNvPr>
          <p:cNvPicPr>
            <a:picLocks noChangeAspect="1"/>
          </p:cNvPicPr>
          <p:nvPr/>
        </p:nvPicPr>
        <p:blipFill>
          <a:blip r:embed="rId3"/>
          <a:stretch>
            <a:fillRect/>
          </a:stretch>
        </p:blipFill>
        <p:spPr>
          <a:xfrm>
            <a:off x="8203966" y="4791387"/>
            <a:ext cx="2523507" cy="1893985"/>
          </a:xfrm>
          <a:prstGeom prst="rect">
            <a:avLst/>
          </a:prstGeom>
        </p:spPr>
      </p:pic>
      <p:pic>
        <p:nvPicPr>
          <p:cNvPr id="5" name="Picture 4">
            <a:extLst>
              <a:ext uri="{FF2B5EF4-FFF2-40B4-BE49-F238E27FC236}">
                <a16:creationId xmlns:a16="http://schemas.microsoft.com/office/drawing/2014/main" id="{57837FAA-5209-4E59-9DB3-067B0AD9945C}"/>
              </a:ext>
            </a:extLst>
          </p:cNvPr>
          <p:cNvPicPr>
            <a:picLocks noChangeAspect="1"/>
          </p:cNvPicPr>
          <p:nvPr/>
        </p:nvPicPr>
        <p:blipFill>
          <a:blip r:embed="rId4"/>
          <a:stretch>
            <a:fillRect/>
          </a:stretch>
        </p:blipFill>
        <p:spPr>
          <a:xfrm>
            <a:off x="4093766" y="4807165"/>
            <a:ext cx="3317194" cy="1892752"/>
          </a:xfrm>
          <a:prstGeom prst="rect">
            <a:avLst/>
          </a:prstGeom>
        </p:spPr>
      </p:pic>
      <p:pic>
        <p:nvPicPr>
          <p:cNvPr id="6" name="Picture 5">
            <a:extLst>
              <a:ext uri="{FF2B5EF4-FFF2-40B4-BE49-F238E27FC236}">
                <a16:creationId xmlns:a16="http://schemas.microsoft.com/office/drawing/2014/main" id="{667862E7-0B73-4EC8-9ED0-6C36BEEED684}"/>
              </a:ext>
            </a:extLst>
          </p:cNvPr>
          <p:cNvPicPr>
            <a:picLocks noChangeAspect="1"/>
          </p:cNvPicPr>
          <p:nvPr/>
        </p:nvPicPr>
        <p:blipFill>
          <a:blip r:embed="rId5"/>
          <a:stretch>
            <a:fillRect/>
          </a:stretch>
        </p:blipFill>
        <p:spPr>
          <a:xfrm>
            <a:off x="1006642" y="4875423"/>
            <a:ext cx="2294119" cy="1725915"/>
          </a:xfrm>
          <a:prstGeom prst="rect">
            <a:avLst/>
          </a:prstGeom>
        </p:spPr>
      </p:pic>
    </p:spTree>
    <p:extLst>
      <p:ext uri="{BB962C8B-B14F-4D97-AF65-F5344CB8AC3E}">
        <p14:creationId xmlns:p14="http://schemas.microsoft.com/office/powerpoint/2010/main" val="26612217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6E982-E872-4577-BB72-300109646F2B}"/>
              </a:ext>
            </a:extLst>
          </p:cNvPr>
          <p:cNvSpPr>
            <a:spLocks noGrp="1"/>
          </p:cNvSpPr>
          <p:nvPr>
            <p:ph type="title"/>
          </p:nvPr>
        </p:nvSpPr>
        <p:spPr/>
        <p:txBody>
          <a:bodyPr/>
          <a:lstStyle/>
          <a:p>
            <a:r>
              <a:rPr lang="en-US" dirty="0"/>
              <a:t>2018 Operation Airbrake (Sept.  2018)	</a:t>
            </a:r>
          </a:p>
        </p:txBody>
      </p:sp>
      <p:sp>
        <p:nvSpPr>
          <p:cNvPr id="3" name="Content Placeholder 2">
            <a:extLst>
              <a:ext uri="{FF2B5EF4-FFF2-40B4-BE49-F238E27FC236}">
                <a16:creationId xmlns:a16="http://schemas.microsoft.com/office/drawing/2014/main" id="{2CC028EA-881F-446A-84F3-24A22CDB75EE}"/>
              </a:ext>
            </a:extLst>
          </p:cNvPr>
          <p:cNvSpPr>
            <a:spLocks noGrp="1"/>
          </p:cNvSpPr>
          <p:nvPr>
            <p:ph idx="1"/>
          </p:nvPr>
        </p:nvSpPr>
        <p:spPr/>
        <p:txBody>
          <a:bodyPr>
            <a:normAutofit/>
          </a:bodyPr>
          <a:lstStyle/>
          <a:p>
            <a:pPr marL="0" indent="0">
              <a:buNone/>
            </a:pPr>
            <a:r>
              <a:rPr lang="en-US" sz="3200" dirty="0"/>
              <a:t>Brake Safety Week held Sept. 2018   </a:t>
            </a:r>
            <a:r>
              <a:rPr lang="en-US" dirty="0"/>
              <a:t>35,080 Inspections</a:t>
            </a:r>
            <a:endParaRPr lang="en-US" sz="3200" dirty="0"/>
          </a:p>
          <a:p>
            <a:r>
              <a:rPr lang="en-US" dirty="0"/>
              <a:t>26,143 air-braked power units required ABS; </a:t>
            </a:r>
            <a:r>
              <a:rPr lang="en-US" sz="3600" b="1" dirty="0">
                <a:solidFill>
                  <a:schemeClr val="accent4">
                    <a:lumMod val="60000"/>
                    <a:lumOff val="40000"/>
                  </a:schemeClr>
                </a:solidFill>
              </a:rPr>
              <a:t>8.3 percent </a:t>
            </a:r>
            <a:r>
              <a:rPr lang="en-US" dirty="0"/>
              <a:t>(2,176) had ABS violations.</a:t>
            </a:r>
          </a:p>
          <a:p>
            <a:r>
              <a:rPr lang="en-US" dirty="0"/>
              <a:t>17,857 trailers required ABS; </a:t>
            </a:r>
            <a:r>
              <a:rPr lang="en-US" sz="3600" b="1" dirty="0">
                <a:solidFill>
                  <a:schemeClr val="accent4">
                    <a:lumMod val="60000"/>
                    <a:lumOff val="40000"/>
                  </a:schemeClr>
                </a:solidFill>
              </a:rPr>
              <a:t>12.5 percent </a:t>
            </a:r>
            <a:r>
              <a:rPr lang="en-US" dirty="0"/>
              <a:t>(2,224) had ABS violations.</a:t>
            </a:r>
          </a:p>
          <a:p>
            <a:r>
              <a:rPr lang="en-US" dirty="0"/>
              <a:t>5,354 hydraulic-braked trucks required ABS; </a:t>
            </a:r>
            <a:r>
              <a:rPr lang="en-US" sz="3600" b="1" dirty="0">
                <a:solidFill>
                  <a:schemeClr val="accent4">
                    <a:lumMod val="60000"/>
                    <a:lumOff val="40000"/>
                  </a:schemeClr>
                </a:solidFill>
              </a:rPr>
              <a:t>4.4 percent </a:t>
            </a:r>
            <a:r>
              <a:rPr lang="en-US" dirty="0"/>
              <a:t>(234) had ABS violations.</a:t>
            </a:r>
          </a:p>
          <a:p>
            <a:r>
              <a:rPr lang="en-US" dirty="0"/>
              <a:t>651 </a:t>
            </a:r>
            <a:r>
              <a:rPr lang="en-US" dirty="0" err="1"/>
              <a:t>motorcoaches</a:t>
            </a:r>
            <a:r>
              <a:rPr lang="en-US" dirty="0"/>
              <a:t>/buses required ABS; </a:t>
            </a:r>
            <a:r>
              <a:rPr lang="en-US" sz="3600" b="1" dirty="0">
                <a:solidFill>
                  <a:schemeClr val="accent4">
                    <a:lumMod val="60000"/>
                    <a:lumOff val="40000"/>
                  </a:schemeClr>
                </a:solidFill>
              </a:rPr>
              <a:t>2 percent </a:t>
            </a:r>
            <a:r>
              <a:rPr lang="en-US" dirty="0"/>
              <a:t>(13) had ABS violations.</a:t>
            </a:r>
          </a:p>
          <a:p>
            <a:pPr marL="0" indent="0">
              <a:buNone/>
            </a:pPr>
            <a:endParaRPr lang="en-US" dirty="0"/>
          </a:p>
        </p:txBody>
      </p:sp>
    </p:spTree>
    <p:extLst>
      <p:ext uri="{BB962C8B-B14F-4D97-AF65-F5344CB8AC3E}">
        <p14:creationId xmlns:p14="http://schemas.microsoft.com/office/powerpoint/2010/main" val="35529684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0D364-55A6-4AF5-9009-0D52DC01F171}"/>
              </a:ext>
            </a:extLst>
          </p:cNvPr>
          <p:cNvSpPr>
            <a:spLocks noGrp="1"/>
          </p:cNvSpPr>
          <p:nvPr>
            <p:ph type="title"/>
          </p:nvPr>
        </p:nvSpPr>
        <p:spPr>
          <a:xfrm>
            <a:off x="182879" y="365125"/>
            <a:ext cx="10412549" cy="871537"/>
          </a:xfrm>
        </p:spPr>
        <p:txBody>
          <a:bodyPr/>
          <a:lstStyle/>
          <a:p>
            <a:r>
              <a:rPr lang="en-US" dirty="0"/>
              <a:t>2019 Brake Safety Day (some day in May)</a:t>
            </a:r>
          </a:p>
        </p:txBody>
      </p:sp>
      <p:sp>
        <p:nvSpPr>
          <p:cNvPr id="14" name="TextBox 13">
            <a:extLst>
              <a:ext uri="{FF2B5EF4-FFF2-40B4-BE49-F238E27FC236}">
                <a16:creationId xmlns:a16="http://schemas.microsoft.com/office/drawing/2014/main" id="{42AFCE02-B10F-49F6-9608-7508B26B4DCD}"/>
              </a:ext>
            </a:extLst>
          </p:cNvPr>
          <p:cNvSpPr txBox="1"/>
          <p:nvPr/>
        </p:nvSpPr>
        <p:spPr>
          <a:xfrm>
            <a:off x="182880" y="1578078"/>
            <a:ext cx="11414034" cy="3785652"/>
          </a:xfrm>
          <a:prstGeom prst="rect">
            <a:avLst/>
          </a:prstGeom>
          <a:noFill/>
        </p:spPr>
        <p:txBody>
          <a:bodyPr wrap="square" rtlCol="0">
            <a:spAutoFit/>
          </a:bodyPr>
          <a:lstStyle/>
          <a:p>
            <a:r>
              <a:rPr lang="en-US" sz="2800" i="1" dirty="0"/>
              <a:t>Brake Safety Day pre-view - </a:t>
            </a:r>
            <a:r>
              <a:rPr lang="en-US" sz="2800" dirty="0"/>
              <a:t>May 15 - At least 7,500 inspections</a:t>
            </a:r>
          </a:p>
          <a:p>
            <a:r>
              <a:rPr lang="en-US" sz="2800" dirty="0"/>
              <a:t>Preliminary results:</a:t>
            </a:r>
          </a:p>
          <a:p>
            <a:pPr marL="914400" lvl="1" indent="-457200">
              <a:buFont typeface="Arial" panose="020B0604020202020204" pitchFamily="34" charset="0"/>
              <a:buChar char="•"/>
            </a:pPr>
            <a:r>
              <a:rPr lang="en-US" sz="3600" b="1" dirty="0">
                <a:solidFill>
                  <a:schemeClr val="accent4">
                    <a:lumMod val="60000"/>
                    <a:lumOff val="40000"/>
                  </a:schemeClr>
                </a:solidFill>
              </a:rPr>
              <a:t>U.S. 17.1% </a:t>
            </a:r>
            <a:r>
              <a:rPr lang="en-US" sz="3600" b="1" dirty="0" err="1">
                <a:solidFill>
                  <a:schemeClr val="accent4">
                    <a:lumMod val="60000"/>
                    <a:lumOff val="40000"/>
                  </a:schemeClr>
                </a:solidFill>
              </a:rPr>
              <a:t>OOS</a:t>
            </a:r>
            <a:r>
              <a:rPr lang="en-US" sz="3600" b="1" dirty="0">
                <a:solidFill>
                  <a:schemeClr val="accent4">
                    <a:lumMod val="60000"/>
                    <a:lumOff val="40000"/>
                  </a:schemeClr>
                </a:solidFill>
              </a:rPr>
              <a:t> for brakes</a:t>
            </a:r>
          </a:p>
          <a:p>
            <a:pPr marL="914400" lvl="1" indent="-457200">
              <a:buFont typeface="Arial" panose="020B0604020202020204" pitchFamily="34" charset="0"/>
              <a:buChar char="•"/>
            </a:pPr>
            <a:r>
              <a:rPr lang="en-US" sz="3600" b="1" dirty="0">
                <a:solidFill>
                  <a:schemeClr val="accent4">
                    <a:lumMod val="60000"/>
                    <a:lumOff val="40000"/>
                  </a:schemeClr>
                </a:solidFill>
              </a:rPr>
              <a:t>Canada 13.4% </a:t>
            </a:r>
            <a:r>
              <a:rPr lang="en-US" sz="3600" b="1" dirty="0" err="1">
                <a:solidFill>
                  <a:schemeClr val="accent4">
                    <a:lumMod val="60000"/>
                    <a:lumOff val="40000"/>
                  </a:schemeClr>
                </a:solidFill>
              </a:rPr>
              <a:t>OOS</a:t>
            </a:r>
            <a:r>
              <a:rPr lang="en-US" sz="3600" b="1" dirty="0">
                <a:solidFill>
                  <a:schemeClr val="accent4">
                    <a:lumMod val="60000"/>
                    <a:lumOff val="40000"/>
                  </a:schemeClr>
                </a:solidFill>
              </a:rPr>
              <a:t> for brakes</a:t>
            </a:r>
          </a:p>
          <a:p>
            <a:pPr lvl="1"/>
            <a:endParaRPr lang="en-US" sz="2800" dirty="0"/>
          </a:p>
          <a:p>
            <a:r>
              <a:rPr lang="en-US" sz="2800" dirty="0"/>
              <a:t>Focused on brake hoses and tubing:</a:t>
            </a:r>
          </a:p>
          <a:p>
            <a:pPr marL="914400" lvl="1" indent="-457200">
              <a:buFont typeface="Arial" panose="020B0604020202020204" pitchFamily="34" charset="0"/>
              <a:buChar char="•"/>
            </a:pPr>
            <a:r>
              <a:rPr lang="en-US" sz="2800" dirty="0"/>
              <a:t>Number of units with chafed rubber hose violations? 721</a:t>
            </a:r>
          </a:p>
          <a:p>
            <a:pPr marL="914400" lvl="1" indent="-457200">
              <a:buFont typeface="Arial" panose="020B0604020202020204" pitchFamily="34" charset="0"/>
              <a:buChar char="•"/>
            </a:pPr>
            <a:r>
              <a:rPr lang="en-US" sz="2800" dirty="0"/>
              <a:t>Number of units with chafed thermoplastic hose violations? 119</a:t>
            </a:r>
          </a:p>
        </p:txBody>
      </p:sp>
    </p:spTree>
    <p:extLst>
      <p:ext uri="{BB962C8B-B14F-4D97-AF65-F5344CB8AC3E}">
        <p14:creationId xmlns:p14="http://schemas.microsoft.com/office/powerpoint/2010/main" val="42632904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0D364-55A6-4AF5-9009-0D52DC01F171}"/>
              </a:ext>
            </a:extLst>
          </p:cNvPr>
          <p:cNvSpPr>
            <a:spLocks noGrp="1"/>
          </p:cNvSpPr>
          <p:nvPr>
            <p:ph type="title"/>
          </p:nvPr>
        </p:nvSpPr>
        <p:spPr>
          <a:xfrm>
            <a:off x="182879" y="365125"/>
            <a:ext cx="10412549" cy="871537"/>
          </a:xfrm>
        </p:spPr>
        <p:txBody>
          <a:bodyPr/>
          <a:lstStyle/>
          <a:p>
            <a:r>
              <a:rPr lang="en-US" dirty="0"/>
              <a:t>2018 Operation Safe Driver Week</a:t>
            </a:r>
          </a:p>
        </p:txBody>
      </p:sp>
      <p:sp>
        <p:nvSpPr>
          <p:cNvPr id="14" name="TextBox 13">
            <a:extLst>
              <a:ext uri="{FF2B5EF4-FFF2-40B4-BE49-F238E27FC236}">
                <a16:creationId xmlns:a16="http://schemas.microsoft.com/office/drawing/2014/main" id="{42AFCE02-B10F-49F6-9608-7508B26B4DCD}"/>
              </a:ext>
            </a:extLst>
          </p:cNvPr>
          <p:cNvSpPr txBox="1"/>
          <p:nvPr/>
        </p:nvSpPr>
        <p:spPr>
          <a:xfrm>
            <a:off x="182880" y="1578078"/>
            <a:ext cx="11414034" cy="4832092"/>
          </a:xfrm>
          <a:prstGeom prst="rect">
            <a:avLst/>
          </a:prstGeom>
          <a:noFill/>
        </p:spPr>
        <p:txBody>
          <a:bodyPr wrap="square" rtlCol="0">
            <a:spAutoFit/>
          </a:bodyPr>
          <a:lstStyle/>
          <a:p>
            <a:r>
              <a:rPr lang="en-US" sz="2800" dirty="0"/>
              <a:t>Traffic enforcement (both </a:t>
            </a:r>
            <a:r>
              <a:rPr lang="en-US" sz="2800" dirty="0" err="1"/>
              <a:t>CMVs</a:t>
            </a:r>
            <a:r>
              <a:rPr lang="en-US" sz="2800" dirty="0"/>
              <a:t> and light vehicles/passenger cars). </a:t>
            </a:r>
          </a:p>
          <a:p>
            <a:r>
              <a:rPr lang="en-US" sz="2800" dirty="0"/>
              <a:t>July 15-21 ,2018. Total 113,331 contacts with CMV drivers and light vehicle drivers.  57,405 citations; 87,9087 warnings.</a:t>
            </a:r>
          </a:p>
          <a:p>
            <a:endParaRPr lang="en-US" sz="2800" dirty="0"/>
          </a:p>
          <a:p>
            <a:r>
              <a:rPr lang="en-US" sz="2800" dirty="0"/>
              <a:t>The top five citations issued to CMV drivers were:</a:t>
            </a:r>
          </a:p>
          <a:p>
            <a:endParaRPr lang="en-US" sz="2800" dirty="0"/>
          </a:p>
          <a:p>
            <a:pPr marL="514350" indent="-514350">
              <a:buFont typeface="+mj-lt"/>
              <a:buAutoNum type="arabicPeriod"/>
            </a:pPr>
            <a:r>
              <a:rPr lang="en-US" sz="2800" dirty="0"/>
              <a:t>State/Local Laws – 6,008 citations</a:t>
            </a:r>
          </a:p>
          <a:p>
            <a:pPr marL="514350" indent="-514350">
              <a:buFont typeface="+mj-lt"/>
              <a:buAutoNum type="arabicPeriod"/>
            </a:pPr>
            <a:r>
              <a:rPr lang="en-US" sz="2800" dirty="0"/>
              <a:t>Speeding – 1,908 citations</a:t>
            </a:r>
          </a:p>
          <a:p>
            <a:pPr marL="514350" indent="-514350">
              <a:buFont typeface="+mj-lt"/>
              <a:buAutoNum type="arabicPeriod"/>
            </a:pPr>
            <a:r>
              <a:rPr lang="en-US" sz="2800" dirty="0"/>
              <a:t>Failing to use a seat belt while operating a CMV – 1,169 citations</a:t>
            </a:r>
          </a:p>
          <a:p>
            <a:pPr marL="514350" indent="-514350">
              <a:buFont typeface="+mj-lt"/>
              <a:buAutoNum type="arabicPeriod"/>
            </a:pPr>
            <a:r>
              <a:rPr lang="en-US" sz="2800" dirty="0"/>
              <a:t>Failure to obey a traffic control device – 754 citations</a:t>
            </a:r>
          </a:p>
          <a:p>
            <a:pPr marL="514350" indent="-514350">
              <a:buFont typeface="+mj-lt"/>
              <a:buAutoNum type="arabicPeriod"/>
            </a:pPr>
            <a:r>
              <a:rPr lang="en-US" sz="2800" dirty="0"/>
              <a:t>Using a handheld phone – 262 citations</a:t>
            </a:r>
          </a:p>
        </p:txBody>
      </p:sp>
    </p:spTree>
    <p:extLst>
      <p:ext uri="{BB962C8B-B14F-4D97-AF65-F5344CB8AC3E}">
        <p14:creationId xmlns:p14="http://schemas.microsoft.com/office/powerpoint/2010/main" val="17700036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0D364-55A6-4AF5-9009-0D52DC01F171}"/>
              </a:ext>
            </a:extLst>
          </p:cNvPr>
          <p:cNvSpPr>
            <a:spLocks noGrp="1"/>
          </p:cNvSpPr>
          <p:nvPr>
            <p:ph type="title"/>
          </p:nvPr>
        </p:nvSpPr>
        <p:spPr>
          <a:xfrm>
            <a:off x="182879" y="365125"/>
            <a:ext cx="10412549" cy="871537"/>
          </a:xfrm>
        </p:spPr>
        <p:txBody>
          <a:bodyPr/>
          <a:lstStyle/>
          <a:p>
            <a:r>
              <a:rPr lang="en-US" dirty="0"/>
              <a:t>2018 Operation Safe Driver Week</a:t>
            </a:r>
          </a:p>
        </p:txBody>
      </p:sp>
      <p:sp>
        <p:nvSpPr>
          <p:cNvPr id="14" name="TextBox 13">
            <a:extLst>
              <a:ext uri="{FF2B5EF4-FFF2-40B4-BE49-F238E27FC236}">
                <a16:creationId xmlns:a16="http://schemas.microsoft.com/office/drawing/2014/main" id="{42AFCE02-B10F-49F6-9608-7508B26B4DCD}"/>
              </a:ext>
            </a:extLst>
          </p:cNvPr>
          <p:cNvSpPr txBox="1"/>
          <p:nvPr/>
        </p:nvSpPr>
        <p:spPr>
          <a:xfrm>
            <a:off x="182880" y="1578078"/>
            <a:ext cx="11414034" cy="4832092"/>
          </a:xfrm>
          <a:prstGeom prst="rect">
            <a:avLst/>
          </a:prstGeom>
          <a:noFill/>
        </p:spPr>
        <p:txBody>
          <a:bodyPr wrap="square" rtlCol="0">
            <a:spAutoFit/>
          </a:bodyPr>
          <a:lstStyle/>
          <a:p>
            <a:r>
              <a:rPr lang="en-US" sz="2800" dirty="0"/>
              <a:t>Traffic enforcement (both </a:t>
            </a:r>
            <a:r>
              <a:rPr lang="en-US" sz="2800" dirty="0" err="1"/>
              <a:t>CMVs</a:t>
            </a:r>
            <a:r>
              <a:rPr lang="en-US" sz="2800" dirty="0"/>
              <a:t> and light vehicles/passenger cars). </a:t>
            </a:r>
          </a:p>
          <a:p>
            <a:r>
              <a:rPr lang="en-US" sz="2800" dirty="0"/>
              <a:t>July 15-21 ,2018. Total 113,331 contacts with CMV drivers and light vehicle drivers.  57,405 citations; 87,9087 warnings.</a:t>
            </a:r>
          </a:p>
          <a:p>
            <a:endParaRPr lang="en-US" sz="2800" dirty="0"/>
          </a:p>
          <a:p>
            <a:r>
              <a:rPr lang="en-US" sz="2800" dirty="0"/>
              <a:t>The top five citations issued to passenger vehicle drivers were:</a:t>
            </a:r>
          </a:p>
          <a:p>
            <a:endParaRPr lang="en-US" sz="2800" dirty="0"/>
          </a:p>
          <a:p>
            <a:pPr marL="514350" indent="-514350">
              <a:buFont typeface="+mj-lt"/>
              <a:buAutoNum type="arabicPeriod"/>
            </a:pPr>
            <a:r>
              <a:rPr lang="en-US" sz="2800" dirty="0"/>
              <a:t>State/Local Laws – 21,511 citations</a:t>
            </a:r>
          </a:p>
          <a:p>
            <a:pPr marL="514350" indent="-514350">
              <a:buFont typeface="+mj-lt"/>
              <a:buAutoNum type="arabicPeriod"/>
            </a:pPr>
            <a:r>
              <a:rPr lang="en-US" sz="2800" dirty="0"/>
              <a:t>Speeding – 16,909 citations</a:t>
            </a:r>
          </a:p>
          <a:p>
            <a:pPr marL="514350" indent="-514350">
              <a:buFont typeface="+mj-lt"/>
              <a:buAutoNum type="arabicPeriod"/>
            </a:pPr>
            <a:r>
              <a:rPr lang="en-US" sz="2800" dirty="0"/>
              <a:t>Failing to use a seat belt – 3,103 citations</a:t>
            </a:r>
          </a:p>
          <a:p>
            <a:pPr marL="514350" indent="-514350">
              <a:buFont typeface="+mj-lt"/>
              <a:buAutoNum type="arabicPeriod"/>
            </a:pPr>
            <a:r>
              <a:rPr lang="en-US" sz="2800" dirty="0"/>
              <a:t>Inattentive and/or careless driving – 1,655 citations</a:t>
            </a:r>
          </a:p>
          <a:p>
            <a:pPr marL="514350" indent="-514350">
              <a:buFont typeface="+mj-lt"/>
              <a:buAutoNum type="arabicPeriod"/>
            </a:pPr>
            <a:r>
              <a:rPr lang="en-US" sz="2800" dirty="0"/>
              <a:t>Failure to obey a traffic control device – 739 citations</a:t>
            </a:r>
          </a:p>
        </p:txBody>
      </p:sp>
    </p:spTree>
    <p:extLst>
      <p:ext uri="{BB962C8B-B14F-4D97-AF65-F5344CB8AC3E}">
        <p14:creationId xmlns:p14="http://schemas.microsoft.com/office/powerpoint/2010/main" val="42003550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6E982-E872-4577-BB72-300109646F2B}"/>
              </a:ext>
            </a:extLst>
          </p:cNvPr>
          <p:cNvSpPr>
            <a:spLocks noGrp="1"/>
          </p:cNvSpPr>
          <p:nvPr>
            <p:ph type="title"/>
          </p:nvPr>
        </p:nvSpPr>
        <p:spPr/>
        <p:txBody>
          <a:bodyPr/>
          <a:lstStyle/>
          <a:p>
            <a:r>
              <a:rPr lang="en-US" dirty="0"/>
              <a:t>My topics for today	</a:t>
            </a:r>
          </a:p>
        </p:txBody>
      </p:sp>
      <p:sp>
        <p:nvSpPr>
          <p:cNvPr id="3" name="Content Placeholder 2">
            <a:extLst>
              <a:ext uri="{FF2B5EF4-FFF2-40B4-BE49-F238E27FC236}">
                <a16:creationId xmlns:a16="http://schemas.microsoft.com/office/drawing/2014/main" id="{2CC028EA-881F-446A-84F3-24A22CDB75EE}"/>
              </a:ext>
            </a:extLst>
          </p:cNvPr>
          <p:cNvSpPr>
            <a:spLocks noGrp="1"/>
          </p:cNvSpPr>
          <p:nvPr>
            <p:ph idx="1"/>
          </p:nvPr>
        </p:nvSpPr>
        <p:spPr>
          <a:xfrm>
            <a:off x="529389" y="1554158"/>
            <a:ext cx="11036969" cy="4729684"/>
          </a:xfrm>
        </p:spPr>
        <p:txBody>
          <a:bodyPr>
            <a:normAutofit/>
          </a:bodyPr>
          <a:lstStyle/>
          <a:p>
            <a:r>
              <a:rPr lang="en-US" dirty="0"/>
              <a:t>	Operational Policy Changes</a:t>
            </a:r>
          </a:p>
          <a:p>
            <a:r>
              <a:rPr lang="en-US" dirty="0"/>
              <a:t>	Inspection Procedure Changes</a:t>
            </a:r>
          </a:p>
          <a:p>
            <a:r>
              <a:rPr lang="en-US" dirty="0"/>
              <a:t>	Inspection Bulletin Update</a:t>
            </a:r>
          </a:p>
          <a:p>
            <a:r>
              <a:rPr lang="en-US" dirty="0"/>
              <a:t>	</a:t>
            </a:r>
            <a:r>
              <a:rPr lang="en-US" dirty="0" err="1"/>
              <a:t>OOSC</a:t>
            </a:r>
            <a:r>
              <a:rPr lang="en-US" dirty="0"/>
              <a:t> Changes</a:t>
            </a:r>
          </a:p>
          <a:p>
            <a:r>
              <a:rPr lang="en-US" dirty="0"/>
              <a:t>	Inspection/Enforcement Programs and Blitzes Update</a:t>
            </a:r>
          </a:p>
          <a:p>
            <a:r>
              <a:rPr lang="en-US" dirty="0"/>
              <a:t>        Automated CMV Working Group</a:t>
            </a:r>
          </a:p>
          <a:p>
            <a:r>
              <a:rPr lang="en-US" dirty="0"/>
              <a:t>        Industry Courses/CVSA events</a:t>
            </a:r>
          </a:p>
          <a:p>
            <a:endParaRPr lang="en-US" dirty="0"/>
          </a:p>
          <a:p>
            <a:endParaRPr lang="en-US" dirty="0"/>
          </a:p>
          <a:p>
            <a:endParaRPr lang="en-US" dirty="0"/>
          </a:p>
          <a:p>
            <a:endParaRPr lang="en-US" dirty="0"/>
          </a:p>
        </p:txBody>
      </p:sp>
      <p:sp>
        <p:nvSpPr>
          <p:cNvPr id="5" name="Rectangle: Rounded Corners 4">
            <a:extLst>
              <a:ext uri="{FF2B5EF4-FFF2-40B4-BE49-F238E27FC236}">
                <a16:creationId xmlns:a16="http://schemas.microsoft.com/office/drawing/2014/main" id="{EE93D29F-8149-4252-9EB4-AA5126B1AA3E}"/>
              </a:ext>
            </a:extLst>
          </p:cNvPr>
          <p:cNvSpPr/>
          <p:nvPr/>
        </p:nvSpPr>
        <p:spPr>
          <a:xfrm>
            <a:off x="406400" y="4085245"/>
            <a:ext cx="9800856" cy="47784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61569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0D364-55A6-4AF5-9009-0D52DC01F171}"/>
              </a:ext>
            </a:extLst>
          </p:cNvPr>
          <p:cNvSpPr>
            <a:spLocks noGrp="1"/>
          </p:cNvSpPr>
          <p:nvPr>
            <p:ph type="title"/>
          </p:nvPr>
        </p:nvSpPr>
        <p:spPr>
          <a:xfrm>
            <a:off x="182879" y="365125"/>
            <a:ext cx="10412549" cy="871537"/>
          </a:xfrm>
        </p:spPr>
        <p:txBody>
          <a:bodyPr/>
          <a:lstStyle/>
          <a:p>
            <a:r>
              <a:rPr lang="en-US" sz="4000" dirty="0"/>
              <a:t>CVSA/FMCSA Automated CMV Working Group</a:t>
            </a:r>
            <a:br>
              <a:rPr lang="en-US" sz="4000" dirty="0"/>
            </a:br>
            <a:endParaRPr lang="en-US" sz="4000" dirty="0"/>
          </a:p>
        </p:txBody>
      </p:sp>
      <p:sp>
        <p:nvSpPr>
          <p:cNvPr id="14" name="TextBox 13">
            <a:extLst>
              <a:ext uri="{FF2B5EF4-FFF2-40B4-BE49-F238E27FC236}">
                <a16:creationId xmlns:a16="http://schemas.microsoft.com/office/drawing/2014/main" id="{42AFCE02-B10F-49F6-9608-7508B26B4DCD}"/>
              </a:ext>
            </a:extLst>
          </p:cNvPr>
          <p:cNvSpPr txBox="1"/>
          <p:nvPr/>
        </p:nvSpPr>
        <p:spPr>
          <a:xfrm>
            <a:off x="182879" y="1578078"/>
            <a:ext cx="11414034" cy="5078313"/>
          </a:xfrm>
          <a:prstGeom prst="rect">
            <a:avLst/>
          </a:prstGeom>
          <a:noFill/>
        </p:spPr>
        <p:txBody>
          <a:bodyPr wrap="square" rtlCol="0">
            <a:spAutoFit/>
          </a:bodyPr>
          <a:lstStyle/>
          <a:p>
            <a:pPr marL="571500" indent="-571500">
              <a:buFont typeface="Arial" panose="020B0604020202020204" pitchFamily="34" charset="0"/>
              <a:buChar char="•"/>
            </a:pPr>
            <a:r>
              <a:rPr lang="en-US" sz="3600" dirty="0"/>
              <a:t>CVSA and FMCSA formed this working group to develop a concept of how automated </a:t>
            </a:r>
            <a:r>
              <a:rPr lang="en-US" sz="3600" dirty="0" err="1"/>
              <a:t>CMVs</a:t>
            </a:r>
            <a:r>
              <a:rPr lang="en-US" sz="3600" dirty="0"/>
              <a:t> could be inspected at roadside. </a:t>
            </a:r>
          </a:p>
          <a:p>
            <a:pPr marL="571500" indent="-571500">
              <a:buFont typeface="Arial" panose="020B0604020202020204" pitchFamily="34" charset="0"/>
              <a:buChar char="•"/>
            </a:pPr>
            <a:r>
              <a:rPr lang="en-US" sz="3600" dirty="0"/>
              <a:t>Phase I focus is what enforcement can do with a vehicle stopped in front of us (as opposed to the procedures of pulling an automated vehicle over)</a:t>
            </a:r>
          </a:p>
          <a:p>
            <a:pPr marL="571500" indent="-571500">
              <a:buFont typeface="Arial" panose="020B0604020202020204" pitchFamily="34" charset="0"/>
              <a:buChar char="•"/>
            </a:pPr>
            <a:r>
              <a:rPr lang="en-US" sz="3600" dirty="0"/>
              <a:t>Phase I result to be presented in September, followed by written summary thereafter.</a:t>
            </a:r>
          </a:p>
          <a:p>
            <a:endParaRPr lang="en-US" sz="3600" dirty="0"/>
          </a:p>
        </p:txBody>
      </p:sp>
    </p:spTree>
    <p:extLst>
      <p:ext uri="{BB962C8B-B14F-4D97-AF65-F5344CB8AC3E}">
        <p14:creationId xmlns:p14="http://schemas.microsoft.com/office/powerpoint/2010/main" val="34083627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6E982-E872-4577-BB72-300109646F2B}"/>
              </a:ext>
            </a:extLst>
          </p:cNvPr>
          <p:cNvSpPr>
            <a:spLocks noGrp="1"/>
          </p:cNvSpPr>
          <p:nvPr>
            <p:ph type="title"/>
          </p:nvPr>
        </p:nvSpPr>
        <p:spPr/>
        <p:txBody>
          <a:bodyPr/>
          <a:lstStyle/>
          <a:p>
            <a:r>
              <a:rPr lang="en-US" dirty="0"/>
              <a:t>My topics for today	</a:t>
            </a:r>
          </a:p>
        </p:txBody>
      </p:sp>
      <p:sp>
        <p:nvSpPr>
          <p:cNvPr id="3" name="Content Placeholder 2">
            <a:extLst>
              <a:ext uri="{FF2B5EF4-FFF2-40B4-BE49-F238E27FC236}">
                <a16:creationId xmlns:a16="http://schemas.microsoft.com/office/drawing/2014/main" id="{2CC028EA-881F-446A-84F3-24A22CDB75EE}"/>
              </a:ext>
            </a:extLst>
          </p:cNvPr>
          <p:cNvSpPr>
            <a:spLocks noGrp="1"/>
          </p:cNvSpPr>
          <p:nvPr>
            <p:ph idx="1"/>
          </p:nvPr>
        </p:nvSpPr>
        <p:spPr>
          <a:xfrm>
            <a:off x="529389" y="1554158"/>
            <a:ext cx="11036969" cy="4729684"/>
          </a:xfrm>
        </p:spPr>
        <p:txBody>
          <a:bodyPr>
            <a:normAutofit/>
          </a:bodyPr>
          <a:lstStyle/>
          <a:p>
            <a:r>
              <a:rPr lang="en-US" dirty="0"/>
              <a:t>	Operational Policy Changes</a:t>
            </a:r>
          </a:p>
          <a:p>
            <a:r>
              <a:rPr lang="en-US" dirty="0"/>
              <a:t>	Inspection Procedure Changes</a:t>
            </a:r>
          </a:p>
          <a:p>
            <a:r>
              <a:rPr lang="en-US" dirty="0"/>
              <a:t>	Inspection Bulletin Update</a:t>
            </a:r>
          </a:p>
          <a:p>
            <a:r>
              <a:rPr lang="en-US" dirty="0"/>
              <a:t>	</a:t>
            </a:r>
            <a:r>
              <a:rPr lang="en-US" dirty="0" err="1"/>
              <a:t>OOSC</a:t>
            </a:r>
            <a:r>
              <a:rPr lang="en-US" dirty="0"/>
              <a:t> Changes</a:t>
            </a:r>
          </a:p>
          <a:p>
            <a:r>
              <a:rPr lang="en-US" dirty="0"/>
              <a:t>	Inspection/Enforcement Programs and Blitzes Update</a:t>
            </a:r>
          </a:p>
          <a:p>
            <a:r>
              <a:rPr lang="en-US" dirty="0"/>
              <a:t>        Automated CMV Working Group</a:t>
            </a:r>
          </a:p>
          <a:p>
            <a:r>
              <a:rPr lang="en-US" dirty="0"/>
              <a:t>        Industry Courses/CVSA events</a:t>
            </a:r>
          </a:p>
          <a:p>
            <a:endParaRPr lang="en-US" dirty="0"/>
          </a:p>
          <a:p>
            <a:endParaRPr lang="en-US" dirty="0"/>
          </a:p>
          <a:p>
            <a:endParaRPr lang="en-US" dirty="0"/>
          </a:p>
          <a:p>
            <a:endParaRPr lang="en-US" dirty="0"/>
          </a:p>
        </p:txBody>
      </p:sp>
      <p:sp>
        <p:nvSpPr>
          <p:cNvPr id="5" name="Rectangle: Rounded Corners 4">
            <a:extLst>
              <a:ext uri="{FF2B5EF4-FFF2-40B4-BE49-F238E27FC236}">
                <a16:creationId xmlns:a16="http://schemas.microsoft.com/office/drawing/2014/main" id="{EE93D29F-8149-4252-9EB4-AA5126B1AA3E}"/>
              </a:ext>
            </a:extLst>
          </p:cNvPr>
          <p:cNvSpPr/>
          <p:nvPr/>
        </p:nvSpPr>
        <p:spPr>
          <a:xfrm>
            <a:off x="406400" y="4563087"/>
            <a:ext cx="6309193" cy="47784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47262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6E982-E872-4577-BB72-300109646F2B}"/>
              </a:ext>
            </a:extLst>
          </p:cNvPr>
          <p:cNvSpPr>
            <a:spLocks noGrp="1"/>
          </p:cNvSpPr>
          <p:nvPr>
            <p:ph type="title"/>
          </p:nvPr>
        </p:nvSpPr>
        <p:spPr/>
        <p:txBody>
          <a:bodyPr/>
          <a:lstStyle/>
          <a:p>
            <a:r>
              <a:rPr lang="en-US" dirty="0"/>
              <a:t>CVSA Courses and Events</a:t>
            </a:r>
          </a:p>
        </p:txBody>
      </p:sp>
      <p:pic>
        <p:nvPicPr>
          <p:cNvPr id="7" name="Content Placeholder 6">
            <a:extLst>
              <a:ext uri="{FF2B5EF4-FFF2-40B4-BE49-F238E27FC236}">
                <a16:creationId xmlns:a16="http://schemas.microsoft.com/office/drawing/2014/main" id="{38C97836-3E63-4836-84B5-D71715D09B12}"/>
              </a:ext>
            </a:extLst>
          </p:cNvPr>
          <p:cNvPicPr>
            <a:picLocks noGrp="1" noChangeAspect="1"/>
          </p:cNvPicPr>
          <p:nvPr>
            <p:ph idx="1"/>
          </p:nvPr>
        </p:nvPicPr>
        <p:blipFill>
          <a:blip r:embed="rId3"/>
          <a:stretch>
            <a:fillRect/>
          </a:stretch>
        </p:blipFill>
        <p:spPr>
          <a:xfrm>
            <a:off x="2850584" y="1439056"/>
            <a:ext cx="6614438" cy="5053819"/>
          </a:xfrm>
          <a:prstGeom prst="rect">
            <a:avLst/>
          </a:prstGeom>
        </p:spPr>
      </p:pic>
    </p:spTree>
    <p:extLst>
      <p:ext uri="{BB962C8B-B14F-4D97-AF65-F5344CB8AC3E}">
        <p14:creationId xmlns:p14="http://schemas.microsoft.com/office/powerpoint/2010/main" val="21407113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6E982-E872-4577-BB72-300109646F2B}"/>
              </a:ext>
            </a:extLst>
          </p:cNvPr>
          <p:cNvSpPr>
            <a:spLocks noGrp="1"/>
          </p:cNvSpPr>
          <p:nvPr>
            <p:ph type="title"/>
          </p:nvPr>
        </p:nvSpPr>
        <p:spPr/>
        <p:txBody>
          <a:bodyPr/>
          <a:lstStyle/>
          <a:p>
            <a:r>
              <a:rPr lang="en-US" dirty="0"/>
              <a:t>CVSA Courses and Events</a:t>
            </a:r>
          </a:p>
        </p:txBody>
      </p:sp>
      <p:pic>
        <p:nvPicPr>
          <p:cNvPr id="5" name="Content Placeholder 4">
            <a:extLst>
              <a:ext uri="{FF2B5EF4-FFF2-40B4-BE49-F238E27FC236}">
                <a16:creationId xmlns:a16="http://schemas.microsoft.com/office/drawing/2014/main" id="{660FF7EA-3CE3-4217-A7F4-EC85B4AF58F2}"/>
              </a:ext>
            </a:extLst>
          </p:cNvPr>
          <p:cNvPicPr>
            <a:picLocks noGrp="1" noChangeAspect="1"/>
          </p:cNvPicPr>
          <p:nvPr>
            <p:ph idx="1"/>
          </p:nvPr>
        </p:nvPicPr>
        <p:blipFill>
          <a:blip r:embed="rId3"/>
          <a:stretch>
            <a:fillRect/>
          </a:stretch>
        </p:blipFill>
        <p:spPr>
          <a:xfrm>
            <a:off x="2599624" y="1409075"/>
            <a:ext cx="7158973" cy="5138650"/>
          </a:xfrm>
          <a:prstGeom prst="rect">
            <a:avLst/>
          </a:prstGeom>
        </p:spPr>
      </p:pic>
    </p:spTree>
    <p:extLst>
      <p:ext uri="{BB962C8B-B14F-4D97-AF65-F5344CB8AC3E}">
        <p14:creationId xmlns:p14="http://schemas.microsoft.com/office/powerpoint/2010/main" val="40669042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6E982-E872-4577-BB72-300109646F2B}"/>
              </a:ext>
            </a:extLst>
          </p:cNvPr>
          <p:cNvSpPr>
            <a:spLocks noGrp="1"/>
          </p:cNvSpPr>
          <p:nvPr>
            <p:ph type="title"/>
          </p:nvPr>
        </p:nvSpPr>
        <p:spPr/>
        <p:txBody>
          <a:bodyPr/>
          <a:lstStyle/>
          <a:p>
            <a:r>
              <a:rPr lang="en-US" dirty="0"/>
              <a:t>CVSA Courses and Events</a:t>
            </a:r>
          </a:p>
        </p:txBody>
      </p:sp>
      <p:pic>
        <p:nvPicPr>
          <p:cNvPr id="6" name="Content Placeholder 5">
            <a:extLst>
              <a:ext uri="{FF2B5EF4-FFF2-40B4-BE49-F238E27FC236}">
                <a16:creationId xmlns:a16="http://schemas.microsoft.com/office/drawing/2014/main" id="{CE0ECF66-E12E-4FE9-A480-03542AD888EB}"/>
              </a:ext>
            </a:extLst>
          </p:cNvPr>
          <p:cNvPicPr>
            <a:picLocks noGrp="1" noChangeAspect="1"/>
          </p:cNvPicPr>
          <p:nvPr>
            <p:ph idx="1"/>
          </p:nvPr>
        </p:nvPicPr>
        <p:blipFill>
          <a:blip r:embed="rId3"/>
          <a:stretch>
            <a:fillRect/>
          </a:stretch>
        </p:blipFill>
        <p:spPr>
          <a:xfrm>
            <a:off x="2398426" y="1401638"/>
            <a:ext cx="7540053" cy="5132856"/>
          </a:xfrm>
          <a:prstGeom prst="rect">
            <a:avLst/>
          </a:prstGeom>
        </p:spPr>
      </p:pic>
    </p:spTree>
    <p:extLst>
      <p:ext uri="{BB962C8B-B14F-4D97-AF65-F5344CB8AC3E}">
        <p14:creationId xmlns:p14="http://schemas.microsoft.com/office/powerpoint/2010/main" val="1866902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D2DE9-73F4-4652-B47E-C2188827BBF8}"/>
              </a:ext>
            </a:extLst>
          </p:cNvPr>
          <p:cNvSpPr>
            <a:spLocks noGrp="1"/>
          </p:cNvSpPr>
          <p:nvPr>
            <p:ph type="title"/>
          </p:nvPr>
        </p:nvSpPr>
        <p:spPr/>
        <p:txBody>
          <a:bodyPr/>
          <a:lstStyle/>
          <a:p>
            <a:r>
              <a:rPr lang="en-US" dirty="0"/>
              <a:t>NAS Out-of-Service Criteria (OOSC)</a:t>
            </a:r>
          </a:p>
        </p:txBody>
      </p:sp>
      <p:sp>
        <p:nvSpPr>
          <p:cNvPr id="3" name="Content Placeholder 2">
            <a:extLst>
              <a:ext uri="{FF2B5EF4-FFF2-40B4-BE49-F238E27FC236}">
                <a16:creationId xmlns:a16="http://schemas.microsoft.com/office/drawing/2014/main" id="{FFD3C7A2-89B2-4D8B-9D6B-98D015971F9A}"/>
              </a:ext>
            </a:extLst>
          </p:cNvPr>
          <p:cNvSpPr>
            <a:spLocks noGrp="1"/>
          </p:cNvSpPr>
          <p:nvPr>
            <p:ph idx="1"/>
          </p:nvPr>
        </p:nvSpPr>
        <p:spPr>
          <a:xfrm>
            <a:off x="838200" y="1554158"/>
            <a:ext cx="7535779" cy="4729684"/>
          </a:xfrm>
        </p:spPr>
        <p:txBody>
          <a:bodyPr>
            <a:normAutofit lnSpcReduction="10000"/>
          </a:bodyPr>
          <a:lstStyle/>
          <a:p>
            <a:pPr marL="0" indent="0">
              <a:buNone/>
            </a:pPr>
            <a:r>
              <a:rPr lang="en-US" b="1" dirty="0"/>
              <a:t>What is it?</a:t>
            </a:r>
          </a:p>
          <a:p>
            <a:r>
              <a:rPr lang="en-US" dirty="0"/>
              <a:t>Violations of the regulation that represent an imminent hazard.</a:t>
            </a:r>
          </a:p>
          <a:p>
            <a:r>
              <a:rPr lang="en-US" dirty="0"/>
              <a:t>The driver and/or vehicle cannot continue until repairs are made and/or condition corrected.</a:t>
            </a:r>
          </a:p>
          <a:p>
            <a:endParaRPr lang="en-US" dirty="0"/>
          </a:p>
          <a:p>
            <a:pPr marL="0" indent="0">
              <a:buNone/>
            </a:pPr>
            <a:r>
              <a:rPr lang="en-US" b="1" dirty="0"/>
              <a:t>What is it not?</a:t>
            </a:r>
          </a:p>
          <a:p>
            <a:r>
              <a:rPr lang="en-US" dirty="0"/>
              <a:t>The OOSC is an inspection guide and not a regulation.</a:t>
            </a:r>
          </a:p>
          <a:p>
            <a:r>
              <a:rPr lang="en-US" dirty="0"/>
              <a:t>The OOSC is not a performance or preventative maintenance standard.</a:t>
            </a:r>
          </a:p>
          <a:p>
            <a:endParaRPr lang="en-US" dirty="0"/>
          </a:p>
        </p:txBody>
      </p:sp>
      <p:pic>
        <p:nvPicPr>
          <p:cNvPr id="6" name="Picture 5">
            <a:extLst>
              <a:ext uri="{FF2B5EF4-FFF2-40B4-BE49-F238E27FC236}">
                <a16:creationId xmlns:a16="http://schemas.microsoft.com/office/drawing/2014/main" id="{4B6407B8-9492-46AD-86CA-F482A59F747C}"/>
              </a:ext>
            </a:extLst>
          </p:cNvPr>
          <p:cNvPicPr>
            <a:picLocks noChangeAspect="1"/>
          </p:cNvPicPr>
          <p:nvPr/>
        </p:nvPicPr>
        <p:blipFill>
          <a:blip r:embed="rId3"/>
          <a:stretch>
            <a:fillRect/>
          </a:stretch>
        </p:blipFill>
        <p:spPr>
          <a:xfrm>
            <a:off x="8373979" y="1554158"/>
            <a:ext cx="2024047" cy="2999492"/>
          </a:xfrm>
          <a:prstGeom prst="rect">
            <a:avLst/>
          </a:prstGeom>
        </p:spPr>
      </p:pic>
      <p:pic>
        <p:nvPicPr>
          <p:cNvPr id="7" name="Picture 6">
            <a:extLst>
              <a:ext uri="{FF2B5EF4-FFF2-40B4-BE49-F238E27FC236}">
                <a16:creationId xmlns:a16="http://schemas.microsoft.com/office/drawing/2014/main" id="{14CBB37F-D511-49CB-92C2-945F3E658A86}"/>
              </a:ext>
            </a:extLst>
          </p:cNvPr>
          <p:cNvPicPr>
            <a:picLocks noChangeAspect="1"/>
          </p:cNvPicPr>
          <p:nvPr/>
        </p:nvPicPr>
        <p:blipFill>
          <a:blip r:embed="rId4"/>
          <a:stretch>
            <a:fillRect/>
          </a:stretch>
        </p:blipFill>
        <p:spPr>
          <a:xfrm>
            <a:off x="8954035" y="2304350"/>
            <a:ext cx="1942171" cy="2999492"/>
          </a:xfrm>
          <a:prstGeom prst="rect">
            <a:avLst/>
          </a:prstGeom>
        </p:spPr>
      </p:pic>
      <p:pic>
        <p:nvPicPr>
          <p:cNvPr id="4" name="Picture 3">
            <a:extLst>
              <a:ext uri="{FF2B5EF4-FFF2-40B4-BE49-F238E27FC236}">
                <a16:creationId xmlns:a16="http://schemas.microsoft.com/office/drawing/2014/main" id="{17290D9D-7BE0-4E72-9C71-9E9F7067364E}"/>
              </a:ext>
            </a:extLst>
          </p:cNvPr>
          <p:cNvPicPr>
            <a:picLocks noChangeAspect="1"/>
          </p:cNvPicPr>
          <p:nvPr/>
        </p:nvPicPr>
        <p:blipFill>
          <a:blip r:embed="rId5"/>
          <a:stretch>
            <a:fillRect/>
          </a:stretch>
        </p:blipFill>
        <p:spPr>
          <a:xfrm>
            <a:off x="9472364" y="3132256"/>
            <a:ext cx="1944524" cy="2999492"/>
          </a:xfrm>
          <a:prstGeom prst="rect">
            <a:avLst/>
          </a:prstGeom>
        </p:spPr>
      </p:pic>
    </p:spTree>
    <p:extLst>
      <p:ext uri="{BB962C8B-B14F-4D97-AF65-F5344CB8AC3E}">
        <p14:creationId xmlns:p14="http://schemas.microsoft.com/office/powerpoint/2010/main" val="28965136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6468C6-5F83-471F-B7B2-59FA330F7AD8}"/>
              </a:ext>
            </a:extLst>
          </p:cNvPr>
          <p:cNvSpPr/>
          <p:nvPr/>
        </p:nvSpPr>
        <p:spPr>
          <a:xfrm>
            <a:off x="1828800" y="4601190"/>
            <a:ext cx="9978189" cy="1938992"/>
          </a:xfrm>
          <a:prstGeom prst="rect">
            <a:avLst/>
          </a:prstGeom>
        </p:spPr>
        <p:txBody>
          <a:bodyPr wrap="square">
            <a:spAutoFit/>
          </a:bodyPr>
          <a:lstStyle/>
          <a:p>
            <a:r>
              <a:rPr lang="en-US" sz="4000" dirty="0">
                <a:solidFill>
                  <a:schemeClr val="bg1"/>
                </a:solidFill>
                <a:latin typeface="Cambria" charset="0"/>
              </a:rPr>
              <a:t>Will Schaefer, Director of Safety Programs </a:t>
            </a:r>
          </a:p>
          <a:p>
            <a:r>
              <a:rPr lang="en-US" sz="4000" dirty="0">
                <a:solidFill>
                  <a:schemeClr val="bg1"/>
                </a:solidFill>
                <a:latin typeface="Cambria" charset="0"/>
              </a:rPr>
              <a:t>williams@cvsa.org</a:t>
            </a:r>
          </a:p>
          <a:p>
            <a:r>
              <a:rPr lang="en-US" sz="4000" dirty="0">
                <a:solidFill>
                  <a:schemeClr val="bg1"/>
                </a:solidFill>
                <a:latin typeface="Cambria" charset="0"/>
              </a:rPr>
              <a:t>301-830-6154 </a:t>
            </a:r>
            <a:endParaRPr lang="en-US" dirty="0">
              <a:solidFill>
                <a:schemeClr val="bg1"/>
              </a:solidFill>
            </a:endParaRPr>
          </a:p>
        </p:txBody>
      </p:sp>
    </p:spTree>
    <p:extLst>
      <p:ext uri="{BB962C8B-B14F-4D97-AF65-F5344CB8AC3E}">
        <p14:creationId xmlns:p14="http://schemas.microsoft.com/office/powerpoint/2010/main" val="2109568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D2DE9-73F4-4652-B47E-C2188827BBF8}"/>
              </a:ext>
            </a:extLst>
          </p:cNvPr>
          <p:cNvSpPr>
            <a:spLocks noGrp="1"/>
          </p:cNvSpPr>
          <p:nvPr>
            <p:ph type="title"/>
          </p:nvPr>
        </p:nvSpPr>
        <p:spPr/>
        <p:txBody>
          <a:bodyPr/>
          <a:lstStyle/>
          <a:p>
            <a:r>
              <a:rPr lang="en-US" dirty="0"/>
              <a:t>Not to be confused with the </a:t>
            </a:r>
            <a:r>
              <a:rPr lang="en-US" dirty="0" err="1"/>
              <a:t>FMCSRs</a:t>
            </a:r>
            <a:endParaRPr lang="en-US" dirty="0"/>
          </a:p>
        </p:txBody>
      </p:sp>
      <p:sp>
        <p:nvSpPr>
          <p:cNvPr id="3" name="Content Placeholder 2">
            <a:extLst>
              <a:ext uri="{FF2B5EF4-FFF2-40B4-BE49-F238E27FC236}">
                <a16:creationId xmlns:a16="http://schemas.microsoft.com/office/drawing/2014/main" id="{FFD3C7A2-89B2-4D8B-9D6B-98D015971F9A}"/>
              </a:ext>
            </a:extLst>
          </p:cNvPr>
          <p:cNvSpPr>
            <a:spLocks noGrp="1"/>
          </p:cNvSpPr>
          <p:nvPr>
            <p:ph idx="1"/>
          </p:nvPr>
        </p:nvSpPr>
        <p:spPr>
          <a:xfrm>
            <a:off x="838200" y="1554158"/>
            <a:ext cx="7535779" cy="4729684"/>
          </a:xfrm>
        </p:spPr>
        <p:txBody>
          <a:bodyPr>
            <a:normAutofit/>
          </a:bodyPr>
          <a:lstStyle/>
          <a:p>
            <a:pPr marL="0" indent="0">
              <a:buNone/>
            </a:pPr>
            <a:r>
              <a:rPr lang="en-US" sz="2400" dirty="0">
                <a:hlinkClick r:id="rId2"/>
              </a:rPr>
              <a:t>https://www.fmcsa.dot.gov/regulations/title49/b/5/3</a:t>
            </a:r>
            <a:endParaRPr lang="en-US" sz="2400" dirty="0"/>
          </a:p>
          <a:p>
            <a:pPr marL="0" indent="0">
              <a:buNone/>
            </a:pPr>
            <a:endParaRPr lang="en-US" sz="2400" b="1" dirty="0"/>
          </a:p>
          <a:p>
            <a:pPr marL="0" indent="0">
              <a:buNone/>
            </a:pPr>
            <a:endParaRPr lang="en-US" sz="2400" b="1" dirty="0"/>
          </a:p>
          <a:p>
            <a:pPr marL="0" indent="0">
              <a:buNone/>
            </a:pPr>
            <a:endParaRPr lang="en-US" sz="2400" b="1" dirty="0"/>
          </a:p>
          <a:p>
            <a:endParaRPr lang="en-US" sz="2400" dirty="0"/>
          </a:p>
        </p:txBody>
      </p:sp>
      <p:pic>
        <p:nvPicPr>
          <p:cNvPr id="5" name="Picture 4">
            <a:extLst>
              <a:ext uri="{FF2B5EF4-FFF2-40B4-BE49-F238E27FC236}">
                <a16:creationId xmlns:a16="http://schemas.microsoft.com/office/drawing/2014/main" id="{AA0E594E-C65D-4E60-9764-A230E64EF0D0}"/>
              </a:ext>
            </a:extLst>
          </p:cNvPr>
          <p:cNvPicPr>
            <a:picLocks noChangeAspect="1"/>
          </p:cNvPicPr>
          <p:nvPr/>
        </p:nvPicPr>
        <p:blipFill>
          <a:blip r:embed="rId3"/>
          <a:stretch>
            <a:fillRect/>
          </a:stretch>
        </p:blipFill>
        <p:spPr>
          <a:xfrm rot="21098150">
            <a:off x="7846397" y="1616470"/>
            <a:ext cx="4073110" cy="4073110"/>
          </a:xfrm>
          <a:prstGeom prst="rect">
            <a:avLst/>
          </a:prstGeom>
        </p:spPr>
      </p:pic>
      <p:sp>
        <p:nvSpPr>
          <p:cNvPr id="8" name="TextBox 7">
            <a:extLst>
              <a:ext uri="{FF2B5EF4-FFF2-40B4-BE49-F238E27FC236}">
                <a16:creationId xmlns:a16="http://schemas.microsoft.com/office/drawing/2014/main" id="{B98652EF-536F-4E79-8D1E-9F5E103AE8C7}"/>
              </a:ext>
            </a:extLst>
          </p:cNvPr>
          <p:cNvSpPr txBox="1"/>
          <p:nvPr/>
        </p:nvSpPr>
        <p:spPr>
          <a:xfrm rot="21132906">
            <a:off x="9852901" y="5721318"/>
            <a:ext cx="1767279" cy="369332"/>
          </a:xfrm>
          <a:prstGeom prst="rect">
            <a:avLst/>
          </a:prstGeom>
          <a:noFill/>
        </p:spPr>
        <p:txBody>
          <a:bodyPr wrap="none" rtlCol="0">
            <a:spAutoFit/>
          </a:bodyPr>
          <a:lstStyle/>
          <a:p>
            <a:r>
              <a:rPr lang="en-US" dirty="0"/>
              <a:t>Credit: J.J. Keller</a:t>
            </a:r>
          </a:p>
        </p:txBody>
      </p:sp>
      <p:pic>
        <p:nvPicPr>
          <p:cNvPr id="9" name="Picture 8">
            <a:extLst>
              <a:ext uri="{FF2B5EF4-FFF2-40B4-BE49-F238E27FC236}">
                <a16:creationId xmlns:a16="http://schemas.microsoft.com/office/drawing/2014/main" id="{95A5A0C3-3B31-4E71-BCED-B1A581194F74}"/>
              </a:ext>
            </a:extLst>
          </p:cNvPr>
          <p:cNvPicPr>
            <a:picLocks noChangeAspect="1"/>
          </p:cNvPicPr>
          <p:nvPr/>
        </p:nvPicPr>
        <p:blipFill>
          <a:blip r:embed="rId4"/>
          <a:stretch>
            <a:fillRect/>
          </a:stretch>
        </p:blipFill>
        <p:spPr>
          <a:xfrm>
            <a:off x="789030" y="2337999"/>
            <a:ext cx="6831952" cy="3567985"/>
          </a:xfrm>
          <a:prstGeom prst="rect">
            <a:avLst/>
          </a:prstGeom>
        </p:spPr>
      </p:pic>
    </p:spTree>
    <p:extLst>
      <p:ext uri="{BB962C8B-B14F-4D97-AF65-F5344CB8AC3E}">
        <p14:creationId xmlns:p14="http://schemas.microsoft.com/office/powerpoint/2010/main" val="3427986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6E982-E872-4577-BB72-300109646F2B}"/>
              </a:ext>
            </a:extLst>
          </p:cNvPr>
          <p:cNvSpPr>
            <a:spLocks noGrp="1"/>
          </p:cNvSpPr>
          <p:nvPr>
            <p:ph type="title"/>
          </p:nvPr>
        </p:nvSpPr>
        <p:spPr/>
        <p:txBody>
          <a:bodyPr/>
          <a:lstStyle/>
          <a:p>
            <a:r>
              <a:rPr lang="en-US" dirty="0"/>
              <a:t>My topics for today	</a:t>
            </a:r>
          </a:p>
        </p:txBody>
      </p:sp>
      <p:sp>
        <p:nvSpPr>
          <p:cNvPr id="3" name="Content Placeholder 2">
            <a:extLst>
              <a:ext uri="{FF2B5EF4-FFF2-40B4-BE49-F238E27FC236}">
                <a16:creationId xmlns:a16="http://schemas.microsoft.com/office/drawing/2014/main" id="{2CC028EA-881F-446A-84F3-24A22CDB75EE}"/>
              </a:ext>
            </a:extLst>
          </p:cNvPr>
          <p:cNvSpPr>
            <a:spLocks noGrp="1"/>
          </p:cNvSpPr>
          <p:nvPr>
            <p:ph idx="1"/>
          </p:nvPr>
        </p:nvSpPr>
        <p:spPr>
          <a:xfrm>
            <a:off x="529389" y="1554158"/>
            <a:ext cx="11036969" cy="4729684"/>
          </a:xfrm>
        </p:spPr>
        <p:txBody>
          <a:bodyPr>
            <a:normAutofit/>
          </a:bodyPr>
          <a:lstStyle/>
          <a:p>
            <a:r>
              <a:rPr lang="en-US" dirty="0"/>
              <a:t>	Operational Policy Changes</a:t>
            </a:r>
          </a:p>
          <a:p>
            <a:r>
              <a:rPr lang="en-US" dirty="0"/>
              <a:t>	Inspection Procedure Changes</a:t>
            </a:r>
          </a:p>
          <a:p>
            <a:r>
              <a:rPr lang="en-US" dirty="0"/>
              <a:t>	Inspection Bulletin Update</a:t>
            </a:r>
          </a:p>
          <a:p>
            <a:r>
              <a:rPr lang="en-US" dirty="0"/>
              <a:t>	</a:t>
            </a:r>
            <a:r>
              <a:rPr lang="en-US" dirty="0" err="1"/>
              <a:t>OOSC</a:t>
            </a:r>
            <a:r>
              <a:rPr lang="en-US" dirty="0"/>
              <a:t> Changes</a:t>
            </a:r>
          </a:p>
          <a:p>
            <a:r>
              <a:rPr lang="en-US" dirty="0"/>
              <a:t>	Inspection/Enforcement Programs and Blitzes Update </a:t>
            </a:r>
          </a:p>
          <a:p>
            <a:r>
              <a:rPr lang="en-US" dirty="0"/>
              <a:t>        Automated CMV Working Group</a:t>
            </a:r>
          </a:p>
          <a:p>
            <a:r>
              <a:rPr lang="en-US" dirty="0"/>
              <a:t>        Industry Courses/CVSA events</a:t>
            </a:r>
          </a:p>
          <a:p>
            <a:endParaRPr lang="en-US" dirty="0"/>
          </a:p>
          <a:p>
            <a:endParaRPr lang="en-US" dirty="0"/>
          </a:p>
          <a:p>
            <a:endParaRPr lang="en-US" dirty="0"/>
          </a:p>
        </p:txBody>
      </p:sp>
      <p:sp>
        <p:nvSpPr>
          <p:cNvPr id="4" name="Rectangle: Rounded Corners 3">
            <a:extLst>
              <a:ext uri="{FF2B5EF4-FFF2-40B4-BE49-F238E27FC236}">
                <a16:creationId xmlns:a16="http://schemas.microsoft.com/office/drawing/2014/main" id="{1089D212-0CEB-4DFA-9019-D1A4A42240C0}"/>
              </a:ext>
            </a:extLst>
          </p:cNvPr>
          <p:cNvSpPr/>
          <p:nvPr/>
        </p:nvSpPr>
        <p:spPr>
          <a:xfrm>
            <a:off x="406400" y="1554158"/>
            <a:ext cx="5834743" cy="47784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9599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6E982-E872-4577-BB72-300109646F2B}"/>
              </a:ext>
            </a:extLst>
          </p:cNvPr>
          <p:cNvSpPr>
            <a:spLocks noGrp="1"/>
          </p:cNvSpPr>
          <p:nvPr>
            <p:ph type="title"/>
          </p:nvPr>
        </p:nvSpPr>
        <p:spPr/>
        <p:txBody>
          <a:bodyPr/>
          <a:lstStyle/>
          <a:p>
            <a:r>
              <a:rPr lang="en-US" dirty="0"/>
              <a:t>Operational Policy changes</a:t>
            </a:r>
          </a:p>
        </p:txBody>
      </p:sp>
      <p:sp>
        <p:nvSpPr>
          <p:cNvPr id="3" name="Content Placeholder 2">
            <a:extLst>
              <a:ext uri="{FF2B5EF4-FFF2-40B4-BE49-F238E27FC236}">
                <a16:creationId xmlns:a16="http://schemas.microsoft.com/office/drawing/2014/main" id="{2CC028EA-881F-446A-84F3-24A22CDB75EE}"/>
              </a:ext>
            </a:extLst>
          </p:cNvPr>
          <p:cNvSpPr>
            <a:spLocks noGrp="1"/>
          </p:cNvSpPr>
          <p:nvPr>
            <p:ph idx="1"/>
          </p:nvPr>
        </p:nvSpPr>
        <p:spPr>
          <a:xfrm>
            <a:off x="529389" y="1554158"/>
            <a:ext cx="11036969" cy="4729684"/>
          </a:xfrm>
        </p:spPr>
        <p:txBody>
          <a:bodyPr>
            <a:normAutofit fontScale="85000" lnSpcReduction="10000"/>
          </a:bodyPr>
          <a:lstStyle/>
          <a:p>
            <a:r>
              <a:rPr lang="en-US" dirty="0"/>
              <a:t>Ops Policy 4 Inspector Training and Certification </a:t>
            </a:r>
          </a:p>
          <a:p>
            <a:pPr lvl="1"/>
            <a:r>
              <a:rPr lang="en-US" dirty="0"/>
              <a:t>April 2019: </a:t>
            </a:r>
            <a:r>
              <a:rPr lang="en-US" dirty="0">
                <a:solidFill>
                  <a:srgbClr val="FF0000"/>
                </a:solidFill>
              </a:rPr>
              <a:t>“…</a:t>
            </a:r>
            <a:r>
              <a:rPr lang="en-US" strike="sngStrike" dirty="0">
                <a:solidFill>
                  <a:srgbClr val="FF0000"/>
                </a:solidFill>
              </a:rPr>
              <a:t>and North American Standard Cargo Tank Inspections. </a:t>
            </a:r>
          </a:p>
          <a:p>
            <a:r>
              <a:rPr lang="en-US" dirty="0"/>
              <a:t>Ops Policy 13 Selecting Vehicles for Inspection </a:t>
            </a:r>
          </a:p>
          <a:p>
            <a:pPr lvl="1"/>
            <a:r>
              <a:rPr lang="en-US" dirty="0"/>
              <a:t>Nov. 2018: </a:t>
            </a:r>
            <a:r>
              <a:rPr lang="en-US" dirty="0">
                <a:solidFill>
                  <a:srgbClr val="FF0000"/>
                </a:solidFill>
              </a:rPr>
              <a:t>“The following items should be considered when reviewing and adopting inspection selection policies in individual jurisdictions: … 11. Certified inspectors shall not disturb/interrupt any driver of a commercial motor vehicle in off-duty or sleeper berth status when legally parked for the purpose of conducting a random inspection.”</a:t>
            </a:r>
            <a:endParaRPr lang="en-US" dirty="0"/>
          </a:p>
          <a:p>
            <a:r>
              <a:rPr lang="en-US" dirty="0"/>
              <a:t>Ops Policy 14 Enhancing Roadside Inspections &amp; Enforcement Data Uniformity</a:t>
            </a:r>
          </a:p>
          <a:p>
            <a:pPr lvl="1"/>
            <a:r>
              <a:rPr lang="en-US" dirty="0"/>
              <a:t>April 2017: </a:t>
            </a:r>
            <a:r>
              <a:rPr lang="en-US" dirty="0">
                <a:solidFill>
                  <a:srgbClr val="FF0000"/>
                </a:solidFill>
              </a:rPr>
              <a:t>“Documenting Violations: It is required to be as precise as possible when noting violations on inspection reports.</a:t>
            </a:r>
          </a:p>
          <a:p>
            <a:pPr marL="457200" lvl="1" indent="0">
              <a:buNone/>
            </a:pPr>
            <a:endParaRPr lang="en-US" dirty="0">
              <a:solidFill>
                <a:srgbClr val="FF0000"/>
              </a:solidFill>
            </a:endParaRPr>
          </a:p>
          <a:p>
            <a:pPr marL="457200" lvl="1" indent="0">
              <a:buNone/>
            </a:pPr>
            <a:r>
              <a:rPr lang="en-US" dirty="0">
                <a:solidFill>
                  <a:srgbClr val="FF0000"/>
                </a:solidFill>
              </a:rPr>
              <a:t>“When any violation is noted on an inspection report, indicate the location and description within the violation description field to provide sufficient information to persons not at the scene of inspection. (e.g., 2nd axle L/S inside tire has 2 inches of cord exposed in sidewall/air leak found at the 3rd axle R/S air hose fitting at brake chamber). It is also important to use language relevant to regulation and </a:t>
            </a:r>
            <a:r>
              <a:rPr lang="en-US" dirty="0" err="1">
                <a:solidFill>
                  <a:srgbClr val="FF0000"/>
                </a:solidFill>
              </a:rPr>
              <a:t>OOS</a:t>
            </a:r>
            <a:r>
              <a:rPr lang="en-US" dirty="0">
                <a:solidFill>
                  <a:srgbClr val="FF0000"/>
                </a:solidFill>
              </a:rPr>
              <a:t> Criteria (i.e. wheel fasteners vs lug nuts).”</a:t>
            </a:r>
          </a:p>
        </p:txBody>
      </p:sp>
    </p:spTree>
    <p:extLst>
      <p:ext uri="{BB962C8B-B14F-4D97-AF65-F5344CB8AC3E}">
        <p14:creationId xmlns:p14="http://schemas.microsoft.com/office/powerpoint/2010/main" val="239963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6E982-E872-4577-BB72-300109646F2B}"/>
              </a:ext>
            </a:extLst>
          </p:cNvPr>
          <p:cNvSpPr>
            <a:spLocks noGrp="1"/>
          </p:cNvSpPr>
          <p:nvPr>
            <p:ph type="title"/>
          </p:nvPr>
        </p:nvSpPr>
        <p:spPr/>
        <p:txBody>
          <a:bodyPr/>
          <a:lstStyle/>
          <a:p>
            <a:r>
              <a:rPr lang="en-US" dirty="0"/>
              <a:t>My topics for today	</a:t>
            </a:r>
          </a:p>
        </p:txBody>
      </p:sp>
      <p:sp>
        <p:nvSpPr>
          <p:cNvPr id="3" name="Content Placeholder 2">
            <a:extLst>
              <a:ext uri="{FF2B5EF4-FFF2-40B4-BE49-F238E27FC236}">
                <a16:creationId xmlns:a16="http://schemas.microsoft.com/office/drawing/2014/main" id="{2CC028EA-881F-446A-84F3-24A22CDB75EE}"/>
              </a:ext>
            </a:extLst>
          </p:cNvPr>
          <p:cNvSpPr>
            <a:spLocks noGrp="1"/>
          </p:cNvSpPr>
          <p:nvPr>
            <p:ph idx="1"/>
          </p:nvPr>
        </p:nvSpPr>
        <p:spPr>
          <a:xfrm>
            <a:off x="529389" y="1554158"/>
            <a:ext cx="11036969" cy="4729684"/>
          </a:xfrm>
        </p:spPr>
        <p:txBody>
          <a:bodyPr>
            <a:normAutofit/>
          </a:bodyPr>
          <a:lstStyle/>
          <a:p>
            <a:r>
              <a:rPr lang="en-US" dirty="0"/>
              <a:t>	Operational Policy Changes</a:t>
            </a:r>
          </a:p>
          <a:p>
            <a:r>
              <a:rPr lang="en-US" dirty="0"/>
              <a:t>	Inspection Procedure Changes</a:t>
            </a:r>
          </a:p>
          <a:p>
            <a:r>
              <a:rPr lang="en-US" dirty="0"/>
              <a:t>	Inspection Bulletin Update</a:t>
            </a:r>
          </a:p>
          <a:p>
            <a:r>
              <a:rPr lang="en-US" dirty="0"/>
              <a:t>	</a:t>
            </a:r>
            <a:r>
              <a:rPr lang="en-US" dirty="0" err="1"/>
              <a:t>OOSC</a:t>
            </a:r>
            <a:r>
              <a:rPr lang="en-US" dirty="0"/>
              <a:t> Changes</a:t>
            </a:r>
          </a:p>
          <a:p>
            <a:r>
              <a:rPr lang="en-US" dirty="0"/>
              <a:t>	Inspection/Enforcement Programs and Blitzes Update </a:t>
            </a:r>
          </a:p>
          <a:p>
            <a:r>
              <a:rPr lang="en-US" dirty="0"/>
              <a:t>        Automated CMV Working Group</a:t>
            </a:r>
          </a:p>
          <a:p>
            <a:r>
              <a:rPr lang="en-US" dirty="0"/>
              <a:t>        Industry Courses/CVSA events</a:t>
            </a:r>
          </a:p>
          <a:p>
            <a:endParaRPr lang="en-US" dirty="0"/>
          </a:p>
          <a:p>
            <a:endParaRPr lang="en-US" dirty="0"/>
          </a:p>
          <a:p>
            <a:endParaRPr lang="en-US" dirty="0"/>
          </a:p>
          <a:p>
            <a:endParaRPr lang="en-US" dirty="0"/>
          </a:p>
        </p:txBody>
      </p:sp>
      <p:sp>
        <p:nvSpPr>
          <p:cNvPr id="4" name="Rectangle: Rounded Corners 3">
            <a:extLst>
              <a:ext uri="{FF2B5EF4-FFF2-40B4-BE49-F238E27FC236}">
                <a16:creationId xmlns:a16="http://schemas.microsoft.com/office/drawing/2014/main" id="{1089D212-0CEB-4DFA-9019-D1A4A42240C0}"/>
              </a:ext>
            </a:extLst>
          </p:cNvPr>
          <p:cNvSpPr/>
          <p:nvPr/>
        </p:nvSpPr>
        <p:spPr>
          <a:xfrm>
            <a:off x="406400" y="2032000"/>
            <a:ext cx="5834743" cy="47784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5541253"/>
      </p:ext>
    </p:extLst>
  </p:cSld>
  <p:clrMapOvr>
    <a:masterClrMapping/>
  </p:clrMapOvr>
</p:sld>
</file>

<file path=ppt/theme/theme1.xml><?xml version="1.0" encoding="utf-8"?>
<a:theme xmlns:a="http://schemas.openxmlformats.org/drawingml/2006/main" name="Office Theme">
  <a:themeElements>
    <a:clrScheme name="cvsa 1">
      <a:dk1>
        <a:srgbClr val="000000"/>
      </a:dk1>
      <a:lt1>
        <a:srgbClr val="FFFFFF"/>
      </a:lt1>
      <a:dk2>
        <a:srgbClr val="44546A"/>
      </a:dk2>
      <a:lt2>
        <a:srgbClr val="E7E6E6"/>
      </a:lt2>
      <a:accent1>
        <a:srgbClr val="012B73"/>
      </a:accent1>
      <a:accent2>
        <a:srgbClr val="7BA7DD"/>
      </a:accent2>
      <a:accent3>
        <a:srgbClr val="CDAD51"/>
      </a:accent3>
      <a:accent4>
        <a:srgbClr val="A54900"/>
      </a:accent4>
      <a:accent5>
        <a:srgbClr val="9F937D"/>
      </a:accent5>
      <a:accent6>
        <a:srgbClr val="011747"/>
      </a:accent6>
      <a:hlink>
        <a:srgbClr val="4F77B1"/>
      </a:hlink>
      <a:folHlink>
        <a:srgbClr val="9B7B2F"/>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 xmlns="fccb8565-6977-422c-9899-ed0c196b9ee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F9087D98170674D86C797BC8D2687D8" ma:contentTypeVersion="13" ma:contentTypeDescription="Create a new document." ma:contentTypeScope="" ma:versionID="ba01f54bfb3a476c737e92ea22a188cb">
  <xsd:schema xmlns:xsd="http://www.w3.org/2001/XMLSchema" xmlns:xs="http://www.w3.org/2001/XMLSchema" xmlns:p="http://schemas.microsoft.com/office/2006/metadata/properties" xmlns:ns2="6d7edb7c-2aa0-4872-9062-ea8fed2ded76" xmlns:ns3="fccb8565-6977-422c-9899-ed0c196b9eef" targetNamespace="http://schemas.microsoft.com/office/2006/metadata/properties" ma:root="true" ma:fieldsID="40aa6607f757f418a0cca0fa7ace6b1f" ns2:_="" ns3:_="">
    <xsd:import namespace="6d7edb7c-2aa0-4872-9062-ea8fed2ded76"/>
    <xsd:import namespace="fccb8565-6977-422c-9899-ed0c196b9eef"/>
    <xsd:element name="properties">
      <xsd:complexType>
        <xsd:sequence>
          <xsd:element name="documentManagement">
            <xsd:complexType>
              <xsd:all>
                <xsd:element ref="ns2:SharedWithUsers" minOccurs="0"/>
                <xsd:element ref="ns2:SharedWithDetails" minOccurs="0"/>
                <xsd:element ref="ns2:LastSharedByTime" minOccurs="0"/>
                <xsd:element ref="ns2:LastSharedByUser" minOccurs="0"/>
                <xsd:element ref="ns3:MediaServiceMetadata" minOccurs="0"/>
                <xsd:element ref="ns3:MediaServiceFastMetadata" minOccurs="0"/>
                <xsd:element ref="ns3:MediaServiceDateTaken" minOccurs="0"/>
                <xsd:element ref="ns3:MediaServiceAutoTags" minOccurs="0"/>
                <xsd:element ref="ns3:MediaServiceLocation" minOccurs="0"/>
                <xsd:element ref="ns3:Date" minOccurs="0"/>
                <xsd:element ref="ns3:MediaServiceOCR"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7edb7c-2aa0-4872-9062-ea8fed2ded7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Time" ma:index="10" nillable="true" ma:displayName="Last Shared By Time" ma:description="" ma:internalName="LastSharedByTime" ma:readOnly="true">
      <xsd:simpleType>
        <xsd:restriction base="dms:DateTime"/>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ccb8565-6977-422c-9899-ed0c196b9eef"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Date" ma:index="17" nillable="true" ma:displayName="Date" ma:format="DateOnly" ma:internalName="Date">
      <xsd:simpleType>
        <xsd:restriction base="dms:DateTime"/>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5548F0-D40A-4573-986D-5ED467A02543}">
  <ds:schemaRefs>
    <ds:schemaRef ds:uri="http://schemas.microsoft.com/sharepoint/v3/contenttype/forms"/>
  </ds:schemaRefs>
</ds:datastoreItem>
</file>

<file path=customXml/itemProps2.xml><?xml version="1.0" encoding="utf-8"?>
<ds:datastoreItem xmlns:ds="http://schemas.openxmlformats.org/officeDocument/2006/customXml" ds:itemID="{8FCB8827-6D5D-4B46-9C7B-D7D63F7484AB}">
  <ds:schemaRefs>
    <ds:schemaRef ds:uri="http://purl.org/dc/elements/1.1/"/>
    <ds:schemaRef ds:uri="http://schemas.microsoft.com/office/2006/documentManagement/types"/>
    <ds:schemaRef ds:uri="fccb8565-6977-422c-9899-ed0c196b9eef"/>
    <ds:schemaRef ds:uri="http://purl.org/dc/terms/"/>
    <ds:schemaRef ds:uri="http://schemas.openxmlformats.org/package/2006/metadata/core-properties"/>
    <ds:schemaRef ds:uri="http://purl.org/dc/dcmitype/"/>
    <ds:schemaRef ds:uri="http://schemas.microsoft.com/office/infopath/2007/PartnerControls"/>
    <ds:schemaRef ds:uri="6d7edb7c-2aa0-4872-9062-ea8fed2ded76"/>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B4CBD246-7A05-462B-834F-B86718B5FB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7edb7c-2aa0-4872-9062-ea8fed2ded76"/>
    <ds:schemaRef ds:uri="fccb8565-6977-422c-9899-ed0c196b9e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3885</TotalTime>
  <Words>3949</Words>
  <Application>Microsoft Office PowerPoint</Application>
  <PresentationFormat>Widescreen</PresentationFormat>
  <Paragraphs>513</Paragraphs>
  <Slides>50</Slides>
  <Notes>42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Calibri</vt:lpstr>
      <vt:lpstr>Cambria</vt:lpstr>
      <vt:lpstr>Wingdings 2</vt:lpstr>
      <vt:lpstr>Office Theme</vt:lpstr>
      <vt:lpstr>ABA Bus Maintenance and Repair Council  Will Schaefer, Director of Safety Programs</vt:lpstr>
      <vt:lpstr>Who Are We?</vt:lpstr>
      <vt:lpstr>Who Are We?</vt:lpstr>
      <vt:lpstr>NAS Inspection Program</vt:lpstr>
      <vt:lpstr>NAS Out-of-Service Criteria (OOSC)</vt:lpstr>
      <vt:lpstr>Not to be confused with the FMCSRs</vt:lpstr>
      <vt:lpstr>My topics for today </vt:lpstr>
      <vt:lpstr>Operational Policy changes</vt:lpstr>
      <vt:lpstr>My topics for today </vt:lpstr>
      <vt:lpstr>Inspection Procedures</vt:lpstr>
      <vt:lpstr>My topics for today </vt:lpstr>
      <vt:lpstr>Inspection Bulletins</vt:lpstr>
      <vt:lpstr>Inspection Bulletin Updates</vt:lpstr>
      <vt:lpstr>2018-04 Air Disc Brake Bulletin</vt:lpstr>
      <vt:lpstr>2018 -03 Doleco USA Textile Link  Tiedown Assembly Inspection Bulletin</vt:lpstr>
      <vt:lpstr>2018-02 Motorcoach Monocoque Frame-Suspension Inspections</vt:lpstr>
      <vt:lpstr>My topics for today </vt:lpstr>
      <vt:lpstr>2019 Out-of-Service Criteria</vt:lpstr>
      <vt:lpstr>Part I – Driver Out-of-Service (U.S.)</vt:lpstr>
      <vt:lpstr>Part II – Policy Statement</vt:lpstr>
      <vt:lpstr>Part II – Vehicle Out-of-Service</vt:lpstr>
      <vt:lpstr>Part II – Vehicle Out-of-Service</vt:lpstr>
      <vt:lpstr>Part II – Vehicle Out-of-Service</vt:lpstr>
      <vt:lpstr>Part II – Vehicle Out-of-Service</vt:lpstr>
      <vt:lpstr>Part II – Vehicle Out-of-Service </vt:lpstr>
      <vt:lpstr>Part II – Vehicle Out-of-Service</vt:lpstr>
      <vt:lpstr>Part II – Vehicle Out-of-Service</vt:lpstr>
      <vt:lpstr>Part II – Vehicle Out-of-Service</vt:lpstr>
      <vt:lpstr>Part III – HM/DG Out-of-Service </vt:lpstr>
      <vt:lpstr>Part III – HM/DG Out-of-Service </vt:lpstr>
      <vt:lpstr>Part III – HM/DG Out-of-Service </vt:lpstr>
      <vt:lpstr>Part III – HM/DG Out-of-Service </vt:lpstr>
      <vt:lpstr>2019 Out-of-Service Criteria</vt:lpstr>
      <vt:lpstr>2019 CVSA App</vt:lpstr>
      <vt:lpstr>My topics for today </vt:lpstr>
      <vt:lpstr>2018 Roadcheck Results (June 5-7)  </vt:lpstr>
      <vt:lpstr>2018 Roadcheck Results (June 5-7)  </vt:lpstr>
      <vt:lpstr>2018 Roadcheck Results (June 5-7)  </vt:lpstr>
      <vt:lpstr>2018 Brake Safety Week (Sept. 16-22) </vt:lpstr>
      <vt:lpstr>2018 Operation Airbrake (Sept.  2018) </vt:lpstr>
      <vt:lpstr>2019 Brake Safety Day (some day in May)</vt:lpstr>
      <vt:lpstr>2018 Operation Safe Driver Week</vt:lpstr>
      <vt:lpstr>2018 Operation Safe Driver Week</vt:lpstr>
      <vt:lpstr>My topics for today </vt:lpstr>
      <vt:lpstr>CVSA/FMCSA Automated CMV Working Group </vt:lpstr>
      <vt:lpstr>My topics for today </vt:lpstr>
      <vt:lpstr>CVSA Courses and Events</vt:lpstr>
      <vt:lpstr>CVSA Courses and Events</vt:lpstr>
      <vt:lpstr>CVSA Courses and Events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Belleville</dc:creator>
  <cp:lastModifiedBy>William Schaefer</cp:lastModifiedBy>
  <cp:revision>160</cp:revision>
  <cp:lastPrinted>2018-03-15T12:55:04Z</cp:lastPrinted>
  <dcterms:created xsi:type="dcterms:W3CDTF">2017-08-10T18:20:45Z</dcterms:created>
  <dcterms:modified xsi:type="dcterms:W3CDTF">2019-06-26T17:43:47Z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0x0101004F9087D98170674D86C797BC8D2687D8</vt:lpwstr>
  </property>
</Properties>
</file>