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7" r:id="rId2"/>
  </p:sldMasterIdLst>
  <p:notesMasterIdLst>
    <p:notesMasterId r:id="rId30"/>
  </p:notesMasterIdLst>
  <p:handoutMasterIdLst>
    <p:handoutMasterId r:id="rId31"/>
  </p:handoutMasterIdLst>
  <p:sldIdLst>
    <p:sldId id="573" r:id="rId3"/>
    <p:sldId id="608" r:id="rId4"/>
    <p:sldId id="563" r:id="rId5"/>
    <p:sldId id="575" r:id="rId6"/>
    <p:sldId id="586" r:id="rId7"/>
    <p:sldId id="609" r:id="rId8"/>
    <p:sldId id="571" r:id="rId9"/>
    <p:sldId id="569" r:id="rId10"/>
    <p:sldId id="590" r:id="rId11"/>
    <p:sldId id="577" r:id="rId12"/>
    <p:sldId id="610" r:id="rId13"/>
    <p:sldId id="587" r:id="rId14"/>
    <p:sldId id="566" r:id="rId15"/>
    <p:sldId id="568" r:id="rId16"/>
    <p:sldId id="588" r:id="rId17"/>
    <p:sldId id="592" r:id="rId18"/>
    <p:sldId id="593" r:id="rId19"/>
    <p:sldId id="594" r:id="rId20"/>
    <p:sldId id="595" r:id="rId21"/>
    <p:sldId id="596" r:id="rId22"/>
    <p:sldId id="597" r:id="rId23"/>
    <p:sldId id="598" r:id="rId24"/>
    <p:sldId id="599" r:id="rId25"/>
    <p:sldId id="600" r:id="rId26"/>
    <p:sldId id="611" r:id="rId27"/>
    <p:sldId id="606" r:id="rId28"/>
    <p:sldId id="612"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1" clrIdx="0"/>
  <p:cmAuthor id="1" name="Grundy, Betsey M CIV DODHRA DTMO (US)" initials="GBMCDD(" lastIdx="6" clrIdx="1">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F7"/>
    <a:srgbClr val="DED7F3"/>
    <a:srgbClr val="4646C2"/>
    <a:srgbClr val="99CC00"/>
    <a:srgbClr val="333399"/>
    <a:srgbClr val="3939AD"/>
    <a:srgbClr val="4949C3"/>
    <a:srgbClr val="FF9900"/>
    <a:srgbClr val="393999"/>
    <a:srgbClr val="A6A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460" autoAdjust="0"/>
    <p:restoredTop sz="95201" autoAdjust="0"/>
  </p:normalViewPr>
  <p:slideViewPr>
    <p:cSldViewPr>
      <p:cViewPr varScale="1">
        <p:scale>
          <a:sx n="61" d="100"/>
          <a:sy n="61" d="100"/>
        </p:scale>
        <p:origin x="7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8" d="100"/>
        <a:sy n="38" d="100"/>
      </p:scale>
      <p:origin x="0" y="0"/>
    </p:cViewPr>
  </p:sorterViewPr>
  <p:notesViewPr>
    <p:cSldViewPr>
      <p:cViewPr varScale="1">
        <p:scale>
          <a:sx n="74" d="100"/>
          <a:sy n="74" d="100"/>
        </p:scale>
        <p:origin x="1038" y="1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C6CEC-0AF4-44D7-9368-5F8C143CC497}" type="doc">
      <dgm:prSet loTypeId="urn:microsoft.com/office/officeart/2005/8/layout/arrow2" loCatId="process" qsTypeId="urn:microsoft.com/office/officeart/2005/8/quickstyle/3d2" qsCatId="3D" csTypeId="urn:microsoft.com/office/officeart/2005/8/colors/accent1_1" csCatId="accent1" phldr="1"/>
      <dgm:spPr/>
    </dgm:pt>
    <dgm:pt modelId="{4B387EBA-2A26-4C55-9956-CEB407088106}">
      <dgm:prSet phldrT="[Text]" custT="1"/>
      <dgm:spPr/>
      <dgm:t>
        <a:bodyPr/>
        <a:lstStyle/>
        <a:p>
          <a:r>
            <a:rPr lang="en-US" sz="800" b="1" smtClean="0"/>
            <a:t>The Past</a:t>
          </a:r>
          <a:r>
            <a:rPr lang="en-US" sz="800" smtClean="0"/>
            <a:t>: </a:t>
          </a:r>
          <a:br>
            <a:rPr lang="en-US" sz="800" smtClean="0"/>
          </a:br>
          <a:r>
            <a:rPr lang="en-US" sz="800" smtClean="0"/>
            <a:t>Establishment and consolidation</a:t>
          </a:r>
          <a:endParaRPr lang="en-US" sz="800" dirty="0"/>
        </a:p>
      </dgm:t>
    </dgm:pt>
    <dgm:pt modelId="{155076E6-9887-47A8-8D75-1480A561ACC1}" type="parTrans" cxnId="{1DA666D8-9F11-4569-8715-E1253401CEB4}">
      <dgm:prSet/>
      <dgm:spPr/>
      <dgm:t>
        <a:bodyPr/>
        <a:lstStyle/>
        <a:p>
          <a:endParaRPr lang="en-US" sz="800"/>
        </a:p>
      </dgm:t>
    </dgm:pt>
    <dgm:pt modelId="{637E4030-A209-4DF7-A318-118ADA2EF878}" type="sibTrans" cxnId="{1DA666D8-9F11-4569-8715-E1253401CEB4}">
      <dgm:prSet/>
      <dgm:spPr/>
      <dgm:t>
        <a:bodyPr/>
        <a:lstStyle/>
        <a:p>
          <a:endParaRPr lang="en-US" sz="800"/>
        </a:p>
      </dgm:t>
    </dgm:pt>
    <dgm:pt modelId="{76E638E4-CDA1-4B4D-8809-D22533C92B39}">
      <dgm:prSet phldrT="[Text]" custT="1"/>
      <dgm:spPr/>
      <dgm:t>
        <a:bodyPr/>
        <a:lstStyle/>
        <a:p>
          <a:r>
            <a:rPr lang="en-US" sz="800" b="1" smtClean="0"/>
            <a:t>The Present</a:t>
          </a:r>
          <a:r>
            <a:rPr lang="en-US" sz="800" smtClean="0"/>
            <a:t>: </a:t>
          </a:r>
          <a:br>
            <a:rPr lang="en-US" sz="800" smtClean="0"/>
          </a:br>
          <a:r>
            <a:rPr lang="en-US" sz="800" smtClean="0"/>
            <a:t>Sustainment, improvement, run operations, and conduct Travel Transformation efforts</a:t>
          </a:r>
          <a:endParaRPr lang="en-US" sz="800" dirty="0"/>
        </a:p>
      </dgm:t>
    </dgm:pt>
    <dgm:pt modelId="{3D3512DC-6705-467D-8789-AD0723A8C631}" type="parTrans" cxnId="{692FA4C9-721D-4B63-9EBB-13CED810A834}">
      <dgm:prSet/>
      <dgm:spPr/>
      <dgm:t>
        <a:bodyPr/>
        <a:lstStyle/>
        <a:p>
          <a:endParaRPr lang="en-US" sz="800"/>
        </a:p>
      </dgm:t>
    </dgm:pt>
    <dgm:pt modelId="{00165B05-2020-4029-8D40-C705CF62380E}" type="sibTrans" cxnId="{692FA4C9-721D-4B63-9EBB-13CED810A834}">
      <dgm:prSet/>
      <dgm:spPr/>
      <dgm:t>
        <a:bodyPr/>
        <a:lstStyle/>
        <a:p>
          <a:endParaRPr lang="en-US" sz="800"/>
        </a:p>
      </dgm:t>
    </dgm:pt>
    <dgm:pt modelId="{B90CD1A1-C7E1-4921-BFA4-7F66B998FD09}">
      <dgm:prSet phldrT="[Text]" custT="1"/>
      <dgm:spPr/>
      <dgm:t>
        <a:bodyPr/>
        <a:lstStyle/>
        <a:p>
          <a:r>
            <a:rPr lang="en-US" sz="800" b="1" dirty="0" smtClean="0"/>
            <a:t>The Future</a:t>
          </a:r>
          <a:r>
            <a:rPr lang="en-US" sz="800" dirty="0" smtClean="0"/>
            <a:t>: </a:t>
          </a:r>
          <a:br>
            <a:rPr lang="en-US" sz="800" dirty="0" smtClean="0"/>
          </a:br>
          <a:r>
            <a:rPr lang="en-US" sz="800" dirty="0" smtClean="0"/>
            <a:t>Reformed Travel Enterprise</a:t>
          </a:r>
        </a:p>
      </dgm:t>
    </dgm:pt>
    <dgm:pt modelId="{AA117856-6AFB-401E-80D5-6CA2D6F0FE03}" type="parTrans" cxnId="{14ED2D7E-3E57-4F63-AF7A-6F2BA0F82FC1}">
      <dgm:prSet/>
      <dgm:spPr/>
      <dgm:t>
        <a:bodyPr/>
        <a:lstStyle/>
        <a:p>
          <a:endParaRPr lang="en-US" sz="800"/>
        </a:p>
      </dgm:t>
    </dgm:pt>
    <dgm:pt modelId="{08930B0C-F957-4769-9D71-86E5A215F521}" type="sibTrans" cxnId="{14ED2D7E-3E57-4F63-AF7A-6F2BA0F82FC1}">
      <dgm:prSet/>
      <dgm:spPr/>
      <dgm:t>
        <a:bodyPr/>
        <a:lstStyle/>
        <a:p>
          <a:endParaRPr lang="en-US" sz="800"/>
        </a:p>
      </dgm:t>
    </dgm:pt>
    <dgm:pt modelId="{7DDAECF6-CDF1-47C9-B2E9-4389A0AB5844}" type="pres">
      <dgm:prSet presAssocID="{445C6CEC-0AF4-44D7-9368-5F8C143CC497}" presName="arrowDiagram" presStyleCnt="0">
        <dgm:presLayoutVars>
          <dgm:chMax val="5"/>
          <dgm:dir/>
          <dgm:resizeHandles val="exact"/>
        </dgm:presLayoutVars>
      </dgm:prSet>
      <dgm:spPr/>
    </dgm:pt>
    <dgm:pt modelId="{8A77FC13-0AF3-4A24-BBF1-C6C4FCC4DF29}" type="pres">
      <dgm:prSet presAssocID="{445C6CEC-0AF4-44D7-9368-5F8C143CC497}" presName="arrow" presStyleLbl="bgShp" presStyleIdx="0" presStyleCnt="1" custLinFactNeighborX="3414"/>
      <dgm:spPr/>
    </dgm:pt>
    <dgm:pt modelId="{1229E594-4B38-4D26-ADEC-B67FBFAAEF00}" type="pres">
      <dgm:prSet presAssocID="{445C6CEC-0AF4-44D7-9368-5F8C143CC497}" presName="arrowDiagram3" presStyleCnt="0"/>
      <dgm:spPr/>
    </dgm:pt>
    <dgm:pt modelId="{9C591C4E-5656-424C-8F56-FB90395493C5}" type="pres">
      <dgm:prSet presAssocID="{4B387EBA-2A26-4C55-9956-CEB407088106}" presName="bullet3a" presStyleLbl="node1" presStyleIdx="0" presStyleCnt="3"/>
      <dgm:spPr/>
    </dgm:pt>
    <dgm:pt modelId="{CDE28F92-04D7-4FAD-9E8B-6804EF97D659}" type="pres">
      <dgm:prSet presAssocID="{4B387EBA-2A26-4C55-9956-CEB407088106}" presName="textBox3a" presStyleLbl="revTx" presStyleIdx="0" presStyleCnt="3" custScaleX="280188" custScaleY="67434" custLinFactNeighborX="84747" custLinFactNeighborY="14513">
        <dgm:presLayoutVars>
          <dgm:bulletEnabled val="1"/>
        </dgm:presLayoutVars>
      </dgm:prSet>
      <dgm:spPr/>
      <dgm:t>
        <a:bodyPr/>
        <a:lstStyle/>
        <a:p>
          <a:endParaRPr lang="en-US"/>
        </a:p>
      </dgm:t>
    </dgm:pt>
    <dgm:pt modelId="{4DA0A978-8523-47F3-B506-26F3C18C2D20}" type="pres">
      <dgm:prSet presAssocID="{76E638E4-CDA1-4B4D-8809-D22533C92B39}" presName="bullet3b" presStyleLbl="node1" presStyleIdx="1" presStyleCnt="3"/>
      <dgm:spPr/>
    </dgm:pt>
    <dgm:pt modelId="{B5A3D702-FE8F-4989-91DE-06264B36E4FE}" type="pres">
      <dgm:prSet presAssocID="{76E638E4-CDA1-4B4D-8809-D22533C92B39}" presName="textBox3b" presStyleLbl="revTx" presStyleIdx="1" presStyleCnt="3" custScaleX="296544" custScaleY="31772" custLinFactNeighborX="86831" custLinFactNeighborY="-7643">
        <dgm:presLayoutVars>
          <dgm:bulletEnabled val="1"/>
        </dgm:presLayoutVars>
      </dgm:prSet>
      <dgm:spPr/>
      <dgm:t>
        <a:bodyPr/>
        <a:lstStyle/>
        <a:p>
          <a:endParaRPr lang="en-US"/>
        </a:p>
      </dgm:t>
    </dgm:pt>
    <dgm:pt modelId="{8ADC5620-DC4E-4E78-BA92-4A9B5AF6E90F}" type="pres">
      <dgm:prSet presAssocID="{B90CD1A1-C7E1-4921-BFA4-7F66B998FD09}" presName="bullet3c" presStyleLbl="node1" presStyleIdx="2" presStyleCnt="3"/>
      <dgm:spPr/>
    </dgm:pt>
    <dgm:pt modelId="{F54E0106-EBD8-4952-8E2B-654D5630C9D8}" type="pres">
      <dgm:prSet presAssocID="{B90CD1A1-C7E1-4921-BFA4-7F66B998FD09}" presName="textBox3c" presStyleLbl="revTx" presStyleIdx="2" presStyleCnt="3" custScaleX="151039" custScaleY="15856" custLinFactNeighborX="1043" custLinFactNeighborY="-23297">
        <dgm:presLayoutVars>
          <dgm:bulletEnabled val="1"/>
        </dgm:presLayoutVars>
      </dgm:prSet>
      <dgm:spPr/>
      <dgm:t>
        <a:bodyPr/>
        <a:lstStyle/>
        <a:p>
          <a:endParaRPr lang="en-US"/>
        </a:p>
      </dgm:t>
    </dgm:pt>
  </dgm:ptLst>
  <dgm:cxnLst>
    <dgm:cxn modelId="{CC9D4AA8-5FE9-4CBD-B0BC-7CCCA34A08F9}" type="presOf" srcId="{B90CD1A1-C7E1-4921-BFA4-7F66B998FD09}" destId="{F54E0106-EBD8-4952-8E2B-654D5630C9D8}" srcOrd="0" destOrd="0" presId="urn:microsoft.com/office/officeart/2005/8/layout/arrow2"/>
    <dgm:cxn modelId="{662270E3-EACA-4CC6-9812-E018C6FFB53A}" type="presOf" srcId="{4B387EBA-2A26-4C55-9956-CEB407088106}" destId="{CDE28F92-04D7-4FAD-9E8B-6804EF97D659}" srcOrd="0" destOrd="0" presId="urn:microsoft.com/office/officeart/2005/8/layout/arrow2"/>
    <dgm:cxn modelId="{692FA4C9-721D-4B63-9EBB-13CED810A834}" srcId="{445C6CEC-0AF4-44D7-9368-5F8C143CC497}" destId="{76E638E4-CDA1-4B4D-8809-D22533C92B39}" srcOrd="1" destOrd="0" parTransId="{3D3512DC-6705-467D-8789-AD0723A8C631}" sibTransId="{00165B05-2020-4029-8D40-C705CF62380E}"/>
    <dgm:cxn modelId="{728730AC-BD22-4776-9842-06EFD1882107}" type="presOf" srcId="{76E638E4-CDA1-4B4D-8809-D22533C92B39}" destId="{B5A3D702-FE8F-4989-91DE-06264B36E4FE}" srcOrd="0" destOrd="0" presId="urn:microsoft.com/office/officeart/2005/8/layout/arrow2"/>
    <dgm:cxn modelId="{14ED2D7E-3E57-4F63-AF7A-6F2BA0F82FC1}" srcId="{445C6CEC-0AF4-44D7-9368-5F8C143CC497}" destId="{B90CD1A1-C7E1-4921-BFA4-7F66B998FD09}" srcOrd="2" destOrd="0" parTransId="{AA117856-6AFB-401E-80D5-6CA2D6F0FE03}" sibTransId="{08930B0C-F957-4769-9D71-86E5A215F521}"/>
    <dgm:cxn modelId="{57C17C14-5E0C-4BD8-9C20-1DBC070CF61B}" type="presOf" srcId="{445C6CEC-0AF4-44D7-9368-5F8C143CC497}" destId="{7DDAECF6-CDF1-47C9-B2E9-4389A0AB5844}" srcOrd="0" destOrd="0" presId="urn:microsoft.com/office/officeart/2005/8/layout/arrow2"/>
    <dgm:cxn modelId="{1DA666D8-9F11-4569-8715-E1253401CEB4}" srcId="{445C6CEC-0AF4-44D7-9368-5F8C143CC497}" destId="{4B387EBA-2A26-4C55-9956-CEB407088106}" srcOrd="0" destOrd="0" parTransId="{155076E6-9887-47A8-8D75-1480A561ACC1}" sibTransId="{637E4030-A209-4DF7-A318-118ADA2EF878}"/>
    <dgm:cxn modelId="{56E69817-2533-44EA-A652-71E58976CF6E}" type="presParOf" srcId="{7DDAECF6-CDF1-47C9-B2E9-4389A0AB5844}" destId="{8A77FC13-0AF3-4A24-BBF1-C6C4FCC4DF29}" srcOrd="0" destOrd="0" presId="urn:microsoft.com/office/officeart/2005/8/layout/arrow2"/>
    <dgm:cxn modelId="{5020F37D-07CA-4862-8EFB-78C6F5C5F326}" type="presParOf" srcId="{7DDAECF6-CDF1-47C9-B2E9-4389A0AB5844}" destId="{1229E594-4B38-4D26-ADEC-B67FBFAAEF00}" srcOrd="1" destOrd="0" presId="urn:microsoft.com/office/officeart/2005/8/layout/arrow2"/>
    <dgm:cxn modelId="{6D4C1E8B-428A-4DC0-9F1D-660F7438AF37}" type="presParOf" srcId="{1229E594-4B38-4D26-ADEC-B67FBFAAEF00}" destId="{9C591C4E-5656-424C-8F56-FB90395493C5}" srcOrd="0" destOrd="0" presId="urn:microsoft.com/office/officeart/2005/8/layout/arrow2"/>
    <dgm:cxn modelId="{FCEB9440-A9AC-4925-9207-FEC93D2E368F}" type="presParOf" srcId="{1229E594-4B38-4D26-ADEC-B67FBFAAEF00}" destId="{CDE28F92-04D7-4FAD-9E8B-6804EF97D659}" srcOrd="1" destOrd="0" presId="urn:microsoft.com/office/officeart/2005/8/layout/arrow2"/>
    <dgm:cxn modelId="{E408DA7B-259E-48C6-869D-60EFBC01AF3A}" type="presParOf" srcId="{1229E594-4B38-4D26-ADEC-B67FBFAAEF00}" destId="{4DA0A978-8523-47F3-B506-26F3C18C2D20}" srcOrd="2" destOrd="0" presId="urn:microsoft.com/office/officeart/2005/8/layout/arrow2"/>
    <dgm:cxn modelId="{F679E802-307A-410C-9797-3D8DBE58336F}" type="presParOf" srcId="{1229E594-4B38-4D26-ADEC-B67FBFAAEF00}" destId="{B5A3D702-FE8F-4989-91DE-06264B36E4FE}" srcOrd="3" destOrd="0" presId="urn:microsoft.com/office/officeart/2005/8/layout/arrow2"/>
    <dgm:cxn modelId="{E6FA5EB9-66B9-4E2B-A423-38CF382A629F}" type="presParOf" srcId="{1229E594-4B38-4D26-ADEC-B67FBFAAEF00}" destId="{8ADC5620-DC4E-4E78-BA92-4A9B5AF6E90F}" srcOrd="4" destOrd="0" presId="urn:microsoft.com/office/officeart/2005/8/layout/arrow2"/>
    <dgm:cxn modelId="{75E81685-81C3-4DF9-8F49-36A74B9D1B51}" type="presParOf" srcId="{1229E594-4B38-4D26-ADEC-B67FBFAAEF00}" destId="{F54E0106-EBD8-4952-8E2B-654D5630C9D8}"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7FC13-0AF3-4A24-BBF1-C6C4FCC4DF29}">
      <dsp:nvSpPr>
        <dsp:cNvPr id="0" name=""/>
        <dsp:cNvSpPr/>
      </dsp:nvSpPr>
      <dsp:spPr>
        <a:xfrm>
          <a:off x="282467" y="0"/>
          <a:ext cx="3146532" cy="1966583"/>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C591C4E-5656-424C-8F56-FB90395493C5}">
      <dsp:nvSpPr>
        <dsp:cNvPr id="0" name=""/>
        <dsp:cNvSpPr/>
      </dsp:nvSpPr>
      <dsp:spPr>
        <a:xfrm>
          <a:off x="650844" y="1357335"/>
          <a:ext cx="81809" cy="81809"/>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E28F92-04D7-4FAD-9E8B-6804EF97D659}">
      <dsp:nvSpPr>
        <dsp:cNvPr id="0" name=""/>
        <dsp:cNvSpPr/>
      </dsp:nvSpPr>
      <dsp:spPr>
        <a:xfrm>
          <a:off x="652548" y="1573267"/>
          <a:ext cx="2054176" cy="383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349" tIns="0" rIns="0" bIns="0" numCol="1" spcCol="1270" anchor="t" anchorCtr="0">
          <a:noAutofit/>
        </a:bodyPr>
        <a:lstStyle/>
        <a:p>
          <a:pPr lvl="0" algn="l" defTabSz="355600">
            <a:lnSpc>
              <a:spcPct val="90000"/>
            </a:lnSpc>
            <a:spcBef>
              <a:spcPct val="0"/>
            </a:spcBef>
            <a:spcAft>
              <a:spcPct val="35000"/>
            </a:spcAft>
          </a:pPr>
          <a:r>
            <a:rPr lang="en-US" sz="800" b="1" kern="1200" smtClean="0"/>
            <a:t>The Past</a:t>
          </a:r>
          <a:r>
            <a:rPr lang="en-US" sz="800" kern="1200" smtClean="0"/>
            <a:t>: </a:t>
          </a:r>
          <a:br>
            <a:rPr lang="en-US" sz="800" kern="1200" smtClean="0"/>
          </a:br>
          <a:r>
            <a:rPr lang="en-US" sz="800" kern="1200" smtClean="0"/>
            <a:t>Establishment and consolidation</a:t>
          </a:r>
          <a:endParaRPr lang="en-US" sz="800" kern="1200" dirty="0"/>
        </a:p>
      </dsp:txBody>
      <dsp:txXfrm>
        <a:off x="652548" y="1573267"/>
        <a:ext cx="2054176" cy="383256"/>
      </dsp:txXfrm>
    </dsp:sp>
    <dsp:sp modelId="{4DA0A978-8523-47F3-B506-26F3C18C2D20}">
      <dsp:nvSpPr>
        <dsp:cNvPr id="0" name=""/>
        <dsp:cNvSpPr/>
      </dsp:nvSpPr>
      <dsp:spPr>
        <a:xfrm>
          <a:off x="1372973" y="822818"/>
          <a:ext cx="147887" cy="14788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A3D702-FE8F-4989-91DE-06264B36E4FE}">
      <dsp:nvSpPr>
        <dsp:cNvPr id="0" name=""/>
        <dsp:cNvSpPr/>
      </dsp:nvSpPr>
      <dsp:spPr>
        <a:xfrm>
          <a:off x="1189594" y="1179954"/>
          <a:ext cx="2239405" cy="33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62" tIns="0" rIns="0" bIns="0" numCol="1" spcCol="1270" anchor="t" anchorCtr="0">
          <a:noAutofit/>
        </a:bodyPr>
        <a:lstStyle/>
        <a:p>
          <a:pPr lvl="0" algn="l" defTabSz="355600">
            <a:lnSpc>
              <a:spcPct val="90000"/>
            </a:lnSpc>
            <a:spcBef>
              <a:spcPct val="0"/>
            </a:spcBef>
            <a:spcAft>
              <a:spcPct val="35000"/>
            </a:spcAft>
          </a:pPr>
          <a:r>
            <a:rPr lang="en-US" sz="800" b="1" kern="1200" smtClean="0"/>
            <a:t>The Present</a:t>
          </a:r>
          <a:r>
            <a:rPr lang="en-US" sz="800" kern="1200" smtClean="0"/>
            <a:t>: </a:t>
          </a:r>
          <a:br>
            <a:rPr lang="en-US" sz="800" kern="1200" smtClean="0"/>
          </a:br>
          <a:r>
            <a:rPr lang="en-US" sz="800" kern="1200" smtClean="0"/>
            <a:t>Sustainment, improvement, run operations, and conduct Travel Transformation efforts</a:t>
          </a:r>
          <a:endParaRPr lang="en-US" sz="800" kern="1200" dirty="0"/>
        </a:p>
      </dsp:txBody>
      <dsp:txXfrm>
        <a:off x="1189594" y="1179954"/>
        <a:ext cx="2239405" cy="339903"/>
      </dsp:txXfrm>
    </dsp:sp>
    <dsp:sp modelId="{8ADC5620-DC4E-4E78-BA92-4A9B5AF6E90F}">
      <dsp:nvSpPr>
        <dsp:cNvPr id="0" name=""/>
        <dsp:cNvSpPr/>
      </dsp:nvSpPr>
      <dsp:spPr>
        <a:xfrm>
          <a:off x="2241416" y="497545"/>
          <a:ext cx="204524" cy="20452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4E0106-EBD8-4952-8E2B-654D5630C9D8}">
      <dsp:nvSpPr>
        <dsp:cNvPr id="0" name=""/>
        <dsp:cNvSpPr/>
      </dsp:nvSpPr>
      <dsp:spPr>
        <a:xfrm>
          <a:off x="2158840" y="856419"/>
          <a:ext cx="1140598" cy="21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73" tIns="0" rIns="0" bIns="0" numCol="1" spcCol="1270" anchor="t" anchorCtr="0">
          <a:noAutofit/>
        </a:bodyPr>
        <a:lstStyle/>
        <a:p>
          <a:pPr lvl="0" algn="l" defTabSz="355600">
            <a:lnSpc>
              <a:spcPct val="90000"/>
            </a:lnSpc>
            <a:spcBef>
              <a:spcPct val="0"/>
            </a:spcBef>
            <a:spcAft>
              <a:spcPct val="35000"/>
            </a:spcAft>
          </a:pPr>
          <a:r>
            <a:rPr lang="en-US" sz="800" b="1" kern="1200" dirty="0" smtClean="0"/>
            <a:t>The Future</a:t>
          </a:r>
          <a:r>
            <a:rPr lang="en-US" sz="800" kern="1200" dirty="0" smtClean="0"/>
            <a:t>: </a:t>
          </a:r>
          <a:br>
            <a:rPr lang="en-US" sz="800" kern="1200" dirty="0" smtClean="0"/>
          </a:br>
          <a:r>
            <a:rPr lang="en-US" sz="800" kern="1200" dirty="0" smtClean="0"/>
            <a:t>Reformed Travel Enterprise</a:t>
          </a:r>
        </a:p>
      </dsp:txBody>
      <dsp:txXfrm>
        <a:off x="2158840" y="856419"/>
        <a:ext cx="1140598" cy="21671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1"/>
            <a:ext cx="3038475" cy="465139"/>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sz="quarter" idx="1"/>
          </p:nvPr>
        </p:nvSpPr>
        <p:spPr bwMode="auto">
          <a:xfrm>
            <a:off x="3970341" y="1"/>
            <a:ext cx="3038475" cy="465139"/>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lvl1pPr>
          </a:lstStyle>
          <a:p>
            <a:endParaRPr lang="en-US"/>
          </a:p>
        </p:txBody>
      </p:sp>
      <p:sp>
        <p:nvSpPr>
          <p:cNvPr id="8196" name="Rectangle 4"/>
          <p:cNvSpPr>
            <a:spLocks noGrp="1" noChangeArrowheads="1"/>
          </p:cNvSpPr>
          <p:nvPr>
            <p:ph type="ftr" sz="quarter" idx="2"/>
          </p:nvPr>
        </p:nvSpPr>
        <p:spPr bwMode="auto">
          <a:xfrm>
            <a:off x="3" y="8829675"/>
            <a:ext cx="3038475" cy="465139"/>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lvl1pPr>
          </a:lstStyle>
          <a:p>
            <a:endParaRPr lang="en-US"/>
          </a:p>
        </p:txBody>
      </p:sp>
      <p:sp>
        <p:nvSpPr>
          <p:cNvPr id="8197" name="Rectangle 5"/>
          <p:cNvSpPr>
            <a:spLocks noGrp="1" noChangeArrowheads="1"/>
          </p:cNvSpPr>
          <p:nvPr>
            <p:ph type="sldNum" sz="quarter" idx="3"/>
          </p:nvPr>
        </p:nvSpPr>
        <p:spPr bwMode="auto">
          <a:xfrm>
            <a:off x="3970341" y="8829675"/>
            <a:ext cx="3038475" cy="465139"/>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lvl1pPr>
          </a:lstStyle>
          <a:p>
            <a:fld id="{14174978-BE91-403E-B5BB-98EE85D2E42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3" y="1"/>
            <a:ext cx="3038475" cy="465139"/>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970341" y="1"/>
            <a:ext cx="3038475" cy="465139"/>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01677" y="4416426"/>
            <a:ext cx="5607050" cy="4183062"/>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3" y="8829675"/>
            <a:ext cx="3038475" cy="465139"/>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970341" y="8829675"/>
            <a:ext cx="3038475" cy="465139"/>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lvl1pPr>
          </a:lstStyle>
          <a:p>
            <a:fld id="{5D1B6BDB-C833-4844-9CF1-5DDFC1018DE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B6BDB-C833-4844-9CF1-5DDFC1018DE9}" type="slidenum">
              <a:rPr lang="en-US" smtClean="0"/>
              <a:pPr/>
              <a:t>1</a:t>
            </a:fld>
            <a:endParaRPr lang="en-US"/>
          </a:p>
        </p:txBody>
      </p:sp>
    </p:spTree>
    <p:extLst>
      <p:ext uri="{BB962C8B-B14F-4D97-AF65-F5344CB8AC3E}">
        <p14:creationId xmlns:p14="http://schemas.microsoft.com/office/powerpoint/2010/main" val="275806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9807"/>
            <a:fld id="{64387E47-CDC9-40C7-BEFB-D9235D976EC9}" type="slidenum">
              <a:rPr lang="en-US" smtClean="0">
                <a:solidFill>
                  <a:srgbClr val="000000"/>
                </a:solidFill>
                <a:latin typeface="Arial" pitchFamily="34" charset="0"/>
              </a:rPr>
              <a:pPr defTabSz="929807"/>
              <a:t>2</a:t>
            </a:fld>
            <a:endParaRPr lang="en-US" dirty="0" smtClean="0">
              <a:solidFill>
                <a:srgbClr val="000000"/>
              </a:solidFill>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100" b="1" dirty="0" smtClean="0"/>
              <a:t>Defense</a:t>
            </a:r>
            <a:r>
              <a:rPr lang="en-US" sz="1100" b="1" baseline="0" dirty="0" smtClean="0"/>
              <a:t> Travel Management Office Background </a:t>
            </a:r>
            <a:endParaRPr lang="en-US" sz="1100" b="1" dirty="0" smtClean="0"/>
          </a:p>
          <a:p>
            <a:pPr marL="116079" lvl="1" indent="-116079" defTabSz="481514">
              <a:lnSpc>
                <a:spcPct val="90000"/>
              </a:lnSpc>
              <a:spcAft>
                <a:spcPct val="15000"/>
              </a:spcAft>
              <a:buChar char="••"/>
            </a:pPr>
            <a:r>
              <a:rPr lang="en-US" sz="1100" dirty="0" smtClean="0"/>
              <a:t>MID 921 established DTMO in 2006 to consolidate, streamline, and centrally manage commercial travel for the DoD</a:t>
            </a:r>
          </a:p>
          <a:p>
            <a:pPr marL="116079" lvl="1" indent="-116079" defTabSz="481514">
              <a:lnSpc>
                <a:spcPct val="90000"/>
              </a:lnSpc>
              <a:spcAft>
                <a:spcPct val="15000"/>
              </a:spcAft>
              <a:buChar char="••"/>
            </a:pPr>
            <a:r>
              <a:rPr lang="en-US" sz="1100" dirty="0" smtClean="0"/>
              <a:t>DTMO has direct oversight for the programs, policies, processes, and the system that results in $8.1B (FY15) in annual travel spend across the Department</a:t>
            </a:r>
          </a:p>
          <a:p>
            <a:pPr marL="116079" lvl="1" indent="-116079" defTabSz="481514">
              <a:lnSpc>
                <a:spcPct val="90000"/>
              </a:lnSpc>
              <a:spcAft>
                <a:spcPct val="15000"/>
              </a:spcAft>
              <a:buChar char="••"/>
            </a:pPr>
            <a:r>
              <a:rPr lang="en-US" sz="1100" dirty="0" smtClean="0"/>
              <a:t>DTMO has direct oversight of station/housing allowance programs that benefit members when they travel/move that result in $24.3B (FY16) spend across DoD</a:t>
            </a:r>
          </a:p>
          <a:p>
            <a:pPr marL="116079" lvl="1" indent="-116079" defTabSz="481514">
              <a:lnSpc>
                <a:spcPct val="90000"/>
              </a:lnSpc>
              <a:spcAft>
                <a:spcPct val="15000"/>
              </a:spcAft>
              <a:buChar char="••"/>
            </a:pPr>
            <a:endParaRPr lang="en-US" sz="1100" dirty="0" smtClean="0"/>
          </a:p>
          <a:p>
            <a:pPr marL="111269" indent="-111269">
              <a:buFontTx/>
              <a:buChar char="•"/>
            </a:pPr>
            <a:r>
              <a:rPr lang="en-US" sz="1100" b="1" dirty="0" smtClean="0">
                <a:latin typeface="Arial" pitchFamily="34" charset="0"/>
              </a:rPr>
              <a:t>Partnerships</a:t>
            </a:r>
            <a:r>
              <a:rPr lang="en-US" sz="1100" dirty="0" smtClean="0">
                <a:latin typeface="Arial" pitchFamily="34" charset="0"/>
              </a:rPr>
              <a:t> – DTMO partners across the government and private sector to maintain an in-depth perspective of the travel industry and determine the best practices and standards for DoD travel. This provides us with a way to think about how to manage and reform</a:t>
            </a:r>
            <a:r>
              <a:rPr lang="en-US" sz="1100" baseline="0" dirty="0" smtClean="0">
                <a:latin typeface="Arial" pitchFamily="34" charset="0"/>
              </a:rPr>
              <a:t> </a:t>
            </a:r>
            <a:r>
              <a:rPr lang="en-US" sz="1100" dirty="0" smtClean="0">
                <a:latin typeface="Arial" pitchFamily="34" charset="0"/>
              </a:rPr>
              <a:t>travel for the DoD customer</a:t>
            </a:r>
          </a:p>
          <a:p>
            <a:pPr marL="111269" indent="-111269">
              <a:buFontTx/>
              <a:buChar char="•"/>
            </a:pPr>
            <a:endParaRPr lang="en-US" sz="110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chemeClr val="tx1"/>
                </a:solidFill>
                <a:effectLst/>
              </a:rPr>
              <a:t>Commercial Travel Management - </a:t>
            </a:r>
            <a:r>
              <a:rPr lang="en-US" sz="1100" kern="1200" dirty="0" smtClean="0">
                <a:solidFill>
                  <a:schemeClr val="tx1"/>
                </a:solidFill>
                <a:effectLst/>
              </a:rPr>
              <a:t>Provides program management for Travel Management Company</a:t>
            </a:r>
            <a:r>
              <a:rPr lang="en-US" sz="1100" kern="1200" baseline="0" dirty="0" smtClean="0">
                <a:solidFill>
                  <a:schemeClr val="tx1"/>
                </a:solidFill>
                <a:effectLst/>
              </a:rPr>
              <a:t> </a:t>
            </a:r>
            <a:r>
              <a:rPr lang="en-US" sz="1100" kern="1200" dirty="0" smtClean="0">
                <a:solidFill>
                  <a:schemeClr val="tx1"/>
                </a:solidFill>
                <a:effectLst/>
              </a:rPr>
              <a:t>(TMC) services; U.S. Government Rental Car/Truck Programs; Department of Defense (DoD) Integrated Lodging Program Pilot; DoD Preferred Dining Program Pilot; Recruit Travel &amp; Assistance Programs; Military Bus and Passenger Surface Inspection Programs (PSIP); Premium Class Travel (PCT) Management; and the GSA Contract City Pair Program (Air).</a:t>
            </a:r>
            <a:br>
              <a:rPr lang="en-US" sz="1100" kern="1200" dirty="0" smtClean="0">
                <a:solidFill>
                  <a:schemeClr val="tx1"/>
                </a:solidFill>
                <a:effectLst/>
              </a:rPr>
            </a:br>
            <a:endParaRPr lang="en-US" sz="1100" kern="120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chemeClr val="tx1"/>
                </a:solidFill>
                <a:effectLst/>
              </a:rPr>
              <a:t>Travel Card Program Management - </a:t>
            </a:r>
            <a:r>
              <a:rPr lang="en-US" sz="1100" kern="1200" dirty="0" smtClean="0">
                <a:solidFill>
                  <a:schemeClr val="tx1"/>
                </a:solidFill>
                <a:effectLst/>
              </a:rPr>
              <a:t>Provides program management of the DoD Government Travel Charge Card (GTCC) Program (~$4B/year) for ~1.6M cardholders through the GSA </a:t>
            </a:r>
            <a:r>
              <a:rPr lang="en-US" sz="1100" kern="1200" dirty="0" err="1" smtClean="0">
                <a:solidFill>
                  <a:schemeClr val="tx1"/>
                </a:solidFill>
                <a:effectLst/>
              </a:rPr>
              <a:t>SmartPay</a:t>
            </a:r>
            <a:r>
              <a:rPr lang="en-US" sz="1100" kern="1200" dirty="0" smtClean="0">
                <a:solidFill>
                  <a:schemeClr val="tx1"/>
                </a:solidFill>
                <a:effectLst/>
              </a:rPr>
              <a:t>® 2 task order to include: coordination with GSA, DoD components and the GTCC card vendor; development of travel card policy and procedures; travel card training; Centrally Billed Account (CBA) reconciliation; Individually Billed Account (IBA) management; delinquency management; Rebate Program management; and Agency support.</a:t>
            </a:r>
            <a:br>
              <a:rPr lang="en-US" sz="1100" kern="1200" dirty="0" smtClean="0">
                <a:solidFill>
                  <a:schemeClr val="tx1"/>
                </a:solidFill>
                <a:effectLst/>
              </a:rPr>
            </a:br>
            <a:endParaRPr lang="en-US" sz="1100" kern="120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chemeClr val="tx1"/>
                </a:solidFill>
                <a:effectLst/>
              </a:rPr>
              <a:t>Travel Policy and Implementation - </a:t>
            </a:r>
            <a:r>
              <a:rPr lang="en-US" sz="1100" kern="1200" dirty="0" smtClean="0">
                <a:solidFill>
                  <a:schemeClr val="tx1"/>
                </a:solidFill>
                <a:effectLst/>
              </a:rPr>
              <a:t>DTMO develops and implements policy and regulations for the reimbursement of travel expenses to all Uniformed members (Army, Navy, Air Force, Marine Corps, Coast Guard, Public Health Service, and the National Oceanic and Atmospheric Administration) and for DoD civilian employees, and implements within DoD the civilian travel rules prescribed for Federal civilian travelers by the General Services Administration (GSA) in the Federal Travel Regulation (FTR).  This includes a single volume, Joint Travel Regulations; DoD Instruction (</a:t>
            </a:r>
            <a:r>
              <a:rPr lang="en-US" sz="1100" kern="1200" dirty="0" err="1" smtClean="0">
                <a:solidFill>
                  <a:schemeClr val="tx1"/>
                </a:solidFill>
                <a:effectLst/>
              </a:rPr>
              <a:t>DoDI</a:t>
            </a:r>
            <a:r>
              <a:rPr lang="en-US" sz="1100" kern="1200" dirty="0" smtClean="0">
                <a:solidFill>
                  <a:schemeClr val="tx1"/>
                </a:solidFill>
                <a:effectLst/>
              </a:rPr>
              <a:t>) 5154.31 (new multi-volume issuance); travel policy simplification; Travel Reengineering Information Process System (TRIPS); and Travel Policy Compliance Program</a:t>
            </a:r>
            <a:br>
              <a:rPr lang="en-US" sz="1100" kern="1200" dirty="0" smtClean="0">
                <a:solidFill>
                  <a:schemeClr val="tx1"/>
                </a:solidFill>
                <a:effectLst/>
              </a:rPr>
            </a:br>
            <a:endParaRPr lang="en-US" sz="1100" kern="1200" dirty="0" smtClean="0">
              <a:solidFill>
                <a:schemeClr val="tx1"/>
              </a:solidFill>
              <a:effectLst/>
            </a:endParaRPr>
          </a:p>
          <a:p>
            <a:r>
              <a:rPr lang="en-US" sz="1100" b="1" kern="1200" dirty="0" smtClean="0">
                <a:solidFill>
                  <a:schemeClr val="tx1"/>
                </a:solidFill>
                <a:effectLst/>
              </a:rPr>
              <a:t>Customer Support and Training - </a:t>
            </a:r>
            <a:r>
              <a:rPr lang="en-US" sz="1100" kern="1200" dirty="0" smtClean="0">
                <a:solidFill>
                  <a:schemeClr val="tx1"/>
                </a:solidFill>
                <a:effectLst/>
              </a:rPr>
              <a:t>Provides a comprehensive set of resources to DoD travelers and travel managers to include:  management of the Travel Assistance Center (TAC) providing 24/7/365 assistance to DoD travel community; training resources for DTS users and administrators to include Web-based Training courseware, reference materials, and instructor resources for use DoD-wide; and management of the Travel Certificate Program. </a:t>
            </a:r>
          </a:p>
          <a:p>
            <a:pPr marL="116079" lvl="1" indent="-116079" defTabSz="481514">
              <a:lnSpc>
                <a:spcPct val="90000"/>
              </a:lnSpc>
              <a:spcAft>
                <a:spcPct val="15000"/>
              </a:spcAft>
              <a:buChar char="••"/>
            </a:pPr>
            <a:endParaRPr lang="en-US" sz="1100" dirty="0" smtClean="0"/>
          </a:p>
          <a:p>
            <a:r>
              <a:rPr lang="en-US" sz="1100" b="1" kern="1200" dirty="0" smtClean="0">
                <a:solidFill>
                  <a:schemeClr val="tx1"/>
                </a:solidFill>
                <a:effectLst/>
              </a:rPr>
              <a:t>Allowance Program Management - </a:t>
            </a:r>
            <a:r>
              <a:rPr lang="en-US" sz="1100" kern="1200" dirty="0" smtClean="0">
                <a:solidFill>
                  <a:schemeClr val="tx1"/>
                </a:solidFill>
                <a:effectLst/>
              </a:rPr>
              <a:t>DTMO performs analysis, prescribes rates, and provides program management for Basic Allowance for Housing (BAH), Overseas Cost of Living Allowance (COLA), CONUS COLA, Overseas Housing Allowance (OHA), OCONUS Non-foreign per diem rates, and currency adjustments.</a:t>
            </a:r>
            <a:br>
              <a:rPr lang="en-US" sz="1100" kern="1200" dirty="0" smtClean="0">
                <a:solidFill>
                  <a:schemeClr val="tx1"/>
                </a:solidFill>
                <a:effectLst/>
              </a:rPr>
            </a:br>
            <a:endParaRPr lang="en-US" sz="1100" kern="1200" dirty="0" smtClean="0">
              <a:solidFill>
                <a:schemeClr val="tx1"/>
              </a:solidFill>
              <a:effectLst/>
            </a:endParaRPr>
          </a:p>
          <a:p>
            <a:r>
              <a:rPr lang="en-US" sz="1100" b="1" kern="1200" dirty="0" smtClean="0">
                <a:solidFill>
                  <a:schemeClr val="tx1"/>
                </a:solidFill>
                <a:effectLst/>
              </a:rPr>
              <a:t>Functional Oversight of the Defense Travel System (DTS) - </a:t>
            </a:r>
            <a:r>
              <a:rPr lang="en-US" sz="1100" kern="1200" dirty="0" smtClean="0">
                <a:solidFill>
                  <a:schemeClr val="tx1"/>
                </a:solidFill>
                <a:effectLst/>
              </a:rPr>
              <a:t>Develops functional requirements for DTS and coordinates/obtains their approval through the Governance Board(s); manages the DTS change/configuration management process (DTS sustainment); program lead for the DTS Modernization Initiative. </a:t>
            </a:r>
          </a:p>
          <a:p>
            <a:endParaRPr lang="en-US" sz="1100" kern="120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latin typeface="Arial" pitchFamily="34" charset="0"/>
              </a:rPr>
              <a:t>Our </a:t>
            </a:r>
            <a:r>
              <a:rPr lang="en-US" sz="1100" b="1" dirty="0" smtClean="0">
                <a:latin typeface="Arial" pitchFamily="34" charset="0"/>
              </a:rPr>
              <a:t>focus is on Travel Reform</a:t>
            </a:r>
            <a:r>
              <a:rPr lang="en-US" sz="1100" dirty="0" smtClean="0">
                <a:latin typeface="Arial" pitchFamily="34" charset="0"/>
              </a:rPr>
              <a:t>--</a:t>
            </a:r>
            <a:r>
              <a:rPr lang="en-US" sz="1100" b="0" i="0" dirty="0" smtClean="0">
                <a:solidFill>
                  <a:srgbClr val="000000"/>
                </a:solidFill>
              </a:rPr>
              <a:t>Simplify travel policy, explore the best strategy for providing travel services in the future, and implement allowance efficiencies</a:t>
            </a:r>
          </a:p>
          <a:p>
            <a:endParaRPr lang="en-US" sz="1100" kern="1200" dirty="0" smtClean="0">
              <a:solidFill>
                <a:schemeClr val="tx1"/>
              </a:solidFill>
              <a:effectLst/>
            </a:endParaRPr>
          </a:p>
          <a:p>
            <a:pPr marL="457158" lvl="1"/>
            <a:endParaRPr lang="en-US" sz="1100" dirty="0" smtClean="0">
              <a:latin typeface="Arial" pitchFamily="34" charset="0"/>
            </a:endParaRPr>
          </a:p>
        </p:txBody>
      </p:sp>
    </p:spTree>
    <p:extLst>
      <p:ext uri="{BB962C8B-B14F-4D97-AF65-F5344CB8AC3E}">
        <p14:creationId xmlns:p14="http://schemas.microsoft.com/office/powerpoint/2010/main" val="268093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57828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2" descr="DTMP PPT Title Illustration (b)"/>
          <p:cNvPicPr>
            <a:picLocks noChangeAspect="1" noChangeArrowheads="1"/>
          </p:cNvPicPr>
          <p:nvPr userDrawn="1"/>
        </p:nvPicPr>
        <p:blipFill>
          <a:blip r:embed="rId2" cstate="print"/>
          <a:srcRect/>
          <a:stretch>
            <a:fillRect/>
          </a:stretch>
        </p:blipFill>
        <p:spPr bwMode="auto">
          <a:xfrm>
            <a:off x="0" y="0"/>
            <a:ext cx="9140825" cy="6858000"/>
          </a:xfrm>
          <a:prstGeom prst="rect">
            <a:avLst/>
          </a:prstGeom>
          <a:noFill/>
          <a:ln w="9525">
            <a:noFill/>
            <a:miter lim="800000"/>
            <a:headEnd/>
            <a:tailEnd/>
          </a:ln>
        </p:spPr>
      </p:pic>
      <p:sp>
        <p:nvSpPr>
          <p:cNvPr id="3081" name="Text Box 9"/>
          <p:cNvSpPr txBox="1">
            <a:spLocks noChangeArrowheads="1"/>
          </p:cNvSpPr>
          <p:nvPr/>
        </p:nvSpPr>
        <p:spPr bwMode="auto">
          <a:xfrm>
            <a:off x="4794250" y="6553200"/>
            <a:ext cx="4349750" cy="274638"/>
          </a:xfrm>
          <a:prstGeom prst="rect">
            <a:avLst/>
          </a:prstGeom>
          <a:noFill/>
          <a:ln w="9525">
            <a:noFill/>
            <a:miter lim="800000"/>
            <a:headEnd/>
            <a:tailEnd/>
          </a:ln>
          <a:effectLst/>
        </p:spPr>
        <p:txBody>
          <a:bodyPr wrap="none">
            <a:spAutoFit/>
          </a:bodyPr>
          <a:lstStyle/>
          <a:p>
            <a:pPr algn="r"/>
            <a:r>
              <a:rPr lang="en-US" sz="1200" dirty="0">
                <a:solidFill>
                  <a:schemeClr val="bg1"/>
                </a:solidFill>
                <a:latin typeface="Garamond" pitchFamily="18" charset="0"/>
              </a:rPr>
              <a:t>Office of the Under Secretary of Defense (Personnel and Readiness)</a:t>
            </a:r>
          </a:p>
        </p:txBody>
      </p:sp>
      <p:sp>
        <p:nvSpPr>
          <p:cNvPr id="3083" name="Text Box 11"/>
          <p:cNvSpPr txBox="1">
            <a:spLocks noChangeArrowheads="1"/>
          </p:cNvSpPr>
          <p:nvPr/>
        </p:nvSpPr>
        <p:spPr bwMode="auto">
          <a:xfrm>
            <a:off x="0" y="6554788"/>
            <a:ext cx="1636410" cy="276999"/>
          </a:xfrm>
          <a:prstGeom prst="rect">
            <a:avLst/>
          </a:prstGeom>
          <a:noFill/>
          <a:ln w="9525">
            <a:noFill/>
            <a:miter lim="800000"/>
            <a:headEnd/>
            <a:tailEnd/>
          </a:ln>
          <a:effectLst/>
        </p:spPr>
        <p:txBody>
          <a:bodyPr wrap="none">
            <a:spAutoFit/>
          </a:bodyPr>
          <a:lstStyle/>
          <a:p>
            <a:r>
              <a:rPr lang="en-US" sz="1200" dirty="0">
                <a:solidFill>
                  <a:schemeClr val="bg1"/>
                </a:solidFill>
                <a:latin typeface="Garamond" pitchFamily="18" charset="0"/>
              </a:rPr>
              <a:t>Department of Defense</a:t>
            </a:r>
          </a:p>
        </p:txBody>
      </p:sp>
      <p:sp>
        <p:nvSpPr>
          <p:cNvPr id="9" name="Text Box 5"/>
          <p:cNvSpPr txBox="1">
            <a:spLocks noChangeArrowheads="1"/>
          </p:cNvSpPr>
          <p:nvPr userDrawn="1"/>
        </p:nvSpPr>
        <p:spPr bwMode="auto">
          <a:xfrm>
            <a:off x="1676400" y="501650"/>
            <a:ext cx="7239000" cy="641350"/>
          </a:xfrm>
          <a:prstGeom prst="rect">
            <a:avLst/>
          </a:prstGeom>
          <a:noFill/>
          <a:ln w="9525">
            <a:noFill/>
            <a:miter lim="800000"/>
            <a:headEnd/>
            <a:tailEnd/>
          </a:ln>
          <a:effectLst/>
        </p:spPr>
        <p:txBody>
          <a:bodyPr>
            <a:spAutoFit/>
          </a:bodyPr>
          <a:lstStyle/>
          <a:p>
            <a:pPr>
              <a:tabLst>
                <a:tab pos="3657600" algn="l"/>
              </a:tabLst>
              <a:defRPr/>
            </a:pPr>
            <a:r>
              <a:rPr lang="en-US" i="0" dirty="0">
                <a:solidFill>
                  <a:schemeClr val="bg1"/>
                </a:solidFill>
                <a:latin typeface="Garamond" pitchFamily="18" charset="0"/>
              </a:rPr>
              <a:t>Defense Travel Management Office</a:t>
            </a:r>
          </a:p>
        </p:txBody>
      </p:sp>
      <p:sp>
        <p:nvSpPr>
          <p:cNvPr id="10" name="Text Box 6"/>
          <p:cNvSpPr txBox="1">
            <a:spLocks noChangeArrowheads="1"/>
          </p:cNvSpPr>
          <p:nvPr userDrawn="1"/>
        </p:nvSpPr>
        <p:spPr bwMode="auto">
          <a:xfrm>
            <a:off x="4919663" y="6553200"/>
            <a:ext cx="4224337" cy="274638"/>
          </a:xfrm>
          <a:prstGeom prst="rect">
            <a:avLst/>
          </a:prstGeom>
          <a:noFill/>
          <a:ln w="9525">
            <a:noFill/>
            <a:miter lim="800000"/>
            <a:headEnd/>
            <a:tailEnd/>
          </a:ln>
          <a:effectLst/>
        </p:spPr>
        <p:txBody>
          <a:bodyPr wrap="none">
            <a:spAutoFit/>
          </a:bodyPr>
          <a:lstStyle/>
          <a:p>
            <a:pPr algn="r"/>
            <a:r>
              <a:rPr lang="en-US" sz="1200" b="0" i="0" dirty="0">
                <a:solidFill>
                  <a:schemeClr val="bg1"/>
                </a:solidFill>
                <a:latin typeface="Garamond" pitchFamily="18" charset="0"/>
              </a:rPr>
              <a:t>Office of the Under Secretary of Defense (Personnel and Readiness)</a:t>
            </a:r>
          </a:p>
        </p:txBody>
      </p:sp>
      <p:sp>
        <p:nvSpPr>
          <p:cNvPr id="11" name="Text Box 7"/>
          <p:cNvSpPr txBox="1">
            <a:spLocks noChangeArrowheads="1"/>
          </p:cNvSpPr>
          <p:nvPr userDrawn="1"/>
        </p:nvSpPr>
        <p:spPr bwMode="auto">
          <a:xfrm>
            <a:off x="0" y="6554788"/>
            <a:ext cx="1597025" cy="274637"/>
          </a:xfrm>
          <a:prstGeom prst="rect">
            <a:avLst/>
          </a:prstGeom>
          <a:noFill/>
          <a:ln w="9525">
            <a:noFill/>
            <a:miter lim="800000"/>
            <a:headEnd/>
            <a:tailEnd/>
          </a:ln>
          <a:effectLst/>
        </p:spPr>
        <p:txBody>
          <a:bodyPr wrap="none">
            <a:spAutoFit/>
          </a:bodyPr>
          <a:lstStyle/>
          <a:p>
            <a:r>
              <a:rPr lang="en-US" sz="1200" b="0" i="0" dirty="0">
                <a:solidFill>
                  <a:schemeClr val="bg1"/>
                </a:solidFill>
                <a:latin typeface="Garamond" pitchFamily="18" charset="0"/>
              </a:rPr>
              <a:t>Department of Defense</a:t>
            </a:r>
          </a:p>
        </p:txBody>
      </p:sp>
      <p:sp>
        <p:nvSpPr>
          <p:cNvPr id="13" name="Rectangle 3"/>
          <p:cNvSpPr>
            <a:spLocks noGrp="1" noChangeArrowheads="1"/>
          </p:cNvSpPr>
          <p:nvPr>
            <p:ph type="ctrTitle"/>
          </p:nvPr>
        </p:nvSpPr>
        <p:spPr>
          <a:xfrm>
            <a:off x="1371600" y="3810000"/>
            <a:ext cx="7772400" cy="685800"/>
          </a:xfrm>
        </p:spPr>
        <p:txBody>
          <a:bodyPr/>
          <a:lstStyle>
            <a:lvl1pPr>
              <a:defRPr>
                <a:solidFill>
                  <a:schemeClr val="accent2">
                    <a:lumMod val="75000"/>
                  </a:schemeClr>
                </a:solidFill>
              </a:defRPr>
            </a:lvl1pPr>
          </a:lstStyle>
          <a:p>
            <a:r>
              <a:rPr lang="en-US" dirty="0"/>
              <a:t>Click to edit Master title style</a:t>
            </a:r>
          </a:p>
        </p:txBody>
      </p:sp>
      <p:sp>
        <p:nvSpPr>
          <p:cNvPr id="14" name="Rectangle 4"/>
          <p:cNvSpPr>
            <a:spLocks noGrp="1" noChangeArrowheads="1"/>
          </p:cNvSpPr>
          <p:nvPr>
            <p:ph type="subTitle" idx="1"/>
          </p:nvPr>
        </p:nvSpPr>
        <p:spPr>
          <a:xfrm>
            <a:off x="1371600" y="5410200"/>
            <a:ext cx="6400800" cy="533400"/>
          </a:xfrm>
        </p:spPr>
        <p:txBody>
          <a:bodyPr/>
          <a:lstStyle>
            <a:lvl1pPr marL="0" indent="0">
              <a:buFontTx/>
              <a:buNone/>
              <a:defRPr sz="1800">
                <a:solidFill>
                  <a:schemeClr val="accent2">
                    <a:lumMod val="75000"/>
                  </a:schemeClr>
                </a:solidFill>
              </a:defRPr>
            </a:lvl1pPr>
          </a:lstStyle>
          <a:p>
            <a:r>
              <a:rPr lang="en-US" dirty="0"/>
              <a:t>Click to edit Master subtitle style</a:t>
            </a:r>
          </a:p>
        </p:txBody>
      </p:sp>
      <p:sp>
        <p:nvSpPr>
          <p:cNvPr id="15" name="Footer Placeholder 8"/>
          <p:cNvSpPr>
            <a:spLocks noGrp="1" noChangeArrowheads="1"/>
          </p:cNvSpPr>
          <p:nvPr>
            <p:ph type="ftr" sz="quarter" idx="10"/>
          </p:nvPr>
        </p:nvSpPr>
        <p:spPr bwMode="auto">
          <a:xfrm>
            <a:off x="1371600" y="4724400"/>
            <a:ext cx="7543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defRPr sz="2000" b="0" i="0">
                <a:solidFill>
                  <a:schemeClr val="accent2">
                    <a:lumMod val="75000"/>
                  </a:schemeClr>
                </a:solidFill>
                <a:latin typeface="+mn-lt"/>
              </a:defRPr>
            </a:lvl1pPr>
          </a:lstStyle>
          <a:p>
            <a:pPr>
              <a:defRPr/>
            </a:pPr>
            <a:r>
              <a:rPr lang="en-US" dirty="0"/>
              <a:t>Presenter</a:t>
            </a:r>
          </a:p>
        </p:txBody>
      </p:sp>
      <p:sp>
        <p:nvSpPr>
          <p:cNvPr id="16" name="Text Box 7"/>
          <p:cNvSpPr txBox="1">
            <a:spLocks noChangeArrowheads="1"/>
          </p:cNvSpPr>
          <p:nvPr userDrawn="1"/>
        </p:nvSpPr>
        <p:spPr bwMode="auto">
          <a:xfrm>
            <a:off x="0" y="6559550"/>
            <a:ext cx="1879600" cy="307975"/>
          </a:xfrm>
          <a:prstGeom prst="rect">
            <a:avLst/>
          </a:prstGeom>
          <a:noFill/>
          <a:ln w="9525">
            <a:noFill/>
            <a:miter lim="800000"/>
            <a:headEnd/>
            <a:tailEnd/>
          </a:ln>
          <a:effectLst/>
        </p:spPr>
        <p:txBody>
          <a:bodyPr wrap="none">
            <a:spAutoFit/>
          </a:bodyPr>
          <a:lstStyle/>
          <a:p>
            <a:pPr>
              <a:defRPr/>
            </a:pPr>
            <a:r>
              <a:rPr lang="en-US" sz="1400" b="0" i="0" dirty="0">
                <a:solidFill>
                  <a:schemeClr val="accent2">
                    <a:lumMod val="75000"/>
                  </a:schemeClr>
                </a:solidFill>
                <a:latin typeface="Garamond" pitchFamily="18" charset="0"/>
              </a:rPr>
              <a:t>Department of Defense</a:t>
            </a:r>
          </a:p>
        </p:txBody>
      </p:sp>
      <p:sp>
        <p:nvSpPr>
          <p:cNvPr id="17" name="Text Box 6"/>
          <p:cNvSpPr txBox="1">
            <a:spLocks noChangeArrowheads="1"/>
          </p:cNvSpPr>
          <p:nvPr userDrawn="1"/>
        </p:nvSpPr>
        <p:spPr bwMode="auto">
          <a:xfrm>
            <a:off x="6470318" y="6557963"/>
            <a:ext cx="2673682" cy="307777"/>
          </a:xfrm>
          <a:prstGeom prst="rect">
            <a:avLst/>
          </a:prstGeom>
          <a:noFill/>
          <a:ln w="9525">
            <a:noFill/>
            <a:miter lim="800000"/>
            <a:headEnd/>
            <a:tailEnd/>
          </a:ln>
          <a:effectLst/>
        </p:spPr>
        <p:txBody>
          <a:bodyPr wrap="none">
            <a:spAutoFit/>
          </a:bodyPr>
          <a:lstStyle/>
          <a:p>
            <a:pPr algn="r">
              <a:defRPr/>
            </a:pPr>
            <a:r>
              <a:rPr lang="en-US" sz="1400" b="0" i="0" dirty="0" smtClean="0">
                <a:solidFill>
                  <a:schemeClr val="accent2">
                    <a:lumMod val="75000"/>
                  </a:schemeClr>
                </a:solidFill>
                <a:latin typeface="Garamond" pitchFamily="18" charset="0"/>
              </a:rPr>
              <a:t>Defense Human</a:t>
            </a:r>
            <a:r>
              <a:rPr lang="en-US" sz="1400" b="0" i="0" baseline="0" dirty="0" smtClean="0">
                <a:solidFill>
                  <a:schemeClr val="accent2">
                    <a:lumMod val="75000"/>
                  </a:schemeClr>
                </a:solidFill>
                <a:latin typeface="Garamond" pitchFamily="18" charset="0"/>
              </a:rPr>
              <a:t> Resources Activity</a:t>
            </a:r>
            <a:endParaRPr lang="en-US" sz="1400" b="0" i="0" dirty="0">
              <a:solidFill>
                <a:schemeClr val="accent2">
                  <a:lumMod val="75000"/>
                </a:schemeClr>
              </a:solidFill>
              <a:latin typeface="Garamond" pitchFamily="18" charset="0"/>
            </a:endParaRPr>
          </a:p>
        </p:txBody>
      </p:sp>
      <p:sp>
        <p:nvSpPr>
          <p:cNvPr id="18" name="Text Box 5"/>
          <p:cNvSpPr txBox="1">
            <a:spLocks noChangeArrowheads="1"/>
          </p:cNvSpPr>
          <p:nvPr userDrawn="1"/>
        </p:nvSpPr>
        <p:spPr bwMode="auto">
          <a:xfrm>
            <a:off x="1600200" y="533400"/>
            <a:ext cx="7239000" cy="641350"/>
          </a:xfrm>
          <a:prstGeom prst="rect">
            <a:avLst/>
          </a:prstGeom>
          <a:noFill/>
          <a:ln w="9525">
            <a:noFill/>
            <a:miter lim="800000"/>
            <a:headEnd/>
            <a:tailEnd/>
          </a:ln>
          <a:effectLst/>
        </p:spPr>
        <p:txBody>
          <a:bodyPr>
            <a:spAutoFit/>
          </a:bodyPr>
          <a:lstStyle/>
          <a:p>
            <a:pPr>
              <a:tabLst>
                <a:tab pos="3657600" algn="l"/>
              </a:tabLst>
              <a:defRPr/>
            </a:pPr>
            <a:r>
              <a:rPr lang="en-US" sz="3600" b="1" i="0" dirty="0">
                <a:solidFill>
                  <a:schemeClr val="accent2">
                    <a:lumMod val="75000"/>
                  </a:schemeClr>
                </a:solidFill>
                <a:latin typeface="Garamond" pitchFamily="18" charset="0"/>
              </a:rPr>
              <a:t>Defense Travel Management Office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231EBB-708F-4EB0-99C1-57361F47EB1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04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04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DBD5414-BA38-47F6-8D50-8D76210E04A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5438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447800"/>
            <a:ext cx="7772400" cy="4572000"/>
          </a:xfrm>
        </p:spPr>
        <p:txBody>
          <a:bodyPr/>
          <a:lstStyle/>
          <a:p>
            <a:endParaRPr lang="en-US"/>
          </a:p>
        </p:txBody>
      </p:sp>
      <p:sp>
        <p:nvSpPr>
          <p:cNvPr id="4" name="Slide Number Placeholder 3"/>
          <p:cNvSpPr>
            <a:spLocks noGrp="1"/>
          </p:cNvSpPr>
          <p:nvPr>
            <p:ph type="sldNum" sz="quarter" idx="10"/>
          </p:nvPr>
        </p:nvSpPr>
        <p:spPr>
          <a:xfrm>
            <a:off x="76200" y="6553200"/>
            <a:ext cx="2133600" cy="476250"/>
          </a:xfrm>
        </p:spPr>
        <p:txBody>
          <a:bodyPr/>
          <a:lstStyle>
            <a:lvl1pPr>
              <a:defRPr/>
            </a:lvl1pPr>
          </a:lstStyle>
          <a:p>
            <a:fld id="{DD7A760D-7ACB-460A-AA27-1DE1913881E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5438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4478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810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6200" y="6553200"/>
            <a:ext cx="2133600" cy="476250"/>
          </a:xfrm>
        </p:spPr>
        <p:txBody>
          <a:bodyPr/>
          <a:lstStyle>
            <a:lvl1pPr>
              <a:defRPr/>
            </a:lvl1pPr>
          </a:lstStyle>
          <a:p>
            <a:fld id="{4516DE7D-338D-4FF6-AAD0-75EEE2DFBCA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543800" cy="609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447800"/>
            <a:ext cx="3810000" cy="4572000"/>
          </a:xfrm>
        </p:spPr>
        <p:txBody>
          <a:bodyPr/>
          <a:lstStyle/>
          <a:p>
            <a:endParaRPr lang="en-US"/>
          </a:p>
        </p:txBody>
      </p:sp>
      <p:sp>
        <p:nvSpPr>
          <p:cNvPr id="4" name="Text Placeholder 3"/>
          <p:cNvSpPr>
            <a:spLocks noGrp="1"/>
          </p:cNvSpPr>
          <p:nvPr>
            <p:ph type="body" sz="half" idx="2"/>
          </p:nvPr>
        </p:nvSpPr>
        <p:spPr>
          <a:xfrm>
            <a:off x="4876800" y="14478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6200" y="6553200"/>
            <a:ext cx="2133600" cy="476250"/>
          </a:xfrm>
        </p:spPr>
        <p:txBody>
          <a:bodyPr/>
          <a:lstStyle>
            <a:lvl1pPr>
              <a:defRPr/>
            </a:lvl1pPr>
          </a:lstStyle>
          <a:p>
            <a:fld id="{38F5E650-9118-4638-92FD-F54C31AE61A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2CBD513-C24E-41BE-9E66-7C832FF7C3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2EC6A5B-A239-4B3C-9FC4-D63009F989B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13C50BB-873E-4B6D-B651-8173B59A58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158CFC4-2D1C-4CAF-AB3F-64078691F31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0308436-78E9-4231-B1AF-D9E1417A02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671D2CC-C19B-4B92-B15F-5B0506E6B54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FE43FF5-8C80-4B36-8FF7-6992D4CC0E3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47C322A-B884-4525-B179-424344780BA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5" name="Picture 21" descr="DTMP PPT Slide Base Swoop"/>
          <p:cNvPicPr>
            <a:picLocks noChangeAspect="1" noChangeArrowheads="1"/>
          </p:cNvPicPr>
          <p:nvPr/>
        </p:nvPicPr>
        <p:blipFill>
          <a:blip r:embed="rId16" cstate="print"/>
          <a:srcRect/>
          <a:stretch>
            <a:fillRect/>
          </a:stretch>
        </p:blipFill>
        <p:spPr bwMode="auto">
          <a:xfrm>
            <a:off x="0" y="6327775"/>
            <a:ext cx="9144000" cy="530225"/>
          </a:xfrm>
          <a:prstGeom prst="rect">
            <a:avLst/>
          </a:prstGeom>
          <a:noFill/>
        </p:spPr>
      </p:pic>
      <p:pic>
        <p:nvPicPr>
          <p:cNvPr id="1046" name="Picture 22" descr="DTMP PPT Slide Top Swoop"/>
          <p:cNvPicPr>
            <a:picLocks noChangeAspect="1" noChangeArrowheads="1"/>
          </p:cNvPicPr>
          <p:nvPr/>
        </p:nvPicPr>
        <p:blipFill>
          <a:blip r:embed="rId17" cstate="print"/>
          <a:srcRect/>
          <a:stretch>
            <a:fillRect/>
          </a:stretch>
        </p:blipFill>
        <p:spPr bwMode="auto">
          <a:xfrm>
            <a:off x="0" y="0"/>
            <a:ext cx="9144000" cy="1054100"/>
          </a:xfrm>
          <a:prstGeom prst="rect">
            <a:avLst/>
          </a:prstGeom>
          <a:noFill/>
        </p:spPr>
      </p:pic>
      <p:sp>
        <p:nvSpPr>
          <p:cNvPr id="1026" name="Rectangle 2"/>
          <p:cNvSpPr>
            <a:spLocks noGrp="1" noChangeArrowheads="1"/>
          </p:cNvSpPr>
          <p:nvPr>
            <p:ph type="title"/>
          </p:nvPr>
        </p:nvSpPr>
        <p:spPr bwMode="auto">
          <a:xfrm>
            <a:off x="1143000" y="304800"/>
            <a:ext cx="7543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09600" y="1279525"/>
            <a:ext cx="8077200" cy="4740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ChangeArrowheads="1"/>
          </p:cNvSpPr>
          <p:nvPr/>
        </p:nvSpPr>
        <p:spPr bwMode="auto">
          <a:xfrm>
            <a:off x="6546814" y="0"/>
            <a:ext cx="2597186" cy="276999"/>
          </a:xfrm>
          <a:prstGeom prst="rect">
            <a:avLst/>
          </a:prstGeom>
          <a:noFill/>
          <a:ln w="9525">
            <a:noFill/>
            <a:miter lim="800000"/>
            <a:headEnd/>
            <a:tailEnd/>
          </a:ln>
          <a:effectLst/>
        </p:spPr>
        <p:txBody>
          <a:bodyPr wrap="none">
            <a:spAutoFit/>
          </a:bodyPr>
          <a:lstStyle/>
          <a:p>
            <a:pPr algn="r">
              <a:tabLst>
                <a:tab pos="1143000" algn="l"/>
              </a:tabLst>
            </a:pPr>
            <a:r>
              <a:rPr lang="en-US" sz="1200" dirty="0">
                <a:solidFill>
                  <a:schemeClr val="bg1"/>
                </a:solidFill>
                <a:latin typeface="+mn-lt"/>
              </a:rPr>
              <a:t>Defense Travel Management Office</a:t>
            </a:r>
          </a:p>
        </p:txBody>
      </p:sp>
      <p:sp>
        <p:nvSpPr>
          <p:cNvPr id="1040" name="Text Box 16"/>
          <p:cNvSpPr txBox="1">
            <a:spLocks noChangeArrowheads="1"/>
          </p:cNvSpPr>
          <p:nvPr/>
        </p:nvSpPr>
        <p:spPr bwMode="auto">
          <a:xfrm>
            <a:off x="6553674" y="6553200"/>
            <a:ext cx="2590326" cy="276999"/>
          </a:xfrm>
          <a:prstGeom prst="rect">
            <a:avLst/>
          </a:prstGeom>
          <a:noFill/>
          <a:ln w="9525">
            <a:noFill/>
            <a:miter lim="800000"/>
            <a:headEnd/>
            <a:tailEnd/>
          </a:ln>
          <a:effectLst/>
        </p:spPr>
        <p:txBody>
          <a:bodyPr wrap="none">
            <a:spAutoFit/>
          </a:bodyPr>
          <a:lstStyle/>
          <a:p>
            <a:pPr algn="r"/>
            <a:r>
              <a:rPr lang="en-US" sz="1200" dirty="0" smtClean="0">
                <a:solidFill>
                  <a:schemeClr val="bg1"/>
                </a:solidFill>
                <a:latin typeface="+mn-lt"/>
                <a:cs typeface="Calibri" panose="020F0502020204030204" pitchFamily="34" charset="0"/>
              </a:rPr>
              <a:t>Defense Human Resources Activity</a:t>
            </a:r>
            <a:endParaRPr lang="en-US" sz="1200" dirty="0">
              <a:solidFill>
                <a:schemeClr val="bg1"/>
              </a:solidFill>
              <a:latin typeface="+mn-lt"/>
              <a:cs typeface="Calibri" panose="020F0502020204030204" pitchFamily="34" charset="0"/>
            </a:endParaRPr>
          </a:p>
        </p:txBody>
      </p:sp>
      <p:sp>
        <p:nvSpPr>
          <p:cNvPr id="1047" name="Rectangle 23"/>
          <p:cNvSpPr>
            <a:spLocks noGrp="1" noChangeArrowheads="1"/>
          </p:cNvSpPr>
          <p:nvPr>
            <p:ph type="sldNum" sz="quarter" idx="4"/>
          </p:nvPr>
        </p:nvSpPr>
        <p:spPr bwMode="auto">
          <a:xfrm>
            <a:off x="76200"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chemeClr val="bg1"/>
                </a:solidFill>
                <a:latin typeface="+mn-lt"/>
              </a:defRPr>
            </a:lvl1pPr>
          </a:lstStyle>
          <a:p>
            <a:fld id="{CA8710A8-13E8-4E8D-8209-BB6CDC45A5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 id="2147483673" r:id="rId13"/>
    <p:sldLayoutId id="2147483674" r:id="rId14"/>
  </p:sldLayoutIdLst>
  <p:hf hdr="0" ftr="0" dt="0"/>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charset="0"/>
        </a:defRPr>
      </a:lvl2pPr>
      <a:lvl3pPr algn="l" rtl="0" fontAlgn="base">
        <a:spcBef>
          <a:spcPct val="0"/>
        </a:spcBef>
        <a:spcAft>
          <a:spcPct val="0"/>
        </a:spcAft>
        <a:defRPr sz="2800" b="1">
          <a:solidFill>
            <a:schemeClr val="tx2"/>
          </a:solidFill>
          <a:latin typeface="Arial" charset="0"/>
        </a:defRPr>
      </a:lvl3pPr>
      <a:lvl4pPr algn="l" rtl="0" fontAlgn="base">
        <a:spcBef>
          <a:spcPct val="0"/>
        </a:spcBef>
        <a:spcAft>
          <a:spcPct val="0"/>
        </a:spcAft>
        <a:defRPr sz="2800" b="1">
          <a:solidFill>
            <a:schemeClr val="tx2"/>
          </a:solidFill>
          <a:latin typeface="Arial" charset="0"/>
        </a:defRPr>
      </a:lvl4pPr>
      <a:lvl5pPr algn="l" rtl="0" fontAlgn="base">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2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TMP PPT Slide Base Swoop"/>
          <p:cNvPicPr>
            <a:picLocks noChangeAspect="1" noChangeArrowheads="1"/>
          </p:cNvPicPr>
          <p:nvPr/>
        </p:nvPicPr>
        <p:blipFill>
          <a:blip r:embed="rId2" cstate="print"/>
          <a:srcRect/>
          <a:stretch>
            <a:fillRect/>
          </a:stretch>
        </p:blipFill>
        <p:spPr bwMode="auto">
          <a:xfrm>
            <a:off x="0" y="6327775"/>
            <a:ext cx="9144000" cy="530225"/>
          </a:xfrm>
          <a:prstGeom prst="rect">
            <a:avLst/>
          </a:prstGeom>
          <a:noFill/>
          <a:ln w="9525">
            <a:noFill/>
            <a:miter lim="800000"/>
            <a:headEnd/>
            <a:tailEnd/>
          </a:ln>
        </p:spPr>
      </p:pic>
      <p:pic>
        <p:nvPicPr>
          <p:cNvPr id="1027" name="Picture 3" descr="DTMP PPT Slide Top Swoop"/>
          <p:cNvPicPr>
            <a:picLocks noChangeAspect="1" noChangeArrowheads="1"/>
          </p:cNvPicPr>
          <p:nvPr/>
        </p:nvPicPr>
        <p:blipFill>
          <a:blip r:embed="rId3" cstate="print"/>
          <a:srcRect/>
          <a:stretch>
            <a:fillRect/>
          </a:stretch>
        </p:blipFill>
        <p:spPr bwMode="auto">
          <a:xfrm>
            <a:off x="0" y="0"/>
            <a:ext cx="9144000" cy="1054100"/>
          </a:xfrm>
          <a:prstGeom prst="rect">
            <a:avLst/>
          </a:prstGeom>
          <a:noFill/>
          <a:ln w="9525">
            <a:noFill/>
            <a:miter lim="800000"/>
            <a:headEnd/>
            <a:tailEnd/>
          </a:ln>
        </p:spPr>
      </p:pic>
      <p:sp>
        <p:nvSpPr>
          <p:cNvPr id="1028" name="Rectangle 4"/>
          <p:cNvSpPr>
            <a:spLocks noGrp="1" noChangeArrowheads="1"/>
          </p:cNvSpPr>
          <p:nvPr>
            <p:ph type="title"/>
          </p:nvPr>
        </p:nvSpPr>
        <p:spPr bwMode="auto">
          <a:xfrm>
            <a:off x="1143000" y="304800"/>
            <a:ext cx="7543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533400" y="1143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470" name="Rectangle 6"/>
          <p:cNvSpPr>
            <a:spLocks noChangeArrowheads="1"/>
          </p:cNvSpPr>
          <p:nvPr/>
        </p:nvSpPr>
        <p:spPr bwMode="auto">
          <a:xfrm>
            <a:off x="6764338" y="36513"/>
            <a:ext cx="2379662" cy="274637"/>
          </a:xfrm>
          <a:prstGeom prst="rect">
            <a:avLst/>
          </a:prstGeom>
          <a:noFill/>
          <a:ln w="9525">
            <a:noFill/>
            <a:miter lim="800000"/>
            <a:headEnd/>
            <a:tailEnd/>
          </a:ln>
          <a:effectLst/>
        </p:spPr>
        <p:txBody>
          <a:bodyPr wrap="none">
            <a:spAutoFit/>
          </a:bodyPr>
          <a:lstStyle/>
          <a:p>
            <a:pPr algn="r">
              <a:tabLst>
                <a:tab pos="1143000" algn="l"/>
              </a:tabLst>
              <a:defRPr/>
            </a:pPr>
            <a:r>
              <a:rPr lang="en-US" sz="1200" dirty="0">
                <a:solidFill>
                  <a:prstClr val="white"/>
                </a:solidFill>
                <a:latin typeface="Garamond" pitchFamily="18" charset="0"/>
              </a:rPr>
              <a:t>Defense Travel Management Office</a:t>
            </a:r>
          </a:p>
        </p:txBody>
      </p:sp>
      <p:sp>
        <p:nvSpPr>
          <p:cNvPr id="190471" name="Text Box 7"/>
          <p:cNvSpPr txBox="1">
            <a:spLocks noChangeArrowheads="1"/>
          </p:cNvSpPr>
          <p:nvPr/>
        </p:nvSpPr>
        <p:spPr bwMode="auto">
          <a:xfrm>
            <a:off x="6470255" y="6588125"/>
            <a:ext cx="2673745" cy="523220"/>
          </a:xfrm>
          <a:prstGeom prst="rect">
            <a:avLst/>
          </a:prstGeom>
          <a:noFill/>
          <a:ln w="9525">
            <a:noFill/>
            <a:miter lim="800000"/>
            <a:headEnd/>
            <a:tailEnd/>
          </a:ln>
          <a:effec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dirty="0" smtClean="0">
                <a:solidFill>
                  <a:schemeClr val="bg1"/>
                </a:solidFill>
                <a:latin typeface="Garamond" pitchFamily="18" charset="0"/>
              </a:rPr>
              <a:t>Defense Human Resources Activity</a:t>
            </a:r>
          </a:p>
          <a:p>
            <a:pPr algn="r">
              <a:defRPr/>
            </a:pPr>
            <a:endParaRPr lang="en-US" sz="1400" dirty="0">
              <a:solidFill>
                <a:prstClr val="white"/>
              </a:solidFill>
              <a:latin typeface="Garamond" pitchFamily="18" charset="0"/>
            </a:endParaRPr>
          </a:p>
        </p:txBody>
      </p:sp>
      <p:sp>
        <p:nvSpPr>
          <p:cNvPr id="190472" name="Rectangle 8"/>
          <p:cNvSpPr>
            <a:spLocks noGrp="1" noChangeArrowheads="1"/>
          </p:cNvSpPr>
          <p:nvPr>
            <p:ph type="sldNum" sz="quarter" idx="4"/>
          </p:nvPr>
        </p:nvSpPr>
        <p:spPr bwMode="auto">
          <a:xfrm>
            <a:off x="76200"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i="0">
                <a:solidFill>
                  <a:schemeClr val="bg1"/>
                </a:solidFill>
                <a:latin typeface="Garamond" pitchFamily="18" charset="0"/>
              </a:defRPr>
            </a:lvl1pPr>
          </a:lstStyle>
          <a:p>
            <a:pPr>
              <a:defRPr/>
            </a:pPr>
            <a:fld id="{D3C6DD8B-08C2-4205-9D04-11C3C3278D14}" type="slidenum">
              <a:rPr lang="en-US">
                <a:solidFill>
                  <a:prstClr val="white"/>
                </a:solidFill>
              </a:rPr>
              <a:pPr>
                <a:defRPr/>
              </a:pPr>
              <a:t>‹#›</a:t>
            </a:fld>
            <a:endParaRPr lang="en-US">
              <a:solidFill>
                <a:prstClr val="white"/>
              </a:solidFill>
            </a:endParaRPr>
          </a:p>
        </p:txBody>
      </p:sp>
    </p:spTree>
  </p:cSld>
  <p:clrMap bg1="lt1" tx1="dk1" bg2="lt2" tx2="dk2" accent1="accent1" accent2="accent2" accent3="accent3" accent4="accent4" accent5="accent5" accent6="accent6" hlink="hlink" folHlink="folHlink"/>
  <p:hf hdr="0" ftr="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efensetravel.dod.mil/Docs/CMR_CSV_Template.csv" TargetMode="External"/><Relationship Id="rId2" Type="http://schemas.openxmlformats.org/officeDocument/2006/relationships/hyperlink" Target="https://www.defensetravel.dod.mil/Docs/CMR_CSV_Data_Dictionary.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dodhra.mc-alex.dtmo.list.movement-management@mail.mi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efensetravel.dod.mil/site/bus.cfm" TargetMode="External"/><Relationship Id="rId2" Type="http://schemas.openxmlformats.org/officeDocument/2006/relationships/hyperlink" Target="http://www.defensetravel.dod.mil/" TargetMode="External"/><Relationship Id="rId1" Type="http://schemas.openxmlformats.org/officeDocument/2006/relationships/slideLayout" Target="../slideLayouts/slideLayout2.xml"/><Relationship Id="rId4" Type="http://schemas.openxmlformats.org/officeDocument/2006/relationships/hyperlink" Target="mailto:dodhra.mc-alex.dtmo.mbx.military-bus-program@mail.mi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p:txBody>
          <a:bodyPr/>
          <a:lstStyle/>
          <a:p>
            <a:r>
              <a:rPr lang="en-US" dirty="0" smtClean="0"/>
              <a:t>Military Bus Program</a:t>
            </a:r>
          </a:p>
        </p:txBody>
      </p:sp>
      <p:sp>
        <p:nvSpPr>
          <p:cNvPr id="3" name="Subtitle 2"/>
          <p:cNvSpPr>
            <a:spLocks noGrp="1"/>
          </p:cNvSpPr>
          <p:nvPr>
            <p:ph type="subTitle" idx="1"/>
          </p:nvPr>
        </p:nvSpPr>
        <p:spPr>
          <a:xfrm>
            <a:off x="1406951" y="4572000"/>
            <a:ext cx="6400800" cy="533400"/>
          </a:xfrm>
        </p:spPr>
        <p:txBody>
          <a:bodyPr/>
          <a:lstStyle/>
          <a:p>
            <a:r>
              <a:rPr lang="en-US" dirty="0" smtClean="0"/>
              <a:t>Donna Johnson</a:t>
            </a:r>
          </a:p>
          <a:p>
            <a:r>
              <a:rPr lang="en-US" dirty="0" smtClean="0"/>
              <a:t>Rob Johnson</a:t>
            </a:r>
            <a:endParaRPr lang="en-US" dirty="0"/>
          </a:p>
        </p:txBody>
      </p:sp>
      <p:sp>
        <p:nvSpPr>
          <p:cNvPr id="5" name="Subtitle 2"/>
          <p:cNvSpPr txBox="1">
            <a:spLocks/>
          </p:cNvSpPr>
          <p:nvPr/>
        </p:nvSpPr>
        <p:spPr bwMode="auto">
          <a:xfrm>
            <a:off x="1406951" y="5334000"/>
            <a:ext cx="6400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1800">
                <a:solidFill>
                  <a:schemeClr val="accent2">
                    <a:lumMod val="75000"/>
                  </a:schemeClr>
                </a:solidFill>
                <a:latin typeface="+mn-lt"/>
                <a:ea typeface="+mn-ea"/>
                <a:cs typeface="+mn-cs"/>
              </a:defRPr>
            </a:lvl1pPr>
            <a:lvl2pPr marL="742950" indent="-285750" algn="l" rtl="0" fontAlgn="base">
              <a:spcBef>
                <a:spcPct val="20000"/>
              </a:spcBef>
              <a:spcAft>
                <a:spcPct val="0"/>
              </a:spcAft>
              <a:buChar char="–"/>
              <a:defRPr sz="22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March 2019</a:t>
            </a:r>
            <a:endParaRPr lang="en-US" kern="0" dirty="0"/>
          </a:p>
        </p:txBody>
      </p:sp>
    </p:spTree>
    <p:extLst>
      <p:ext uri="{BB962C8B-B14F-4D97-AF65-F5344CB8AC3E}">
        <p14:creationId xmlns:p14="http://schemas.microsoft.com/office/powerpoint/2010/main" val="8695351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Carrier Requirements/Documents</a:t>
            </a:r>
            <a:endParaRPr lang="en-US" dirty="0" smtClean="0"/>
          </a:p>
        </p:txBody>
      </p:sp>
      <p:sp>
        <p:nvSpPr>
          <p:cNvPr id="24578" name="Rectangle 3"/>
          <p:cNvSpPr>
            <a:spLocks noGrp="1" noChangeArrowheads="1"/>
          </p:cNvSpPr>
          <p:nvPr>
            <p:ph idx="1"/>
          </p:nvPr>
        </p:nvSpPr>
        <p:spPr/>
        <p:txBody>
          <a:bodyPr/>
          <a:lstStyle/>
          <a:p>
            <a:pPr marL="457200" lvl="0" indent="-457200">
              <a:buFont typeface="+mj-lt"/>
              <a:buAutoNum type="arabicPeriod"/>
            </a:pPr>
            <a:r>
              <a:rPr lang="en-US" dirty="0" smtClean="0"/>
              <a:t>Original Military Bus Agreement signed signature page</a:t>
            </a:r>
          </a:p>
          <a:p>
            <a:pPr marL="457200" lvl="0" indent="-457200">
              <a:buFont typeface="+mj-lt"/>
              <a:buAutoNum type="arabicPeriod"/>
            </a:pPr>
            <a:r>
              <a:rPr lang="en-US" dirty="0" smtClean="0"/>
              <a:t>Satisfactory DoT Carrier Safety Rating</a:t>
            </a:r>
          </a:p>
          <a:p>
            <a:pPr marL="457200" lvl="0" indent="-457200">
              <a:buFont typeface="+mj-lt"/>
              <a:buAutoNum type="arabicPeriod"/>
            </a:pPr>
            <a:r>
              <a:rPr lang="en-US" dirty="0" smtClean="0"/>
              <a:t>Point of Contacts (POC) list on company letterhead </a:t>
            </a:r>
          </a:p>
          <a:p>
            <a:pPr marL="457200" lvl="0" indent="-457200">
              <a:buFont typeface="+mj-lt"/>
              <a:buAutoNum type="arabicPeriod"/>
            </a:pPr>
            <a:r>
              <a:rPr lang="en-US" dirty="0" smtClean="0"/>
              <a:t>Inventory list to include handicap accessible equipment </a:t>
            </a:r>
          </a:p>
          <a:p>
            <a:pPr marL="457200" lvl="0" indent="-457200">
              <a:buFont typeface="+mj-lt"/>
              <a:buAutoNum type="arabicPeriod"/>
            </a:pPr>
            <a:r>
              <a:rPr lang="en-US" dirty="0" smtClean="0"/>
              <a:t>Company’s organizational email address </a:t>
            </a:r>
          </a:p>
          <a:p>
            <a:pPr marL="457200" lvl="0" indent="-457200">
              <a:buFont typeface="+mj-lt"/>
              <a:buAutoNum type="arabicPeriod"/>
            </a:pPr>
            <a:r>
              <a:rPr lang="en-US" dirty="0" smtClean="0"/>
              <a:t>Provide a Standard Carrier Alpha Code (SCAC)</a:t>
            </a:r>
          </a:p>
          <a:p>
            <a:pPr marL="457200" lvl="0" indent="-457200">
              <a:buFont typeface="+mj-lt"/>
              <a:buAutoNum type="arabicPeriod"/>
            </a:pPr>
            <a:r>
              <a:rPr lang="en-US" dirty="0" smtClean="0"/>
              <a:t>Proof of registration in System for Award Management (SAM)</a:t>
            </a:r>
            <a:endParaRPr lang="en-US" dirty="0"/>
          </a:p>
        </p:txBody>
      </p:sp>
      <p:sp>
        <p:nvSpPr>
          <p:cNvPr id="24579" name="Slide Number Placeholder 4"/>
          <p:cNvSpPr>
            <a:spLocks noGrp="1"/>
          </p:cNvSpPr>
          <p:nvPr>
            <p:ph type="sldNum" sz="quarter" idx="10"/>
          </p:nvPr>
        </p:nvSpPr>
        <p:spPr/>
        <p:txBody>
          <a:bodyPr/>
          <a:lstStyle/>
          <a:p>
            <a:fld id="{190A812E-C038-4ACB-9F62-E649F2AF162C}" type="slidenum">
              <a:rPr lang="en-US" smtClean="0"/>
              <a:pPr/>
              <a:t>10</a:t>
            </a:fld>
            <a:endParaRPr lang="en-US" smtClean="0"/>
          </a:p>
        </p:txBody>
      </p:sp>
      <p:pic>
        <p:nvPicPr>
          <p:cNvPr id="5" name="Picture 2" descr="j0438680"/>
          <p:cNvPicPr>
            <a:picLocks noChangeArrowheads="1"/>
          </p:cNvPicPr>
          <p:nvPr/>
        </p:nvPicPr>
        <p:blipFill>
          <a:blip r:embed="rId3" cstate="print"/>
          <a:srcRect/>
          <a:stretch>
            <a:fillRect/>
          </a:stretch>
        </p:blipFill>
        <p:spPr bwMode="auto">
          <a:xfrm>
            <a:off x="7086600" y="5257800"/>
            <a:ext cx="2057400" cy="1257543"/>
          </a:xfrm>
          <a:prstGeom prst="rect">
            <a:avLst/>
          </a:prstGeom>
          <a:noFill/>
          <a:ln w="9525" algn="in">
            <a:noFill/>
            <a:miter lim="800000"/>
            <a:headEnd/>
            <a:tailEnd/>
          </a:ln>
        </p:spPr>
      </p:pic>
    </p:spTree>
    <p:extLst>
      <p:ext uri="{BB962C8B-B14F-4D97-AF65-F5344CB8AC3E}">
        <p14:creationId xmlns:p14="http://schemas.microsoft.com/office/powerpoint/2010/main" val="1377084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9600" y="3504565"/>
            <a:ext cx="8382000" cy="228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a:solidFill>
                  <a:schemeClr val="tx1"/>
                </a:solidFill>
              </a:rPr>
              <a:t>Exception to the Moratorium:</a:t>
            </a:r>
          </a:p>
          <a:p>
            <a:pPr algn="ctr"/>
            <a:r>
              <a:rPr lang="en-US" sz="2200" dirty="0">
                <a:solidFill>
                  <a:schemeClr val="tx1"/>
                </a:solidFill>
              </a:rPr>
              <a:t>Transportation Officers (TO) may request an exception to the moratorium on behalf of a carrier based on requirements, workload demands, cost savings. TO must submit a justification, the carrier must meet the qualifications and compliance requirements of the agreement.</a:t>
            </a:r>
          </a:p>
        </p:txBody>
      </p:sp>
      <p:sp>
        <p:nvSpPr>
          <p:cNvPr id="2" name="Title 1"/>
          <p:cNvSpPr>
            <a:spLocks noGrp="1"/>
          </p:cNvSpPr>
          <p:nvPr>
            <p:ph type="title"/>
          </p:nvPr>
        </p:nvSpPr>
        <p:spPr/>
        <p:txBody>
          <a:bodyPr/>
          <a:lstStyle/>
          <a:p>
            <a:r>
              <a:rPr lang="en-US" dirty="0" smtClean="0"/>
              <a:t>Moratorium </a:t>
            </a:r>
            <a:endParaRPr lang="en-US" dirty="0"/>
          </a:p>
        </p:txBody>
      </p:sp>
      <p:sp>
        <p:nvSpPr>
          <p:cNvPr id="3" name="Content Placeholder 2"/>
          <p:cNvSpPr>
            <a:spLocks noGrp="1"/>
          </p:cNvSpPr>
          <p:nvPr>
            <p:ph idx="1"/>
          </p:nvPr>
        </p:nvSpPr>
        <p:spPr>
          <a:xfrm>
            <a:off x="609600" y="1279525"/>
            <a:ext cx="8229600" cy="1844675"/>
          </a:xfrm>
        </p:spPr>
        <p:txBody>
          <a:bodyPr/>
          <a:lstStyle/>
          <a:p>
            <a:r>
              <a:rPr lang="en-US" dirty="0" smtClean="0"/>
              <a:t>DoD’s current travel requirements and core values are being met with the active approved carriers  </a:t>
            </a:r>
          </a:p>
          <a:p>
            <a:endParaRPr lang="en-US" sz="1050" dirty="0" smtClean="0"/>
          </a:p>
          <a:p>
            <a:r>
              <a:rPr lang="en-US" dirty="0" smtClean="0"/>
              <a:t>Once Agreement #5 is finalized, the moratorium will be lifted and opened to new carriers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2CBD513-C24E-41BE-9E66-7C832FF7C315}" type="slidenum">
              <a:rPr lang="en-US" smtClean="0"/>
              <a:pPr/>
              <a:t>11</a:t>
            </a:fld>
            <a:endParaRPr lang="en-US"/>
          </a:p>
        </p:txBody>
      </p:sp>
    </p:spTree>
    <p:extLst>
      <p:ext uri="{BB962C8B-B14F-4D97-AF65-F5344CB8AC3E}">
        <p14:creationId xmlns:p14="http://schemas.microsoft.com/office/powerpoint/2010/main" val="3701255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084" y="304800"/>
            <a:ext cx="7543800" cy="609600"/>
          </a:xfrm>
        </p:spPr>
        <p:txBody>
          <a:bodyPr/>
          <a:lstStyle/>
          <a:p>
            <a:r>
              <a:rPr lang="en-US" sz="2400" dirty="0" smtClean="0"/>
              <a:t>3.  Memorandums of Understanding (MOU) </a:t>
            </a:r>
            <a:endParaRPr lang="en-US" sz="2400" dirty="0"/>
          </a:p>
        </p:txBody>
      </p:sp>
      <p:sp>
        <p:nvSpPr>
          <p:cNvPr id="3" name="Content Placeholder 2"/>
          <p:cNvSpPr>
            <a:spLocks noGrp="1"/>
          </p:cNvSpPr>
          <p:nvPr>
            <p:ph idx="1"/>
          </p:nvPr>
        </p:nvSpPr>
        <p:spPr>
          <a:xfrm>
            <a:off x="533400" y="990600"/>
            <a:ext cx="8229600" cy="5562600"/>
          </a:xfrm>
        </p:spPr>
        <p:txBody>
          <a:bodyPr/>
          <a:lstStyle/>
          <a:p>
            <a:pPr marL="0" indent="0">
              <a:buNone/>
            </a:pPr>
            <a:r>
              <a:rPr lang="en-US" sz="1900" dirty="0" smtClean="0"/>
              <a:t>MOUs with FMCSA and CVSA to manage cooperation related</a:t>
            </a:r>
            <a:br>
              <a:rPr lang="en-US" sz="1900" dirty="0" smtClean="0"/>
            </a:br>
            <a:r>
              <a:rPr lang="en-US" sz="1900" dirty="0" smtClean="0"/>
              <a:t>to carrier safety inspections</a:t>
            </a:r>
          </a:p>
          <a:p>
            <a:r>
              <a:rPr lang="en-US" sz="1900" b="1" dirty="0" smtClean="0"/>
              <a:t>FMCSA</a:t>
            </a:r>
          </a:p>
          <a:p>
            <a:pPr lvl="1"/>
            <a:r>
              <a:rPr lang="en-US" sz="1900" dirty="0" smtClean="0"/>
              <a:t>Updating current MOU</a:t>
            </a:r>
          </a:p>
          <a:p>
            <a:pPr lvl="1"/>
            <a:r>
              <a:rPr lang="en-US" sz="1900" dirty="0" smtClean="0"/>
              <a:t>Outlines DTMO/FMSCA partnership</a:t>
            </a:r>
          </a:p>
          <a:p>
            <a:pPr lvl="1"/>
            <a:r>
              <a:rPr lang="en-US" sz="1900" dirty="0" smtClean="0"/>
              <a:t>Gives DTMO access to FMCSA system Activity Center For Enforcement (ACE) </a:t>
            </a:r>
          </a:p>
          <a:p>
            <a:r>
              <a:rPr lang="en-US" sz="1900" b="1" dirty="0" smtClean="0"/>
              <a:t>CVSA</a:t>
            </a:r>
          </a:p>
          <a:p>
            <a:pPr lvl="1"/>
            <a:r>
              <a:rPr lang="en-US" sz="1900" dirty="0" smtClean="0"/>
              <a:t>Approved by CVSA board, briefed to State reps at Sept conference </a:t>
            </a:r>
          </a:p>
          <a:p>
            <a:pPr lvl="1"/>
            <a:r>
              <a:rPr lang="en-US" sz="1900" dirty="0" smtClean="0"/>
              <a:t>Conduct no notice vehicle inspections on DoD contracted passenger group movements</a:t>
            </a:r>
          </a:p>
          <a:p>
            <a:pPr lvl="1"/>
            <a:r>
              <a:rPr lang="en-US" sz="1900" dirty="0" smtClean="0"/>
              <a:t>Perform a CVSA Level I North American Standard Inspection except in instances where it is unsafe then Level II North American Standard Inspection may be performed</a:t>
            </a:r>
          </a:p>
          <a:p>
            <a:pPr lvl="1"/>
            <a:r>
              <a:rPr lang="en-US" sz="1900" dirty="0" smtClean="0"/>
              <a:t>Conduct vehicle inspections in accordance the CVSA Inspection Procedures and the CVSA North American Standard Out-of-Service Criteria</a:t>
            </a:r>
          </a:p>
          <a:p>
            <a:pPr lvl="1"/>
            <a:endParaRPr lang="en-US" dirty="0"/>
          </a:p>
        </p:txBody>
      </p:sp>
      <p:sp>
        <p:nvSpPr>
          <p:cNvPr id="4" name="Slide Number Placeholder 3"/>
          <p:cNvSpPr>
            <a:spLocks noGrp="1"/>
          </p:cNvSpPr>
          <p:nvPr>
            <p:ph type="sldNum" sz="quarter" idx="10"/>
          </p:nvPr>
        </p:nvSpPr>
        <p:spPr/>
        <p:txBody>
          <a:bodyPr/>
          <a:lstStyle/>
          <a:p>
            <a:fld id="{B2CBD513-C24E-41BE-9E66-7C832FF7C315}" type="slidenum">
              <a:rPr lang="en-US" smtClean="0"/>
              <a:pPr/>
              <a:t>12</a:t>
            </a:fld>
            <a:endParaRPr lang="en-US"/>
          </a:p>
        </p:txBody>
      </p:sp>
      <p:pic>
        <p:nvPicPr>
          <p:cNvPr id="5" name="Picture 4"/>
          <p:cNvPicPr>
            <a:picLocks noChangeAspect="1"/>
          </p:cNvPicPr>
          <p:nvPr/>
        </p:nvPicPr>
        <p:blipFill>
          <a:blip r:embed="rId2"/>
          <a:stretch>
            <a:fillRect/>
          </a:stretch>
        </p:blipFill>
        <p:spPr>
          <a:xfrm>
            <a:off x="7391400" y="838200"/>
            <a:ext cx="1606895" cy="1066800"/>
          </a:xfrm>
          <a:prstGeom prst="rect">
            <a:avLst/>
          </a:prstGeom>
        </p:spPr>
      </p:pic>
    </p:spTree>
    <p:extLst>
      <p:ext uri="{BB962C8B-B14F-4D97-AF65-F5344CB8AC3E}">
        <p14:creationId xmlns:p14="http://schemas.microsoft.com/office/powerpoint/2010/main" val="3361285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Mandated Use of GOPAX</a:t>
            </a:r>
            <a:endParaRPr lang="en-US" dirty="0"/>
          </a:p>
        </p:txBody>
      </p:sp>
      <p:sp>
        <p:nvSpPr>
          <p:cNvPr id="3" name="Content Placeholder 2"/>
          <p:cNvSpPr>
            <a:spLocks noGrp="1"/>
          </p:cNvSpPr>
          <p:nvPr>
            <p:ph idx="1"/>
          </p:nvPr>
        </p:nvSpPr>
        <p:spPr>
          <a:xfrm>
            <a:off x="228600" y="1279525"/>
            <a:ext cx="8610600" cy="4740275"/>
          </a:xfrm>
        </p:spPr>
        <p:txBody>
          <a:bodyPr/>
          <a:lstStyle/>
          <a:p>
            <a:r>
              <a:rPr lang="en-US" dirty="0" smtClean="0"/>
              <a:t>Use of the Group Operational Passenger System (GOPAX) will be mandated for both DoD Transportation Offices and participating carriers in the program</a:t>
            </a:r>
          </a:p>
          <a:p>
            <a:pPr lvl="1"/>
            <a:r>
              <a:rPr lang="en-US" dirty="0" smtClean="0"/>
              <a:t>Carriers are required to get External Certification Authority (ECA) certification for GOPAX</a:t>
            </a:r>
          </a:p>
          <a:p>
            <a:pPr lvl="1"/>
            <a:r>
              <a:rPr lang="en-US" dirty="0" smtClean="0"/>
              <a:t>Price varies from one, two, and three years certifications</a:t>
            </a:r>
          </a:p>
          <a:p>
            <a:pPr lvl="1"/>
            <a:r>
              <a:rPr lang="en-US" dirty="0" smtClean="0"/>
              <a:t>Certification process takes from 5-7 days</a:t>
            </a:r>
          </a:p>
          <a:p>
            <a:pPr marL="457200" lvl="1" indent="0">
              <a:buNone/>
            </a:pPr>
            <a:endParaRPr lang="en-US" sz="1050" dirty="0" smtClean="0"/>
          </a:p>
          <a:p>
            <a:r>
              <a:rPr lang="en-US" dirty="0" smtClean="0"/>
              <a:t>United States Transportation Command (USTRANSCOM) developing GOPAX training for Transportation Offices and Carriers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2CBD513-C24E-41BE-9E66-7C832FF7C315}" type="slidenum">
              <a:rPr lang="en-US" smtClean="0"/>
              <a:pPr/>
              <a:t>13</a:t>
            </a:fld>
            <a:endParaRPr lang="en-US"/>
          </a:p>
        </p:txBody>
      </p:sp>
      <p:pic>
        <p:nvPicPr>
          <p:cNvPr id="5" name="Picture 4"/>
          <p:cNvPicPr>
            <a:picLocks noChangeAspect="1"/>
          </p:cNvPicPr>
          <p:nvPr/>
        </p:nvPicPr>
        <p:blipFill>
          <a:blip r:embed="rId2"/>
          <a:stretch>
            <a:fillRect/>
          </a:stretch>
        </p:blipFill>
        <p:spPr>
          <a:xfrm>
            <a:off x="2971800" y="5818614"/>
            <a:ext cx="3261643" cy="402371"/>
          </a:xfrm>
          <a:prstGeom prst="rect">
            <a:avLst/>
          </a:prstGeom>
        </p:spPr>
      </p:pic>
    </p:spTree>
    <p:extLst>
      <p:ext uri="{BB962C8B-B14F-4D97-AF65-F5344CB8AC3E}">
        <p14:creationId xmlns:p14="http://schemas.microsoft.com/office/powerpoint/2010/main" val="1102326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543800" cy="609600"/>
          </a:xfrm>
        </p:spPr>
        <p:txBody>
          <a:bodyPr/>
          <a:lstStyle/>
          <a:p>
            <a:r>
              <a:rPr lang="en-US" dirty="0" smtClean="0"/>
              <a:t>5. New </a:t>
            </a:r>
            <a:r>
              <a:rPr lang="en-US" dirty="0"/>
              <a:t>Carrier </a:t>
            </a:r>
            <a:r>
              <a:rPr lang="en-US" dirty="0" smtClean="0"/>
              <a:t>Data Reporting Requirement</a:t>
            </a:r>
            <a:endParaRPr lang="en-US" dirty="0"/>
          </a:p>
        </p:txBody>
      </p:sp>
      <p:sp>
        <p:nvSpPr>
          <p:cNvPr id="3" name="Content Placeholder 2"/>
          <p:cNvSpPr>
            <a:spLocks noGrp="1"/>
          </p:cNvSpPr>
          <p:nvPr>
            <p:ph idx="1"/>
          </p:nvPr>
        </p:nvSpPr>
        <p:spPr>
          <a:xfrm>
            <a:off x="609600" y="1279525"/>
            <a:ext cx="8385266" cy="4740275"/>
          </a:xfrm>
        </p:spPr>
        <p:txBody>
          <a:bodyPr/>
          <a:lstStyle/>
          <a:p>
            <a:r>
              <a:rPr lang="en-US" dirty="0" smtClean="0"/>
              <a:t>All awarded, contracted DoD movements must be submitted monthly into the Carrier Movement Reporting (CMR) tool</a:t>
            </a:r>
          </a:p>
          <a:p>
            <a:r>
              <a:rPr lang="en-US" dirty="0" smtClean="0"/>
              <a:t>CMR is a new reporting tool currently in the testing phase</a:t>
            </a:r>
          </a:p>
          <a:p>
            <a:pPr lvl="1"/>
            <a:r>
              <a:rPr lang="en-US" dirty="0" smtClean="0"/>
              <a:t>Will reach out to carriers to assist with testing </a:t>
            </a:r>
          </a:p>
          <a:p>
            <a:r>
              <a:rPr lang="en-US" dirty="0" smtClean="0"/>
              <a:t>DTMO will make training resources including a data dictionary available and will host online training demonstrations</a:t>
            </a:r>
          </a:p>
        </p:txBody>
      </p:sp>
      <p:sp>
        <p:nvSpPr>
          <p:cNvPr id="4" name="Slide Number Placeholder 3"/>
          <p:cNvSpPr>
            <a:spLocks noGrp="1"/>
          </p:cNvSpPr>
          <p:nvPr>
            <p:ph type="sldNum" sz="quarter" idx="10"/>
          </p:nvPr>
        </p:nvSpPr>
        <p:spPr/>
        <p:txBody>
          <a:bodyPr/>
          <a:lstStyle/>
          <a:p>
            <a:fld id="{B2CBD513-C24E-41BE-9E66-7C832FF7C315}" type="slidenum">
              <a:rPr lang="en-US" smtClean="0"/>
              <a:pPr/>
              <a:t>14</a:t>
            </a:fld>
            <a:endParaRPr lang="en-US"/>
          </a:p>
        </p:txBody>
      </p:sp>
      <p:pic>
        <p:nvPicPr>
          <p:cNvPr id="6" name="Picture 5"/>
          <p:cNvPicPr>
            <a:picLocks noChangeAspect="1"/>
          </p:cNvPicPr>
          <p:nvPr/>
        </p:nvPicPr>
        <p:blipFill>
          <a:blip r:embed="rId2"/>
          <a:stretch>
            <a:fillRect/>
          </a:stretch>
        </p:blipFill>
        <p:spPr>
          <a:xfrm>
            <a:off x="7162800" y="4745487"/>
            <a:ext cx="1832066" cy="1832066"/>
          </a:xfrm>
          <a:prstGeom prst="rect">
            <a:avLst/>
          </a:prstGeom>
        </p:spPr>
      </p:pic>
    </p:spTree>
    <p:extLst>
      <p:ext uri="{BB962C8B-B14F-4D97-AF65-F5344CB8AC3E}">
        <p14:creationId xmlns:p14="http://schemas.microsoft.com/office/powerpoint/2010/main" val="697374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58668" cy="609600"/>
          </a:xfrm>
        </p:spPr>
        <p:txBody>
          <a:bodyPr/>
          <a:lstStyle/>
          <a:p>
            <a:r>
              <a:rPr lang="en-US" dirty="0" smtClean="0"/>
              <a:t/>
            </a:r>
            <a:br>
              <a:rPr lang="en-US" dirty="0" smtClean="0"/>
            </a:br>
            <a:r>
              <a:rPr lang="en-US" dirty="0" smtClean="0"/>
              <a:t>Required Data Elements </a:t>
            </a:r>
            <a:r>
              <a:rPr lang="en-US" dirty="0"/>
              <a:t/>
            </a:r>
            <a:br>
              <a:rPr lang="en-US" dirty="0"/>
            </a:br>
            <a:endParaRPr lang="en-US" dirty="0"/>
          </a:p>
        </p:txBody>
      </p:sp>
      <p:sp>
        <p:nvSpPr>
          <p:cNvPr id="3" name="Content Placeholder 2"/>
          <p:cNvSpPr>
            <a:spLocks noGrp="1"/>
          </p:cNvSpPr>
          <p:nvPr>
            <p:ph idx="1"/>
          </p:nvPr>
        </p:nvSpPr>
        <p:spPr>
          <a:xfrm>
            <a:off x="228600" y="1295400"/>
            <a:ext cx="7772400" cy="4572000"/>
          </a:xfrm>
        </p:spPr>
        <p:txBody>
          <a:bodyPr/>
          <a:lstStyle/>
          <a:p>
            <a:pPr marL="0" indent="0">
              <a:buNone/>
            </a:pPr>
            <a:r>
              <a:rPr lang="en-US" dirty="0" smtClean="0"/>
              <a:t>Data elements required for CMR:</a:t>
            </a:r>
            <a:endParaRPr lang="en-US" dirty="0"/>
          </a:p>
          <a:p>
            <a:endParaRPr lang="en-US" dirty="0"/>
          </a:p>
        </p:txBody>
      </p:sp>
      <p:sp>
        <p:nvSpPr>
          <p:cNvPr id="4" name="Slide Number Placeholder 3"/>
          <p:cNvSpPr>
            <a:spLocks noGrp="1"/>
          </p:cNvSpPr>
          <p:nvPr>
            <p:ph type="sldNum" sz="quarter" idx="10"/>
          </p:nvPr>
        </p:nvSpPr>
        <p:spPr/>
        <p:txBody>
          <a:bodyPr/>
          <a:lstStyle/>
          <a:p>
            <a:fld id="{B2CBD513-C24E-41BE-9E66-7C832FF7C315}" type="slidenum">
              <a:rPr lang="en-US" smtClean="0"/>
              <a:pPr/>
              <a:t>15</a:t>
            </a:fld>
            <a:endParaRPr lang="en-US"/>
          </a:p>
        </p:txBody>
      </p:sp>
      <p:pic>
        <p:nvPicPr>
          <p:cNvPr id="5" name="Picture 4"/>
          <p:cNvPicPr>
            <a:picLocks noChangeAspect="1"/>
          </p:cNvPicPr>
          <p:nvPr/>
        </p:nvPicPr>
        <p:blipFill>
          <a:blip r:embed="rId2"/>
          <a:stretch>
            <a:fillRect/>
          </a:stretch>
        </p:blipFill>
        <p:spPr>
          <a:xfrm>
            <a:off x="609600" y="1981200"/>
            <a:ext cx="8506534" cy="3886200"/>
          </a:xfrm>
          <a:prstGeom prst="rect">
            <a:avLst/>
          </a:prstGeom>
        </p:spPr>
      </p:pic>
    </p:spTree>
    <p:extLst>
      <p:ext uri="{BB962C8B-B14F-4D97-AF65-F5344CB8AC3E}">
        <p14:creationId xmlns:p14="http://schemas.microsoft.com/office/powerpoint/2010/main" val="1028382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Main Menu</a:t>
            </a:r>
          </a:p>
        </p:txBody>
      </p:sp>
      <p:sp>
        <p:nvSpPr>
          <p:cNvPr id="819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fld id="{00705C59-DB90-48E2-8B41-FBC59E6EBA9F}" type="slidenum">
              <a:rPr lang="en-US" altLang="en-US" sz="1000" smtClean="0">
                <a:solidFill>
                  <a:schemeClr val="bg1"/>
                </a:solidFill>
                <a:latin typeface="Garamond" panose="02020404030301010803" pitchFamily="18" charset="0"/>
              </a:rPr>
              <a:pPr>
                <a:spcBef>
                  <a:spcPct val="0"/>
                </a:spcBef>
                <a:buFontTx/>
                <a:buNone/>
              </a:pPr>
              <a:t>16</a:t>
            </a:fld>
            <a:endParaRPr lang="en-US" altLang="en-US" sz="1000" smtClean="0">
              <a:solidFill>
                <a:schemeClr val="bg1"/>
              </a:solidFill>
              <a:latin typeface="Garamond" panose="02020404030301010803" pitchFamily="18" charset="0"/>
            </a:endParaRPr>
          </a:p>
        </p:txBody>
      </p:sp>
      <p:pic>
        <p:nvPicPr>
          <p:cNvPr id="8196" name="Picture 6"/>
          <p:cNvPicPr>
            <a:picLocks noChangeAspect="1" noChangeArrowheads="1"/>
          </p:cNvPicPr>
          <p:nvPr/>
        </p:nvPicPr>
        <p:blipFill>
          <a:blip r:embed="rId2">
            <a:extLst>
              <a:ext uri="{28A0092B-C50C-407E-A947-70E740481C1C}">
                <a14:useLocalDpi xmlns:a14="http://schemas.microsoft.com/office/drawing/2010/main" val="0"/>
              </a:ext>
            </a:extLst>
          </a:blip>
          <a:srcRect t="14435" r="2029" b="37624"/>
          <a:stretch>
            <a:fillRect/>
          </a:stretch>
        </p:blipFill>
        <p:spPr bwMode="auto">
          <a:xfrm>
            <a:off x="609600" y="1447800"/>
            <a:ext cx="8077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068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Importing a CSV file</a:t>
            </a:r>
          </a:p>
        </p:txBody>
      </p:sp>
      <p:sp>
        <p:nvSpPr>
          <p:cNvPr id="9219" name="Content Placeholder 2"/>
          <p:cNvSpPr>
            <a:spLocks noGrp="1"/>
          </p:cNvSpPr>
          <p:nvPr>
            <p:ph idx="1"/>
          </p:nvPr>
        </p:nvSpPr>
        <p:spPr/>
        <p:txBody>
          <a:bodyPr/>
          <a:lstStyle/>
          <a:p>
            <a:pPr marL="0" indent="0">
              <a:buFontTx/>
              <a:buNone/>
            </a:pPr>
            <a:endParaRPr lang="en-US" altLang="en-US" smtClean="0"/>
          </a:p>
          <a:p>
            <a:pPr marL="0" indent="0">
              <a:buFontTx/>
              <a:buNone/>
            </a:pPr>
            <a:endParaRPr lang="en-US" altLang="en-US" smtClean="0"/>
          </a:p>
          <a:p>
            <a:pPr marL="0" indent="0">
              <a:buFontTx/>
              <a:buNone/>
            </a:pPr>
            <a:r>
              <a:rPr lang="en-US" altLang="en-US" smtClean="0"/>
              <a:t/>
            </a:r>
            <a:br>
              <a:rPr lang="en-US" altLang="en-US" smtClean="0"/>
            </a:br>
            <a:endParaRPr lang="en-US" altLang="en-US" smtClean="0"/>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fld id="{D3338159-BBB5-4D97-8EFE-69DC7CCC5466}" type="slidenum">
              <a:rPr lang="en-US" altLang="en-US" sz="1000" smtClean="0">
                <a:solidFill>
                  <a:schemeClr val="bg1"/>
                </a:solidFill>
                <a:latin typeface="Garamond" panose="02020404030301010803" pitchFamily="18" charset="0"/>
              </a:rPr>
              <a:pPr>
                <a:spcBef>
                  <a:spcPct val="0"/>
                </a:spcBef>
                <a:buFontTx/>
                <a:buNone/>
              </a:pPr>
              <a:t>17</a:t>
            </a:fld>
            <a:endParaRPr lang="en-US" altLang="en-US" sz="1000" smtClean="0">
              <a:solidFill>
                <a:schemeClr val="bg1"/>
              </a:solidFill>
              <a:latin typeface="Garamond" panose="02020404030301010803" pitchFamily="18" charset="0"/>
            </a:endParaRPr>
          </a:p>
        </p:txBody>
      </p:sp>
      <p:pic>
        <p:nvPicPr>
          <p:cNvPr id="9221" name="Picture 4"/>
          <p:cNvPicPr>
            <a:picLocks noChangeAspect="1" noChangeArrowheads="1"/>
          </p:cNvPicPr>
          <p:nvPr/>
        </p:nvPicPr>
        <p:blipFill>
          <a:blip r:embed="rId2">
            <a:extLst>
              <a:ext uri="{28A0092B-C50C-407E-A947-70E740481C1C}">
                <a14:useLocalDpi xmlns:a14="http://schemas.microsoft.com/office/drawing/2010/main" val="0"/>
              </a:ext>
            </a:extLst>
          </a:blip>
          <a:srcRect t="14435" r="2029" b="37624"/>
          <a:stretch>
            <a:fillRect/>
          </a:stretch>
        </p:blipFill>
        <p:spPr bwMode="auto">
          <a:xfrm>
            <a:off x="609600" y="1295400"/>
            <a:ext cx="8077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ight Arrow 7"/>
          <p:cNvSpPr>
            <a:spLocks noChangeArrowheads="1"/>
          </p:cNvSpPr>
          <p:nvPr/>
        </p:nvSpPr>
        <p:spPr bwMode="auto">
          <a:xfrm rot="-2871954">
            <a:off x="1553369" y="4136231"/>
            <a:ext cx="695325" cy="487363"/>
          </a:xfrm>
          <a:prstGeom prst="rightArrow">
            <a:avLst>
              <a:gd name="adj1" fmla="val 50000"/>
              <a:gd name="adj2" fmla="val 49895"/>
            </a:avLst>
          </a:prstGeom>
          <a:solidFill>
            <a:schemeClr val="accent1"/>
          </a:solidFill>
          <a:ln w="9525" algn="ctr">
            <a:solidFill>
              <a:schemeClr val="tx1"/>
            </a:solidFill>
            <a:round/>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FontTx/>
              <a:buNone/>
            </a:pPr>
            <a:endParaRPr lang="en-US" altLang="en-US" sz="3600">
              <a:latin typeface="Arial Rounded MT Bold" panose="020F0704030504030204" pitchFamily="34" charset="0"/>
            </a:endParaRPr>
          </a:p>
        </p:txBody>
      </p:sp>
      <p:sp>
        <p:nvSpPr>
          <p:cNvPr id="9223" name="TextBox 1"/>
          <p:cNvSpPr txBox="1">
            <a:spLocks noChangeArrowheads="1"/>
          </p:cNvSpPr>
          <p:nvPr/>
        </p:nvSpPr>
        <p:spPr bwMode="auto">
          <a:xfrm>
            <a:off x="295275" y="4705350"/>
            <a:ext cx="3211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en-US" sz="2000">
                <a:latin typeface="Arial Rounded MT Bold" panose="020F0704030504030204" pitchFamily="34" charset="0"/>
              </a:rPr>
              <a:t>Select “Import CSV File”</a:t>
            </a:r>
          </a:p>
        </p:txBody>
      </p:sp>
    </p:spTree>
    <p:extLst>
      <p:ext uri="{BB962C8B-B14F-4D97-AF65-F5344CB8AC3E}">
        <p14:creationId xmlns:p14="http://schemas.microsoft.com/office/powerpoint/2010/main" val="1964424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Importing a CSV file </a:t>
            </a:r>
            <a:r>
              <a:rPr lang="en-US" altLang="en-US" sz="2000" b="0" dirty="0" smtClean="0"/>
              <a:t>(continued)</a:t>
            </a:r>
          </a:p>
        </p:txBody>
      </p:sp>
      <p:sp>
        <p:nvSpPr>
          <p:cNvPr id="1024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fld id="{5FAA6861-8732-48F7-9AD6-A652401804B2}" type="slidenum">
              <a:rPr lang="en-US" altLang="en-US" sz="1000" smtClean="0">
                <a:solidFill>
                  <a:schemeClr val="bg1"/>
                </a:solidFill>
                <a:latin typeface="Garamond" panose="02020404030301010803" pitchFamily="18" charset="0"/>
              </a:rPr>
              <a:pPr>
                <a:spcBef>
                  <a:spcPct val="0"/>
                </a:spcBef>
                <a:buFontTx/>
                <a:buNone/>
              </a:pPr>
              <a:t>18</a:t>
            </a:fld>
            <a:endParaRPr lang="en-US" altLang="en-US" sz="1000" smtClean="0">
              <a:solidFill>
                <a:schemeClr val="bg1"/>
              </a:solidFill>
              <a:latin typeface="Garamond" panose="02020404030301010803" pitchFamily="18" charset="0"/>
            </a:endParaRPr>
          </a:p>
        </p:txBody>
      </p:sp>
      <p:sp>
        <p:nvSpPr>
          <p:cNvPr id="10244" name="TextBox 5"/>
          <p:cNvSpPr txBox="1">
            <a:spLocks noChangeArrowheads="1"/>
          </p:cNvSpPr>
          <p:nvPr/>
        </p:nvSpPr>
        <p:spPr bwMode="auto">
          <a:xfrm>
            <a:off x="822325" y="1104900"/>
            <a:ext cx="6713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en-US" sz="1600" b="0" i="0">
                <a:latin typeface="Arial Rounded MT Bold" panose="020F0704030504030204" pitchFamily="34" charset="0"/>
              </a:rPr>
              <a:t>The CSV file must consist of the following 27 columns in this order:</a:t>
            </a:r>
          </a:p>
        </p:txBody>
      </p:sp>
      <p:graphicFrame>
        <p:nvGraphicFramePr>
          <p:cNvPr id="2" name="Table 1"/>
          <p:cNvGraphicFramePr>
            <a:graphicFrameLocks noGrp="1"/>
          </p:cNvGraphicFramePr>
          <p:nvPr>
            <p:extLst>
              <p:ext uri="{D42A27DB-BD31-4B8C-83A1-F6EECF244321}">
                <p14:modId xmlns:p14="http://schemas.microsoft.com/office/powerpoint/2010/main" val="896713204"/>
              </p:ext>
            </p:extLst>
          </p:nvPr>
        </p:nvGraphicFramePr>
        <p:xfrm>
          <a:off x="914400" y="1524000"/>
          <a:ext cx="3794125" cy="4838700"/>
        </p:xfrm>
        <a:graphic>
          <a:graphicData uri="http://schemas.openxmlformats.org/drawingml/2006/table">
            <a:tbl>
              <a:tblPr>
                <a:tableStyleId>{5C22544A-7EE6-4342-B048-85BDC9FD1C3A}</a:tableStyleId>
              </a:tblPr>
              <a:tblGrid>
                <a:gridCol w="684653">
                  <a:extLst>
                    <a:ext uri="{9D8B030D-6E8A-4147-A177-3AD203B41FA5}">
                      <a16:colId xmlns:a16="http://schemas.microsoft.com/office/drawing/2014/main" val="4094175593"/>
                    </a:ext>
                  </a:extLst>
                </a:gridCol>
                <a:gridCol w="1840009">
                  <a:extLst>
                    <a:ext uri="{9D8B030D-6E8A-4147-A177-3AD203B41FA5}">
                      <a16:colId xmlns:a16="http://schemas.microsoft.com/office/drawing/2014/main" val="620840183"/>
                    </a:ext>
                  </a:extLst>
                </a:gridCol>
                <a:gridCol w="1269463">
                  <a:extLst>
                    <a:ext uri="{9D8B030D-6E8A-4147-A177-3AD203B41FA5}">
                      <a16:colId xmlns:a16="http://schemas.microsoft.com/office/drawing/2014/main" val="3774525974"/>
                    </a:ext>
                  </a:extLst>
                </a:gridCol>
              </a:tblGrid>
              <a:tr h="171450">
                <a:tc>
                  <a:txBody>
                    <a:bodyPr/>
                    <a:lstStyle/>
                    <a:p>
                      <a:pPr algn="l" fontAlgn="ctr"/>
                      <a:r>
                        <a:rPr lang="en-US" sz="1000" b="1" u="none" strike="noStrike" dirty="0">
                          <a:effectLst/>
                        </a:rPr>
                        <a:t>Column</a:t>
                      </a:r>
                      <a:endParaRPr lang="en-US" sz="1000" b="1"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b="1" u="none" strike="noStrike" dirty="0">
                          <a:effectLst/>
                        </a:rPr>
                        <a:t>Field Name</a:t>
                      </a:r>
                      <a:endParaRPr lang="en-US" sz="1000" b="1"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b="1" u="none" strike="noStrike" dirty="0">
                          <a:effectLst/>
                        </a:rPr>
                        <a:t>Format/Size</a:t>
                      </a:r>
                      <a:endParaRPr lang="en-US" sz="1000" b="1"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2824446861"/>
                  </a:ext>
                </a:extLst>
              </a:tr>
              <a:tr h="171450">
                <a:tc>
                  <a:txBody>
                    <a:bodyPr/>
                    <a:lstStyle/>
                    <a:p>
                      <a:pPr algn="l" fontAlgn="ctr"/>
                      <a:r>
                        <a:rPr lang="en-US" sz="1000" u="none" strike="noStrike" dirty="0">
                          <a:effectLst/>
                        </a:rPr>
                        <a:t>A</a:t>
                      </a:r>
                      <a:endParaRPr lang="en-US" sz="1000" b="0"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USDOT ID Number</a:t>
                      </a:r>
                      <a:endParaRPr lang="en-US" sz="1000" b="0"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Text (20)</a:t>
                      </a:r>
                      <a:endParaRPr lang="en-US" sz="1000" b="0" i="0" u="none" strike="noStrike">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3761926616"/>
                  </a:ext>
                </a:extLst>
              </a:tr>
              <a:tr h="171450">
                <a:tc>
                  <a:txBody>
                    <a:bodyPr/>
                    <a:lstStyle/>
                    <a:p>
                      <a:pPr algn="l" fontAlgn="ctr"/>
                      <a:r>
                        <a:rPr lang="en-US" sz="1000" u="none" strike="noStrike">
                          <a:effectLst/>
                        </a:rPr>
                        <a:t>B</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Invoice Number </a:t>
                      </a:r>
                      <a:endParaRPr lang="en-US" sz="1000" b="0"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Text (25)</a:t>
                      </a:r>
                      <a:endParaRPr lang="en-US" sz="1000" b="0" i="0" u="none" strike="noStrike">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2941263415"/>
                  </a:ext>
                </a:extLst>
              </a:tr>
              <a:tr h="171450">
                <a:tc>
                  <a:txBody>
                    <a:bodyPr/>
                    <a:lstStyle/>
                    <a:p>
                      <a:pPr algn="l" fontAlgn="ctr"/>
                      <a:r>
                        <a:rPr lang="en-US" sz="1000" u="none" strike="noStrike">
                          <a:effectLst/>
                        </a:rPr>
                        <a:t>C</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Equipment Origin City</a:t>
                      </a:r>
                      <a:endParaRPr lang="en-US" sz="1000" b="0"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Text (50)</a:t>
                      </a:r>
                      <a:endParaRPr lang="en-US" sz="1000" b="0" i="0" u="none" strike="noStrike">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3642809320"/>
                  </a:ext>
                </a:extLst>
              </a:tr>
              <a:tr h="171450">
                <a:tc>
                  <a:txBody>
                    <a:bodyPr/>
                    <a:lstStyle/>
                    <a:p>
                      <a:pPr algn="l" fontAlgn="ctr"/>
                      <a:r>
                        <a:rPr lang="en-US" sz="1000" u="none" strike="noStrike">
                          <a:effectLst/>
                        </a:rPr>
                        <a:t>D</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Equipment Origin State</a:t>
                      </a:r>
                      <a:endParaRPr lang="en-US" sz="1000" b="0"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Text (2)</a:t>
                      </a:r>
                      <a:endParaRPr lang="en-US" sz="1000" b="0" i="0" u="none" strike="noStrike">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3257246765"/>
                  </a:ext>
                </a:extLst>
              </a:tr>
              <a:tr h="171450">
                <a:tc>
                  <a:txBody>
                    <a:bodyPr/>
                    <a:lstStyle/>
                    <a:p>
                      <a:pPr algn="l" fontAlgn="ctr"/>
                      <a:r>
                        <a:rPr lang="en-US" sz="1000" u="none" strike="noStrike">
                          <a:effectLst/>
                        </a:rPr>
                        <a:t>E</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Departure Date</a:t>
                      </a:r>
                      <a:endParaRPr lang="en-US" sz="1000" b="0"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smtClean="0">
                          <a:effectLst/>
                        </a:rPr>
                        <a:t>Date </a:t>
                      </a:r>
                      <a:r>
                        <a:rPr lang="en-US" sz="1000" u="none" strike="noStrike" dirty="0">
                          <a:effectLst/>
                        </a:rPr>
                        <a:t>(10)</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1690696872"/>
                  </a:ext>
                </a:extLst>
              </a:tr>
              <a:tr h="171450">
                <a:tc>
                  <a:txBody>
                    <a:bodyPr/>
                    <a:lstStyle/>
                    <a:p>
                      <a:pPr algn="l" fontAlgn="ctr"/>
                      <a:r>
                        <a:rPr lang="en-US" sz="1000" u="none" strike="noStrike">
                          <a:effectLst/>
                        </a:rPr>
                        <a:t>F</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Movement Origin City</a:t>
                      </a:r>
                      <a:endParaRPr lang="en-US" sz="1000" b="0"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Text (100)</a:t>
                      </a:r>
                      <a:endParaRPr lang="en-US" sz="1000" b="0" i="0" u="none" strike="noStrike">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3411683323"/>
                  </a:ext>
                </a:extLst>
              </a:tr>
              <a:tr h="171450">
                <a:tc>
                  <a:txBody>
                    <a:bodyPr/>
                    <a:lstStyle/>
                    <a:p>
                      <a:pPr algn="l" fontAlgn="ctr"/>
                      <a:r>
                        <a:rPr lang="en-US" sz="1000" u="none" strike="noStrike">
                          <a:effectLst/>
                        </a:rPr>
                        <a:t>G</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Movement Origin State</a:t>
                      </a:r>
                      <a:endParaRPr lang="en-US" sz="1000" b="0"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Text (2)</a:t>
                      </a:r>
                      <a:endParaRPr lang="en-US" sz="1000" b="0" i="0" u="none" strike="noStrike">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2823731492"/>
                  </a:ext>
                </a:extLst>
              </a:tr>
              <a:tr h="171450">
                <a:tc>
                  <a:txBody>
                    <a:bodyPr/>
                    <a:lstStyle/>
                    <a:p>
                      <a:pPr algn="l" fontAlgn="ctr"/>
                      <a:r>
                        <a:rPr lang="en-US" sz="1000" u="none" strike="noStrike">
                          <a:effectLst/>
                        </a:rPr>
                        <a:t>H</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One Way Trip</a:t>
                      </a:r>
                      <a:endParaRPr lang="en-US" sz="1000" b="0"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Text (1)</a:t>
                      </a:r>
                      <a:endParaRPr lang="en-US" sz="1000" b="0" i="0" u="none" strike="noStrike">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3348620342"/>
                  </a:ext>
                </a:extLst>
              </a:tr>
              <a:tr h="171450">
                <a:tc>
                  <a:txBody>
                    <a:bodyPr/>
                    <a:lstStyle/>
                    <a:p>
                      <a:pPr algn="l" fontAlgn="ctr"/>
                      <a:r>
                        <a:rPr lang="en-US" sz="1000" u="none" strike="noStrike">
                          <a:effectLst/>
                        </a:rPr>
                        <a:t>I</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Number of </a:t>
                      </a:r>
                      <a:r>
                        <a:rPr lang="en-US" sz="1000" u="none" strike="noStrike" dirty="0" err="1">
                          <a:effectLst/>
                        </a:rPr>
                        <a:t>Enroute</a:t>
                      </a:r>
                      <a:r>
                        <a:rPr lang="en-US" sz="1000" u="none" strike="noStrike" dirty="0">
                          <a:effectLst/>
                        </a:rPr>
                        <a:t> Stops</a:t>
                      </a:r>
                      <a:endParaRPr lang="en-US" sz="1000" b="0"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Numeric (3,0)</a:t>
                      </a:r>
                      <a:endParaRPr lang="en-US" sz="1000" b="0" i="0" u="none" strike="noStrike">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3526477932"/>
                  </a:ext>
                </a:extLst>
              </a:tr>
              <a:tr h="171450">
                <a:tc>
                  <a:txBody>
                    <a:bodyPr/>
                    <a:lstStyle/>
                    <a:p>
                      <a:pPr algn="l" fontAlgn="ctr"/>
                      <a:r>
                        <a:rPr lang="en-US" sz="1000" u="none" strike="noStrike">
                          <a:effectLst/>
                        </a:rPr>
                        <a:t>J</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Final Destination City</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Text (100)</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2947762022"/>
                  </a:ext>
                </a:extLst>
              </a:tr>
              <a:tr h="171450">
                <a:tc>
                  <a:txBody>
                    <a:bodyPr/>
                    <a:lstStyle/>
                    <a:p>
                      <a:pPr algn="l" fontAlgn="ctr"/>
                      <a:r>
                        <a:rPr lang="en-US" sz="1000" u="none" strike="noStrike">
                          <a:effectLst/>
                        </a:rPr>
                        <a:t>K</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Final Destination State</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Text (2)</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1326016743"/>
                  </a:ext>
                </a:extLst>
              </a:tr>
              <a:tr h="171450">
                <a:tc>
                  <a:txBody>
                    <a:bodyPr/>
                    <a:lstStyle/>
                    <a:p>
                      <a:pPr algn="l" fontAlgn="ctr"/>
                      <a:r>
                        <a:rPr lang="en-US" sz="1000" u="none" strike="noStrike">
                          <a:effectLst/>
                        </a:rPr>
                        <a:t>L</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Number of Passengers</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Numeric (6,0)</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1022306904"/>
                  </a:ext>
                </a:extLst>
              </a:tr>
              <a:tr h="209550">
                <a:tc>
                  <a:txBody>
                    <a:bodyPr/>
                    <a:lstStyle/>
                    <a:p>
                      <a:pPr algn="l" fontAlgn="ctr"/>
                      <a:r>
                        <a:rPr lang="en-US" sz="1000" u="none" strike="noStrike">
                          <a:effectLst/>
                        </a:rPr>
                        <a:t>M</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DoD Component</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Text (1)</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3176291061"/>
                  </a:ext>
                </a:extLst>
              </a:tr>
              <a:tr h="171450">
                <a:tc>
                  <a:txBody>
                    <a:bodyPr/>
                    <a:lstStyle/>
                    <a:p>
                      <a:pPr algn="l" fontAlgn="ctr"/>
                      <a:r>
                        <a:rPr lang="en-US" sz="1000" u="none" strike="noStrike">
                          <a:effectLst/>
                        </a:rPr>
                        <a:t>N</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Vehicle Size(s)</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Text (100)</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1501926377"/>
                  </a:ext>
                </a:extLst>
              </a:tr>
              <a:tr h="171450">
                <a:tc>
                  <a:txBody>
                    <a:bodyPr/>
                    <a:lstStyle/>
                    <a:p>
                      <a:pPr algn="l" fontAlgn="ctr"/>
                      <a:r>
                        <a:rPr lang="en-US" sz="1000" u="none" strike="noStrike">
                          <a:effectLst/>
                        </a:rPr>
                        <a:t>O</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Total Vehicles</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Text (100)</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150332374"/>
                  </a:ext>
                </a:extLst>
              </a:tr>
              <a:tr h="171450">
                <a:tc>
                  <a:txBody>
                    <a:bodyPr/>
                    <a:lstStyle/>
                    <a:p>
                      <a:pPr algn="l" fontAlgn="ctr"/>
                      <a:r>
                        <a:rPr lang="en-US" sz="1000" u="none" strike="noStrike">
                          <a:effectLst/>
                        </a:rPr>
                        <a:t>P</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Cost Per Vehicle</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Text (100)</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88052609"/>
                  </a:ext>
                </a:extLst>
              </a:tr>
              <a:tr h="171450">
                <a:tc>
                  <a:txBody>
                    <a:bodyPr/>
                    <a:lstStyle/>
                    <a:p>
                      <a:pPr algn="l" fontAlgn="ctr"/>
                      <a:r>
                        <a:rPr lang="en-US" sz="1000" u="none" strike="noStrike">
                          <a:effectLst/>
                        </a:rPr>
                        <a:t>Q</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Cancellation Fee</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Numeric (12,2)</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2677106846"/>
                  </a:ext>
                </a:extLst>
              </a:tr>
              <a:tr h="171450">
                <a:tc>
                  <a:txBody>
                    <a:bodyPr/>
                    <a:lstStyle/>
                    <a:p>
                      <a:pPr algn="l" fontAlgn="ctr"/>
                      <a:r>
                        <a:rPr lang="en-US" sz="1000" u="none" strike="noStrike">
                          <a:effectLst/>
                        </a:rPr>
                        <a:t>R</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Cancellation Reason</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Text (1)</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1625328654"/>
                  </a:ext>
                </a:extLst>
              </a:tr>
              <a:tr h="171450">
                <a:tc>
                  <a:txBody>
                    <a:bodyPr/>
                    <a:lstStyle/>
                    <a:p>
                      <a:pPr algn="l" fontAlgn="ctr"/>
                      <a:r>
                        <a:rPr lang="en-US" sz="1000" u="none" strike="noStrike">
                          <a:effectLst/>
                        </a:rPr>
                        <a:t>S</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Other Fee</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Numeric (12,2)</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1657142972"/>
                  </a:ext>
                </a:extLst>
              </a:tr>
              <a:tr h="171450">
                <a:tc>
                  <a:txBody>
                    <a:bodyPr/>
                    <a:lstStyle/>
                    <a:p>
                      <a:pPr algn="l" fontAlgn="ctr"/>
                      <a:r>
                        <a:rPr lang="en-US" sz="1000" u="none" strike="noStrike">
                          <a:effectLst/>
                        </a:rPr>
                        <a:t>T</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Other Fee Reason</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Text (7)</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203297929"/>
                  </a:ext>
                </a:extLst>
              </a:tr>
              <a:tr h="171450">
                <a:tc>
                  <a:txBody>
                    <a:bodyPr/>
                    <a:lstStyle/>
                    <a:p>
                      <a:pPr algn="l" fontAlgn="ctr"/>
                      <a:r>
                        <a:rPr lang="en-US" sz="1000" u="none" strike="noStrike">
                          <a:effectLst/>
                        </a:rPr>
                        <a:t>U</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Other Fee Explanation</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just" fontAlgn="ctr"/>
                      <a:r>
                        <a:rPr lang="en-US" sz="1000" u="none" strike="noStrike" dirty="0">
                          <a:effectLst/>
                        </a:rPr>
                        <a:t>Text (100)</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272224715"/>
                  </a:ext>
                </a:extLst>
              </a:tr>
              <a:tr h="171450">
                <a:tc>
                  <a:txBody>
                    <a:bodyPr/>
                    <a:lstStyle/>
                    <a:p>
                      <a:pPr algn="l" fontAlgn="ctr"/>
                      <a:r>
                        <a:rPr lang="en-US" sz="1000" u="none" strike="noStrike">
                          <a:effectLst/>
                        </a:rPr>
                        <a:t>V</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Total Movement Cost</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Numeric (12,2)</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4016687861"/>
                  </a:ext>
                </a:extLst>
              </a:tr>
              <a:tr h="171450">
                <a:tc>
                  <a:txBody>
                    <a:bodyPr/>
                    <a:lstStyle/>
                    <a:p>
                      <a:pPr algn="l" fontAlgn="ctr"/>
                      <a:r>
                        <a:rPr lang="en-US" sz="1000" u="none" strike="noStrike">
                          <a:effectLst/>
                        </a:rPr>
                        <a:t>W</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Original Bid Cost</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Numeric (12,2)</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1559545294"/>
                  </a:ext>
                </a:extLst>
              </a:tr>
              <a:tr h="171450">
                <a:tc>
                  <a:txBody>
                    <a:bodyPr/>
                    <a:lstStyle/>
                    <a:p>
                      <a:pPr algn="l" fontAlgn="ctr"/>
                      <a:r>
                        <a:rPr lang="en-US" sz="1000" u="none" strike="noStrike">
                          <a:effectLst/>
                        </a:rPr>
                        <a:t>X</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Movement Miles</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Numeric (9,0)</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1301683329"/>
                  </a:ext>
                </a:extLst>
              </a:tr>
              <a:tr h="171450">
                <a:tc>
                  <a:txBody>
                    <a:bodyPr/>
                    <a:lstStyle/>
                    <a:p>
                      <a:pPr algn="l" fontAlgn="ctr"/>
                      <a:r>
                        <a:rPr lang="en-US" sz="1000" u="none" strike="noStrike">
                          <a:effectLst/>
                        </a:rPr>
                        <a:t>Y</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Deadhead Miles</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Numeric (9,0)</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285423932"/>
                  </a:ext>
                </a:extLst>
              </a:tr>
              <a:tr h="171450">
                <a:tc>
                  <a:txBody>
                    <a:bodyPr/>
                    <a:lstStyle/>
                    <a:p>
                      <a:pPr algn="l" fontAlgn="ctr"/>
                      <a:r>
                        <a:rPr lang="en-US" sz="1000" u="none" strike="noStrike">
                          <a:effectLst/>
                        </a:rPr>
                        <a:t>Z</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a:effectLst/>
                        </a:rPr>
                        <a:t>Payment Method</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Text (6)</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390531541"/>
                  </a:ext>
                </a:extLst>
              </a:tr>
              <a:tr h="171450">
                <a:tc>
                  <a:txBody>
                    <a:bodyPr/>
                    <a:lstStyle/>
                    <a:p>
                      <a:pPr algn="l" fontAlgn="ctr"/>
                      <a:r>
                        <a:rPr lang="en-US" sz="1000" u="none" strike="noStrike">
                          <a:effectLst/>
                        </a:rPr>
                        <a:t>AA</a:t>
                      </a:r>
                      <a:endParaRPr lang="en-US" sz="1000" b="0" i="0" u="none" strike="noStrike">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Accident Occurred</a:t>
                      </a:r>
                      <a:endParaRPr lang="en-US" sz="1000" b="0" i="0" u="none" strike="noStrike" dirty="0">
                        <a:solidFill>
                          <a:srgbClr val="000000"/>
                        </a:solidFill>
                        <a:effectLst/>
                        <a:latin typeface="Times New Roman" panose="02020603050405020304" pitchFamily="18" charset="0"/>
                      </a:endParaRPr>
                    </a:p>
                  </a:txBody>
                  <a:tcPr marL="4666" marR="4666" marT="4665" marB="0" anchor="ctr"/>
                </a:tc>
                <a:tc>
                  <a:txBody>
                    <a:bodyPr/>
                    <a:lstStyle/>
                    <a:p>
                      <a:pPr algn="l" fontAlgn="ctr"/>
                      <a:r>
                        <a:rPr lang="en-US" sz="1000" u="none" strike="noStrike" dirty="0">
                          <a:effectLst/>
                        </a:rPr>
                        <a:t>Text (1)</a:t>
                      </a:r>
                      <a:endParaRPr lang="en-US" sz="1000" b="0" i="0" u="none" strike="noStrike" dirty="0">
                        <a:solidFill>
                          <a:srgbClr val="000000"/>
                        </a:solidFill>
                        <a:effectLst/>
                        <a:latin typeface="Times New Roman" panose="02020603050405020304" pitchFamily="18" charset="0"/>
                      </a:endParaRPr>
                    </a:p>
                  </a:txBody>
                  <a:tcPr marL="4666" marR="4666" marT="4665" marB="0" anchor="ctr"/>
                </a:tc>
                <a:extLst>
                  <a:ext uri="{0D108BD9-81ED-4DB2-BD59-A6C34878D82A}">
                    <a16:rowId xmlns:a16="http://schemas.microsoft.com/office/drawing/2014/main" val="976624616"/>
                  </a:ext>
                </a:extLst>
              </a:tr>
            </a:tbl>
          </a:graphicData>
        </a:graphic>
      </p:graphicFrame>
      <p:sp>
        <p:nvSpPr>
          <p:cNvPr id="10363" name="TextBox 2"/>
          <p:cNvSpPr txBox="1">
            <a:spLocks noChangeArrowheads="1"/>
          </p:cNvSpPr>
          <p:nvPr/>
        </p:nvSpPr>
        <p:spPr bwMode="auto">
          <a:xfrm>
            <a:off x="4860925" y="1828800"/>
            <a:ext cx="4038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en-US" sz="1200" b="0" i="0">
                <a:latin typeface="Arial Rounded MT Bold" panose="020F0704030504030204" pitchFamily="34" charset="0"/>
              </a:rPr>
              <a:t>For detailed descriptions of each column, See </a:t>
            </a:r>
            <a:r>
              <a:rPr lang="en-US" altLang="en-US" sz="1200" b="0" i="0">
                <a:latin typeface="Arial Rounded MT Bold" panose="020F0704030504030204" pitchFamily="34" charset="0"/>
                <a:hlinkClick r:id="rId2"/>
              </a:rPr>
              <a:t>https://www.defensetravel.dod.mil/Docs/CMR_CSV_Data_Dictionary.pdf</a:t>
            </a:r>
            <a:r>
              <a:rPr lang="en-US" altLang="en-US" sz="1200" b="0" i="0">
                <a:latin typeface="Arial Rounded MT Bold" panose="020F0704030504030204" pitchFamily="34" charset="0"/>
              </a:rPr>
              <a:t> or Appendix A.</a:t>
            </a:r>
          </a:p>
          <a:p>
            <a:pPr>
              <a:spcBef>
                <a:spcPct val="0"/>
              </a:spcBef>
              <a:buFontTx/>
              <a:buNone/>
            </a:pPr>
            <a:r>
              <a:rPr lang="en-US" altLang="en-US" sz="1200" b="0" i="0">
                <a:latin typeface="Arial Rounded MT Bold" panose="020F0704030504030204" pitchFamily="34" charset="0"/>
              </a:rPr>
              <a:t/>
            </a:r>
            <a:br>
              <a:rPr lang="en-US" altLang="en-US" sz="1200" b="0" i="0">
                <a:latin typeface="Arial Rounded MT Bold" panose="020F0704030504030204" pitchFamily="34" charset="0"/>
              </a:rPr>
            </a:br>
            <a:r>
              <a:rPr lang="en-US" altLang="en-US" sz="1200" b="0" i="0">
                <a:latin typeface="Arial Rounded MT Bold" panose="020F0704030504030204" pitchFamily="34" charset="0"/>
              </a:rPr>
              <a:t>A sample file template can be downloaded from</a:t>
            </a:r>
            <a:br>
              <a:rPr lang="en-US" altLang="en-US" sz="1200" b="0" i="0">
                <a:latin typeface="Arial Rounded MT Bold" panose="020F0704030504030204" pitchFamily="34" charset="0"/>
              </a:rPr>
            </a:br>
            <a:r>
              <a:rPr lang="en-US" altLang="en-US" sz="1200" b="0" i="0">
                <a:latin typeface="Arial Rounded MT Bold" panose="020F0704030504030204" pitchFamily="34" charset="0"/>
                <a:hlinkClick r:id="rId3"/>
              </a:rPr>
              <a:t>https://www.defensetravel.dod.mil/Docs/CMR_CSV_Template.csv</a:t>
            </a:r>
            <a:r>
              <a:rPr lang="en-US" altLang="en-US" sz="1200" b="0" i="0">
                <a:latin typeface="Arial Rounded MT Bold" panose="020F0704030504030204" pitchFamily="34" charset="0"/>
              </a:rPr>
              <a:t> </a:t>
            </a:r>
          </a:p>
          <a:p>
            <a:pPr>
              <a:spcBef>
                <a:spcPct val="0"/>
              </a:spcBef>
              <a:buFontTx/>
              <a:buNone/>
            </a:pPr>
            <a:endParaRPr lang="en-US" altLang="en-US" sz="1200" b="0" i="0">
              <a:latin typeface="Arial Rounded MT Bold" panose="020F0704030504030204" pitchFamily="34" charset="0"/>
            </a:endParaRPr>
          </a:p>
          <a:p>
            <a:pPr>
              <a:spcBef>
                <a:spcPct val="0"/>
              </a:spcBef>
              <a:buFontTx/>
              <a:buNone/>
            </a:pPr>
            <a:endParaRPr lang="en-US" altLang="en-US" sz="1200" b="0" i="0">
              <a:latin typeface="Arial Rounded MT Bold" panose="020F0704030504030204" pitchFamily="34" charset="0"/>
            </a:endParaRPr>
          </a:p>
        </p:txBody>
      </p:sp>
      <p:sp>
        <p:nvSpPr>
          <p:cNvPr id="10364" name="TextBox 7"/>
          <p:cNvSpPr txBox="1">
            <a:spLocks noChangeArrowheads="1"/>
          </p:cNvSpPr>
          <p:nvPr/>
        </p:nvSpPr>
        <p:spPr bwMode="auto">
          <a:xfrm>
            <a:off x="5029200" y="5507038"/>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en-US" sz="1200" b="0" i="0">
                <a:latin typeface="Arial Rounded MT Bold" panose="020F0704030504030204" pitchFamily="34" charset="0"/>
              </a:rPr>
              <a:t>Note: The file will not import successfully if it is not formatted correctly. Please review the CSV file before importing.</a:t>
            </a:r>
          </a:p>
        </p:txBody>
      </p:sp>
    </p:spTree>
    <p:extLst>
      <p:ext uri="{BB962C8B-B14F-4D97-AF65-F5344CB8AC3E}">
        <p14:creationId xmlns:p14="http://schemas.microsoft.com/office/powerpoint/2010/main" val="2822947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Importing a CSV file </a:t>
            </a:r>
            <a:r>
              <a:rPr lang="en-US" altLang="en-US" sz="2000" b="0" dirty="0" smtClean="0"/>
              <a:t>(continued)</a:t>
            </a:r>
          </a:p>
        </p:txBody>
      </p:sp>
      <p:sp>
        <p:nvSpPr>
          <p:cNvPr id="1126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fld id="{BD36DBAD-D408-4933-8BB5-FE9894EC104B}" type="slidenum">
              <a:rPr lang="en-US" altLang="en-US" sz="1000" smtClean="0">
                <a:solidFill>
                  <a:schemeClr val="bg1"/>
                </a:solidFill>
                <a:latin typeface="Garamond" panose="02020404030301010803" pitchFamily="18" charset="0"/>
              </a:rPr>
              <a:pPr>
                <a:spcBef>
                  <a:spcPct val="0"/>
                </a:spcBef>
                <a:buFontTx/>
                <a:buNone/>
              </a:pPr>
              <a:t>19</a:t>
            </a:fld>
            <a:endParaRPr lang="en-US" altLang="en-US" sz="1000" smtClean="0">
              <a:solidFill>
                <a:schemeClr val="bg1"/>
              </a:solidFill>
              <a:latin typeface="Garamond" panose="02020404030301010803" pitchFamily="18" charset="0"/>
            </a:endParaRPr>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t="22951" r="2458" b="26637"/>
          <a:stretch>
            <a:fillRect/>
          </a:stretch>
        </p:blipFill>
        <p:spPr bwMode="auto">
          <a:xfrm>
            <a:off x="1143000" y="1524000"/>
            <a:ext cx="69675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1"/>
          <p:cNvSpPr txBox="1">
            <a:spLocks noChangeArrowheads="1"/>
          </p:cNvSpPr>
          <p:nvPr/>
        </p:nvSpPr>
        <p:spPr bwMode="auto">
          <a:xfrm>
            <a:off x="1066800" y="3533775"/>
            <a:ext cx="292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en-US" sz="1200" b="0" i="0">
                <a:latin typeface="Arial Rounded MT Bold" panose="020F0704030504030204" pitchFamily="34" charset="0"/>
              </a:rPr>
              <a:t>Click “Browse” to locate the CSV file.</a:t>
            </a:r>
          </a:p>
        </p:txBody>
      </p:sp>
      <p:cxnSp>
        <p:nvCxnSpPr>
          <p:cNvPr id="11270" name="Straight Arrow Connector 3"/>
          <p:cNvCxnSpPr>
            <a:cxnSpLocks noChangeShapeType="1"/>
            <a:stCxn id="11269" idx="0"/>
          </p:cNvCxnSpPr>
          <p:nvPr/>
        </p:nvCxnSpPr>
        <p:spPr bwMode="auto">
          <a:xfrm flipV="1">
            <a:off x="2530475" y="2743200"/>
            <a:ext cx="898525" cy="7905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271" name="TextBox 9"/>
          <p:cNvSpPr txBox="1">
            <a:spLocks noChangeArrowheads="1"/>
          </p:cNvSpPr>
          <p:nvPr/>
        </p:nvSpPr>
        <p:spPr bwMode="auto">
          <a:xfrm>
            <a:off x="5067300" y="3565525"/>
            <a:ext cx="292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en-US" sz="1200" b="0" i="0">
                <a:latin typeface="Arial Rounded MT Bold" panose="020F0704030504030204" pitchFamily="34" charset="0"/>
              </a:rPr>
              <a:t>Once the file is selected,</a:t>
            </a:r>
          </a:p>
          <a:p>
            <a:pPr>
              <a:spcBef>
                <a:spcPct val="0"/>
              </a:spcBef>
              <a:buFontTx/>
              <a:buNone/>
            </a:pPr>
            <a:r>
              <a:rPr lang="en-US" altLang="en-US" sz="1200" b="0" i="0">
                <a:latin typeface="Arial Rounded MT Bold" panose="020F0704030504030204" pitchFamily="34" charset="0"/>
              </a:rPr>
              <a:t>Click “Upload” to begin importing.</a:t>
            </a:r>
          </a:p>
        </p:txBody>
      </p:sp>
      <p:cxnSp>
        <p:nvCxnSpPr>
          <p:cNvPr id="11272" name="Straight Arrow Connector 6"/>
          <p:cNvCxnSpPr>
            <a:cxnSpLocks noChangeShapeType="1"/>
          </p:cNvCxnSpPr>
          <p:nvPr/>
        </p:nvCxnSpPr>
        <p:spPr bwMode="auto">
          <a:xfrm flipH="1" flipV="1">
            <a:off x="4724400" y="2743200"/>
            <a:ext cx="990600" cy="7905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273" name="TextBox 12"/>
          <p:cNvSpPr txBox="1">
            <a:spLocks noChangeArrowheads="1"/>
          </p:cNvSpPr>
          <p:nvPr/>
        </p:nvSpPr>
        <p:spPr bwMode="auto">
          <a:xfrm>
            <a:off x="1101725" y="4341813"/>
            <a:ext cx="6894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en-US" sz="1200" b="0" i="0">
                <a:latin typeface="Arial Rounded MT Bold" panose="020F0704030504030204" pitchFamily="34" charset="0"/>
              </a:rPr>
              <a:t>Note: The file will not import successfully if it is not formatted correctly. Please review the CSV file before importing.</a:t>
            </a:r>
          </a:p>
        </p:txBody>
      </p:sp>
    </p:spTree>
    <p:extLst>
      <p:ext uri="{BB962C8B-B14F-4D97-AF65-F5344CB8AC3E}">
        <p14:creationId xmlns:p14="http://schemas.microsoft.com/office/powerpoint/2010/main" val="30103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172" y="2819400"/>
            <a:ext cx="9144000" cy="37338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endParaRPr lang="en-US" dirty="0" smtClean="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335" y="450011"/>
            <a:ext cx="4064615" cy="4064615"/>
          </a:xfrm>
          <a:prstGeom prst="rect">
            <a:avLst/>
          </a:prstGeom>
        </p:spPr>
      </p:pic>
      <p:sp>
        <p:nvSpPr>
          <p:cNvPr id="11" name="Text Box 11"/>
          <p:cNvSpPr txBox="1">
            <a:spLocks noChangeArrowheads="1"/>
          </p:cNvSpPr>
          <p:nvPr/>
        </p:nvSpPr>
        <p:spPr bwMode="auto">
          <a:xfrm>
            <a:off x="2961368" y="3795769"/>
            <a:ext cx="2317750" cy="738664"/>
          </a:xfrm>
          <a:prstGeom prst="rect">
            <a:avLst/>
          </a:prstGeom>
          <a:noFill/>
          <a:ln w="9525" algn="ctr">
            <a:noFill/>
            <a:miter lim="800000"/>
            <a:headEnd/>
            <a:tailEnd/>
          </a:ln>
          <a:effectLst/>
        </p:spPr>
        <p:txBody>
          <a:bodyPr wrap="square">
            <a:spAutoFit/>
          </a:bodyPr>
          <a:lstStyle/>
          <a:p>
            <a:pPr marL="114300" indent="-114300" algn="l">
              <a:buClr>
                <a:srgbClr val="000000"/>
              </a:buClr>
              <a:buSzPct val="100000"/>
              <a:buFont typeface="Arial" charset="0"/>
              <a:buNone/>
              <a:defRPr/>
            </a:pPr>
            <a:r>
              <a:rPr lang="en-US" sz="1050" i="0" dirty="0">
                <a:solidFill>
                  <a:srgbClr val="333399"/>
                </a:solidFill>
                <a:effectLst>
                  <a:outerShdw blurRad="38100" dist="38100" dir="2700000" algn="tl">
                    <a:srgbClr val="C0C0C0"/>
                  </a:outerShdw>
                </a:effectLst>
                <a:latin typeface="Arial" charset="0"/>
              </a:rPr>
              <a:t>Customer </a:t>
            </a:r>
            <a:r>
              <a:rPr lang="en-US" sz="1050" i="0" dirty="0" smtClean="0">
                <a:solidFill>
                  <a:srgbClr val="333399"/>
                </a:solidFill>
                <a:effectLst>
                  <a:outerShdw blurRad="38100" dist="38100" dir="2700000" algn="tl">
                    <a:srgbClr val="C0C0C0"/>
                  </a:outerShdw>
                </a:effectLst>
                <a:latin typeface="Arial" charset="0"/>
              </a:rPr>
              <a:t>Support and Training</a:t>
            </a:r>
            <a:endParaRPr lang="en-US" sz="1050" i="0" dirty="0">
              <a:solidFill>
                <a:srgbClr val="333399"/>
              </a:solidFill>
              <a:effectLst>
                <a:outerShdw blurRad="38100" dist="38100" dir="2700000" algn="tl">
                  <a:srgbClr val="C0C0C0"/>
                </a:outerShdw>
              </a:effectLst>
              <a:latin typeface="Arial" charset="0"/>
            </a:endParaRPr>
          </a:p>
          <a:p>
            <a:pPr marL="114300" indent="-114300" algn="l">
              <a:buClr>
                <a:srgbClr val="000000"/>
              </a:buClr>
              <a:buSzPts val="1000"/>
              <a:buFont typeface="Arial" charset="0"/>
              <a:buChar char="•"/>
              <a:defRPr/>
            </a:pPr>
            <a:r>
              <a:rPr lang="en-US" sz="1050" b="0" i="0" dirty="0" smtClean="0">
                <a:solidFill>
                  <a:srgbClr val="1F1F1F"/>
                </a:solidFill>
                <a:latin typeface="Arial"/>
              </a:rPr>
              <a:t>Travel </a:t>
            </a:r>
            <a:r>
              <a:rPr lang="en-US" sz="1050" b="0" i="0" dirty="0">
                <a:solidFill>
                  <a:srgbClr val="1F1F1F"/>
                </a:solidFill>
                <a:latin typeface="Arial"/>
              </a:rPr>
              <a:t>Assistance </a:t>
            </a:r>
            <a:r>
              <a:rPr lang="en-US" sz="1050" b="0" i="0" dirty="0" smtClean="0">
                <a:solidFill>
                  <a:srgbClr val="1F1F1F"/>
                </a:solidFill>
                <a:latin typeface="Arial"/>
              </a:rPr>
              <a:t>Center (TAC)</a:t>
            </a:r>
            <a:endParaRPr lang="en-US" sz="1050" b="0" i="0" dirty="0">
              <a:solidFill>
                <a:srgbClr val="1F1F1F"/>
              </a:solidFill>
              <a:latin typeface="Arial"/>
            </a:endParaRPr>
          </a:p>
          <a:p>
            <a:pPr marL="114300" indent="-114300" algn="l">
              <a:buClr>
                <a:srgbClr val="000000"/>
              </a:buClr>
              <a:buSzPts val="1000"/>
              <a:buFont typeface="Arial" charset="0"/>
              <a:buChar char="•"/>
              <a:defRPr/>
            </a:pPr>
            <a:r>
              <a:rPr lang="en-US" sz="1050" b="0" i="0" dirty="0" smtClean="0">
                <a:solidFill>
                  <a:srgbClr val="1F1F1F"/>
                </a:solidFill>
                <a:latin typeface="Arial"/>
              </a:rPr>
              <a:t>Travel Training Resources</a:t>
            </a:r>
          </a:p>
          <a:p>
            <a:pPr marL="114300" indent="-114300" algn="l">
              <a:buClr>
                <a:srgbClr val="000000"/>
              </a:buClr>
              <a:buSzPts val="1000"/>
              <a:buFont typeface="Arial" charset="0"/>
              <a:buChar char="•"/>
              <a:defRPr/>
            </a:pPr>
            <a:r>
              <a:rPr lang="en-US" sz="1050" b="0" i="0" dirty="0" smtClean="0">
                <a:solidFill>
                  <a:srgbClr val="1F1F1F"/>
                </a:solidFill>
                <a:latin typeface="Arial"/>
              </a:rPr>
              <a:t>Service and Agency Liaison </a:t>
            </a:r>
            <a:endParaRPr lang="en-US" sz="1050" b="0" i="0" dirty="0">
              <a:solidFill>
                <a:srgbClr val="1F1F1F"/>
              </a:solidFill>
              <a:latin typeface="Arial"/>
            </a:endParaRPr>
          </a:p>
        </p:txBody>
      </p:sp>
      <p:sp>
        <p:nvSpPr>
          <p:cNvPr id="13" name="Text Box 14"/>
          <p:cNvSpPr txBox="1">
            <a:spLocks noChangeArrowheads="1"/>
          </p:cNvSpPr>
          <p:nvPr/>
        </p:nvSpPr>
        <p:spPr bwMode="auto">
          <a:xfrm>
            <a:off x="76200" y="2848100"/>
            <a:ext cx="2819400" cy="1546577"/>
          </a:xfrm>
          <a:prstGeom prst="rect">
            <a:avLst/>
          </a:prstGeom>
          <a:noFill/>
          <a:ln w="9525" algn="ctr">
            <a:noFill/>
            <a:miter lim="800000"/>
            <a:headEnd/>
            <a:tailEnd/>
          </a:ln>
          <a:effectLst/>
        </p:spPr>
        <p:txBody>
          <a:bodyPr wrap="square">
            <a:spAutoFit/>
          </a:bodyPr>
          <a:lstStyle/>
          <a:p>
            <a:pPr marL="114300" indent="-114300" algn="l">
              <a:buClr>
                <a:srgbClr val="000000"/>
              </a:buClr>
              <a:buSzPct val="100000"/>
              <a:buFont typeface="Arial" charset="0"/>
              <a:buNone/>
              <a:defRPr/>
            </a:pPr>
            <a:r>
              <a:rPr lang="en-US" sz="1050" i="0" dirty="0" smtClean="0">
                <a:solidFill>
                  <a:srgbClr val="333399"/>
                </a:solidFill>
                <a:effectLst>
                  <a:outerShdw blurRad="38100" dist="38100" dir="2700000" algn="tl">
                    <a:srgbClr val="C0C0C0"/>
                  </a:outerShdw>
                </a:effectLst>
                <a:latin typeface="Arial" charset="0"/>
              </a:rPr>
              <a:t>Commercial Travel Program Management</a:t>
            </a:r>
            <a:endParaRPr lang="en-US" sz="1050" i="0" dirty="0">
              <a:solidFill>
                <a:srgbClr val="333399"/>
              </a:solidFill>
              <a:effectLst>
                <a:outerShdw blurRad="38100" dist="38100" dir="2700000" algn="tl">
                  <a:srgbClr val="C0C0C0"/>
                </a:outerShdw>
              </a:effectLst>
              <a:latin typeface="Arial" charset="0"/>
            </a:endParaRPr>
          </a:p>
          <a:p>
            <a:pPr marL="114300" indent="-114300" algn="l">
              <a:buClr>
                <a:srgbClr val="000000"/>
              </a:buClr>
              <a:buSzPts val="1000"/>
              <a:buFont typeface="Arial" charset="0"/>
              <a:buChar char="•"/>
              <a:defRPr/>
            </a:pPr>
            <a:r>
              <a:rPr lang="en-US" sz="1050" b="0" i="0" dirty="0" smtClean="0">
                <a:solidFill>
                  <a:srgbClr val="1F1F1F"/>
                </a:solidFill>
                <a:latin typeface="Arial"/>
              </a:rPr>
              <a:t>GSA </a:t>
            </a:r>
            <a:r>
              <a:rPr lang="en-US" sz="1050" b="0" i="0" dirty="0">
                <a:solidFill>
                  <a:srgbClr val="1F1F1F"/>
                </a:solidFill>
                <a:latin typeface="Arial"/>
              </a:rPr>
              <a:t>City Pair – DoD Customer Interface</a:t>
            </a:r>
          </a:p>
          <a:p>
            <a:pPr marL="114300" indent="-114300" algn="l">
              <a:buClr>
                <a:srgbClr val="000000"/>
              </a:buClr>
              <a:buSzPts val="1000"/>
              <a:buFont typeface="Arial" charset="0"/>
              <a:buChar char="•"/>
              <a:defRPr/>
            </a:pPr>
            <a:r>
              <a:rPr lang="en-US" sz="1050" b="0" i="0" dirty="0">
                <a:solidFill>
                  <a:srgbClr val="1F1F1F"/>
                </a:solidFill>
                <a:latin typeface="Arial"/>
              </a:rPr>
              <a:t>U.S. Government </a:t>
            </a:r>
            <a:r>
              <a:rPr lang="en-US" sz="1050" b="0" i="0" dirty="0" smtClean="0">
                <a:solidFill>
                  <a:srgbClr val="1F1F1F"/>
                </a:solidFill>
                <a:latin typeface="Arial"/>
              </a:rPr>
              <a:t>Rental Car/Truck</a:t>
            </a:r>
            <a:endParaRPr lang="en-US" sz="1050" b="0" i="0" dirty="0">
              <a:solidFill>
                <a:srgbClr val="1F1F1F"/>
              </a:solidFill>
              <a:latin typeface="Arial"/>
            </a:endParaRPr>
          </a:p>
          <a:p>
            <a:pPr marL="114300" indent="-114300" algn="l">
              <a:buClr>
                <a:srgbClr val="000000"/>
              </a:buClr>
              <a:buSzPts val="1000"/>
              <a:buFont typeface="Arial" charset="0"/>
              <a:buChar char="•"/>
              <a:defRPr/>
            </a:pPr>
            <a:r>
              <a:rPr lang="en-US" sz="1050" b="0" i="0" dirty="0">
                <a:solidFill>
                  <a:srgbClr val="1F1F1F"/>
                </a:solidFill>
                <a:latin typeface="Arial"/>
              </a:rPr>
              <a:t>Military </a:t>
            </a:r>
            <a:r>
              <a:rPr lang="en-US" sz="1050" b="0" i="0" dirty="0" smtClean="0">
                <a:solidFill>
                  <a:srgbClr val="1F1F1F"/>
                </a:solidFill>
                <a:latin typeface="Arial"/>
              </a:rPr>
              <a:t>Bus Program</a:t>
            </a:r>
            <a:endParaRPr lang="en-US" sz="1050" b="0" i="0" dirty="0">
              <a:solidFill>
                <a:srgbClr val="1F1F1F"/>
              </a:solidFill>
              <a:latin typeface="Arial"/>
            </a:endParaRPr>
          </a:p>
          <a:p>
            <a:pPr marL="114300" indent="-114300" algn="l">
              <a:buClr>
                <a:srgbClr val="000000"/>
              </a:buClr>
              <a:buSzPts val="1000"/>
              <a:buFont typeface="Arial" charset="0"/>
              <a:buChar char="•"/>
              <a:defRPr/>
            </a:pPr>
            <a:r>
              <a:rPr lang="en-US" sz="1050" b="0" i="0" dirty="0">
                <a:solidFill>
                  <a:srgbClr val="1F1F1F"/>
                </a:solidFill>
                <a:latin typeface="Arial"/>
              </a:rPr>
              <a:t>Recruit Travel &amp; Assistance</a:t>
            </a:r>
          </a:p>
          <a:p>
            <a:pPr marL="114300" indent="-114300" algn="l">
              <a:buClr>
                <a:srgbClr val="000000"/>
              </a:buClr>
              <a:buSzPts val="1000"/>
              <a:buFont typeface="Arial" charset="0"/>
              <a:buChar char="•"/>
              <a:defRPr/>
            </a:pPr>
            <a:r>
              <a:rPr lang="en-US" sz="1050" b="0" i="0" dirty="0" smtClean="0">
                <a:solidFill>
                  <a:srgbClr val="1F1F1F"/>
                </a:solidFill>
                <a:latin typeface="Arial"/>
              </a:rPr>
              <a:t>Travel Management Company Services</a:t>
            </a:r>
          </a:p>
          <a:p>
            <a:pPr marL="114300" indent="-114300" algn="l">
              <a:buClr>
                <a:srgbClr val="000000"/>
              </a:buClr>
              <a:buSzPts val="1000"/>
              <a:buFont typeface="Arial" charset="0"/>
              <a:buChar char="•"/>
              <a:defRPr/>
            </a:pPr>
            <a:r>
              <a:rPr lang="en-US" sz="1050" b="0" i="0" dirty="0" smtClean="0">
                <a:solidFill>
                  <a:srgbClr val="1F1F1F"/>
                </a:solidFill>
                <a:latin typeface="Arial"/>
              </a:rPr>
              <a:t>Premium Class Travel Oversight</a:t>
            </a:r>
          </a:p>
          <a:p>
            <a:pPr marL="114300" indent="-114300" algn="l">
              <a:buClr>
                <a:srgbClr val="000000"/>
              </a:buClr>
              <a:buSzPts val="1000"/>
              <a:buFont typeface="Arial" charset="0"/>
              <a:buChar char="•"/>
              <a:defRPr/>
            </a:pPr>
            <a:r>
              <a:rPr lang="en-US" sz="1050" b="0" i="0" dirty="0" smtClean="0">
                <a:solidFill>
                  <a:srgbClr val="1F1F1F"/>
                </a:solidFill>
                <a:latin typeface="Arial"/>
              </a:rPr>
              <a:t>Integrated Lodging Program Pilot</a:t>
            </a:r>
          </a:p>
          <a:p>
            <a:pPr marL="114300" indent="-114300" algn="l">
              <a:buClr>
                <a:srgbClr val="000000"/>
              </a:buClr>
              <a:buSzPts val="1000"/>
              <a:buFont typeface="Arial" charset="0"/>
              <a:buChar char="•"/>
              <a:defRPr/>
            </a:pPr>
            <a:r>
              <a:rPr lang="en-US" sz="1050" b="0" i="0" dirty="0" smtClean="0">
                <a:solidFill>
                  <a:srgbClr val="1F1F1F"/>
                </a:solidFill>
                <a:latin typeface="Arial"/>
              </a:rPr>
              <a:t>Preferred Dining Program Pilot</a:t>
            </a:r>
          </a:p>
        </p:txBody>
      </p:sp>
      <p:sp>
        <p:nvSpPr>
          <p:cNvPr id="12305" name="Title 22"/>
          <p:cNvSpPr>
            <a:spLocks noGrp="1"/>
          </p:cNvSpPr>
          <p:nvPr>
            <p:ph type="title"/>
          </p:nvPr>
        </p:nvSpPr>
        <p:spPr>
          <a:xfrm>
            <a:off x="1066800" y="152400"/>
            <a:ext cx="7162800" cy="862013"/>
          </a:xfrm>
        </p:spPr>
        <p:txBody>
          <a:bodyPr/>
          <a:lstStyle/>
          <a:p>
            <a:r>
              <a:rPr lang="en-US" dirty="0" smtClean="0"/>
              <a:t>Defense Travel Management Office</a:t>
            </a:r>
          </a:p>
        </p:txBody>
      </p:sp>
      <p:graphicFrame>
        <p:nvGraphicFramePr>
          <p:cNvPr id="19" name="Content Placeholder 4"/>
          <p:cNvGraphicFramePr>
            <a:graphicFrameLocks noGrp="1"/>
          </p:cNvGraphicFramePr>
          <p:nvPr>
            <p:ph idx="1"/>
            <p:extLst/>
          </p:nvPr>
        </p:nvGraphicFramePr>
        <p:xfrm>
          <a:off x="5638800" y="4423251"/>
          <a:ext cx="3429000" cy="1966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Slide Number Placeholder 3"/>
          <p:cNvSpPr>
            <a:spLocks noGrp="1"/>
          </p:cNvSpPr>
          <p:nvPr>
            <p:ph type="sldNum" sz="quarter" idx="10"/>
          </p:nvPr>
        </p:nvSpPr>
        <p:spPr/>
        <p:txBody>
          <a:bodyPr/>
          <a:lstStyle/>
          <a:p>
            <a:pPr algn="l">
              <a:defRPr/>
            </a:pPr>
            <a:fld id="{0378E02C-337C-437A-A8D0-5FF48EA27CC1}" type="slidenum">
              <a:rPr lang="en-US" b="0" i="0" smtClean="0">
                <a:solidFill>
                  <a:prstClr val="white"/>
                </a:solidFill>
              </a:rPr>
              <a:pPr algn="l">
                <a:defRPr/>
              </a:pPr>
              <a:t>2</a:t>
            </a:fld>
            <a:endParaRPr lang="en-US" b="0" i="0" dirty="0">
              <a:solidFill>
                <a:prstClr val="white"/>
              </a:solidFill>
            </a:endParaRPr>
          </a:p>
        </p:txBody>
      </p:sp>
      <p:sp>
        <p:nvSpPr>
          <p:cNvPr id="8" name="Rectangle 6"/>
          <p:cNvSpPr>
            <a:spLocks noChangeArrowheads="1"/>
          </p:cNvSpPr>
          <p:nvPr/>
        </p:nvSpPr>
        <p:spPr bwMode="auto">
          <a:xfrm>
            <a:off x="2961368" y="2870574"/>
            <a:ext cx="2843213" cy="900246"/>
          </a:xfrm>
          <a:prstGeom prst="rect">
            <a:avLst/>
          </a:prstGeom>
          <a:noFill/>
          <a:ln w="9525">
            <a:noFill/>
            <a:miter lim="800000"/>
            <a:headEnd/>
            <a:tailEnd/>
          </a:ln>
          <a:effectLst/>
        </p:spPr>
        <p:txBody>
          <a:bodyPr wrap="square">
            <a:spAutoFit/>
          </a:bodyPr>
          <a:lstStyle/>
          <a:p>
            <a:pPr marL="114300" indent="-114300" algn="l">
              <a:defRPr/>
            </a:pPr>
            <a:r>
              <a:rPr lang="en-US" sz="1050" i="0" dirty="0">
                <a:solidFill>
                  <a:srgbClr val="333399"/>
                </a:solidFill>
                <a:effectLst>
                  <a:outerShdw blurRad="38100" dist="38100" dir="2700000" algn="tl">
                    <a:srgbClr val="C0C0C0"/>
                  </a:outerShdw>
                </a:effectLst>
                <a:latin typeface="Arial" charset="0"/>
              </a:rPr>
              <a:t>Travel </a:t>
            </a:r>
            <a:r>
              <a:rPr lang="en-US" sz="1050" i="0" dirty="0" smtClean="0">
                <a:solidFill>
                  <a:srgbClr val="333399"/>
                </a:solidFill>
                <a:effectLst>
                  <a:outerShdw blurRad="38100" dist="38100" dir="2700000" algn="tl">
                    <a:srgbClr val="C0C0C0"/>
                  </a:outerShdw>
                </a:effectLst>
                <a:latin typeface="Arial" charset="0"/>
              </a:rPr>
              <a:t>Policy and Implementation</a:t>
            </a:r>
            <a:endParaRPr lang="en-US" sz="1050" i="0" dirty="0">
              <a:solidFill>
                <a:srgbClr val="333399"/>
              </a:solidFill>
              <a:effectLst>
                <a:outerShdw blurRad="38100" dist="38100" dir="2700000" algn="tl">
                  <a:srgbClr val="C0C0C0"/>
                </a:outerShdw>
              </a:effectLst>
              <a:latin typeface="Arial" charset="0"/>
            </a:endParaRPr>
          </a:p>
          <a:p>
            <a:pPr marL="114300" indent="-114300" algn="l">
              <a:buClr>
                <a:srgbClr val="000000"/>
              </a:buClr>
              <a:buSzPts val="1000"/>
              <a:buFont typeface="Arial" charset="0"/>
              <a:buChar char="•"/>
              <a:defRPr/>
            </a:pPr>
            <a:r>
              <a:rPr lang="en-US" sz="1050" b="0" i="0" dirty="0" smtClean="0">
                <a:solidFill>
                  <a:srgbClr val="1F1F1F"/>
                </a:solidFill>
                <a:latin typeface="Arial"/>
              </a:rPr>
              <a:t>Joint </a:t>
            </a:r>
            <a:r>
              <a:rPr lang="en-US" sz="1050" b="0" i="0" dirty="0">
                <a:solidFill>
                  <a:srgbClr val="1F1F1F"/>
                </a:solidFill>
                <a:latin typeface="Arial"/>
              </a:rPr>
              <a:t>Travel </a:t>
            </a:r>
            <a:r>
              <a:rPr lang="en-US" sz="1050" b="0" i="0" dirty="0" smtClean="0">
                <a:solidFill>
                  <a:srgbClr val="1F1F1F"/>
                </a:solidFill>
                <a:latin typeface="Arial"/>
              </a:rPr>
              <a:t>Regulations (JTR)</a:t>
            </a:r>
          </a:p>
          <a:p>
            <a:pPr marL="114300" indent="-114300" algn="l">
              <a:buClr>
                <a:srgbClr val="000000"/>
              </a:buClr>
              <a:buSzPts val="1000"/>
              <a:buFont typeface="Arial" charset="0"/>
              <a:buChar char="•"/>
              <a:defRPr/>
            </a:pPr>
            <a:r>
              <a:rPr lang="en-US" sz="1050" b="0" i="0" dirty="0" smtClean="0">
                <a:solidFill>
                  <a:srgbClr val="1F1F1F"/>
                </a:solidFill>
                <a:latin typeface="Arial"/>
              </a:rPr>
              <a:t>Policy Simplification</a:t>
            </a:r>
          </a:p>
          <a:p>
            <a:pPr marL="114300" indent="-114300" algn="l">
              <a:buClr>
                <a:srgbClr val="000000"/>
              </a:buClr>
              <a:buSzPts val="1000"/>
              <a:buFont typeface="Arial" charset="0"/>
              <a:buChar char="•"/>
              <a:defRPr/>
            </a:pPr>
            <a:r>
              <a:rPr lang="en-US" sz="1050" b="0" i="0" dirty="0" smtClean="0">
                <a:solidFill>
                  <a:srgbClr val="1F1F1F"/>
                </a:solidFill>
                <a:latin typeface="Arial"/>
              </a:rPr>
              <a:t>Travel Policy Compliance Program</a:t>
            </a:r>
          </a:p>
          <a:p>
            <a:pPr marL="114300" indent="-114300" algn="l">
              <a:buClr>
                <a:srgbClr val="000000"/>
              </a:buClr>
              <a:buSzPts val="1000"/>
              <a:buFont typeface="Arial" charset="0"/>
              <a:buChar char="•"/>
              <a:defRPr/>
            </a:pPr>
            <a:r>
              <a:rPr lang="en-US" sz="1050" b="0" i="0" dirty="0" smtClean="0">
                <a:solidFill>
                  <a:srgbClr val="1F1F1F"/>
                </a:solidFill>
                <a:latin typeface="Arial"/>
              </a:rPr>
              <a:t>OCONUS Non-Foreign Per Diem</a:t>
            </a:r>
            <a:endParaRPr lang="en-US" sz="1050" b="0" i="0" dirty="0">
              <a:solidFill>
                <a:srgbClr val="1F1F1F"/>
              </a:solidFill>
              <a:latin typeface="Arial"/>
            </a:endParaRPr>
          </a:p>
        </p:txBody>
      </p:sp>
      <p:pic>
        <p:nvPicPr>
          <p:cNvPr id="25" name="Picture 4" descr="Globe.jpg"/>
          <p:cNvPicPr>
            <a:picLocks noChangeAspect="1"/>
          </p:cNvPicPr>
          <p:nvPr/>
        </p:nvPicPr>
        <p:blipFill>
          <a:blip r:embed="rId9" cstate="print">
            <a:clrChange>
              <a:clrFrom>
                <a:srgbClr val="BAC5C7"/>
              </a:clrFrom>
              <a:clrTo>
                <a:srgbClr val="BAC5C7">
                  <a:alpha val="0"/>
                </a:srgbClr>
              </a:clrTo>
            </a:clrChange>
          </a:blip>
          <a:stretch>
            <a:fillRect/>
          </a:stretch>
        </p:blipFill>
        <p:spPr bwMode="auto">
          <a:xfrm>
            <a:off x="415953" y="4999895"/>
            <a:ext cx="1524000" cy="1524000"/>
          </a:xfrm>
          <a:prstGeom prst="rect">
            <a:avLst/>
          </a:prstGeom>
          <a:noFill/>
          <a:ln w="9525">
            <a:noFill/>
            <a:miter lim="800000"/>
            <a:headEnd/>
            <a:tailEnd/>
          </a:ln>
        </p:spPr>
      </p:pic>
      <p:sp>
        <p:nvSpPr>
          <p:cNvPr id="16" name="Text Box 11"/>
          <p:cNvSpPr txBox="1">
            <a:spLocks noChangeArrowheads="1"/>
          </p:cNvSpPr>
          <p:nvPr/>
        </p:nvSpPr>
        <p:spPr bwMode="auto">
          <a:xfrm>
            <a:off x="65598" y="4452119"/>
            <a:ext cx="2743200" cy="577081"/>
          </a:xfrm>
          <a:prstGeom prst="rect">
            <a:avLst/>
          </a:prstGeom>
          <a:noFill/>
          <a:ln w="9525" algn="ctr">
            <a:noFill/>
            <a:miter lim="800000"/>
            <a:headEnd/>
            <a:tailEnd/>
          </a:ln>
          <a:effectLst/>
        </p:spPr>
        <p:txBody>
          <a:bodyPr wrap="square">
            <a:spAutoFit/>
          </a:bodyPr>
          <a:lstStyle/>
          <a:p>
            <a:pPr marL="114300" indent="-114300" algn="l">
              <a:buClr>
                <a:srgbClr val="000000"/>
              </a:buClr>
              <a:buSzPct val="100000"/>
              <a:buFont typeface="Arial" charset="0"/>
              <a:buNone/>
              <a:defRPr/>
            </a:pPr>
            <a:r>
              <a:rPr lang="en-US" sz="1050" i="0" dirty="0" err="1" smtClean="0">
                <a:solidFill>
                  <a:srgbClr val="333399"/>
                </a:solidFill>
                <a:effectLst>
                  <a:outerShdw blurRad="38100" dist="38100" dir="2700000" algn="tl">
                    <a:srgbClr val="C0C0C0"/>
                  </a:outerShdw>
                </a:effectLst>
                <a:latin typeface="Arial" charset="0"/>
              </a:rPr>
              <a:t>DoD</a:t>
            </a:r>
            <a:r>
              <a:rPr lang="en-US" sz="1050" i="0" dirty="0" smtClean="0">
                <a:solidFill>
                  <a:srgbClr val="333399"/>
                </a:solidFill>
                <a:effectLst>
                  <a:outerShdw blurRad="38100" dist="38100" dir="2700000" algn="tl">
                    <a:srgbClr val="C0C0C0"/>
                  </a:outerShdw>
                </a:effectLst>
                <a:latin typeface="Arial" charset="0"/>
              </a:rPr>
              <a:t> Travel Card Program Management</a:t>
            </a:r>
            <a:endParaRPr lang="en-US" sz="1050" i="0" dirty="0">
              <a:solidFill>
                <a:srgbClr val="333399"/>
              </a:solidFill>
              <a:effectLst>
                <a:outerShdw blurRad="38100" dist="38100" dir="2700000" algn="tl">
                  <a:srgbClr val="C0C0C0"/>
                </a:outerShdw>
              </a:effectLst>
              <a:latin typeface="Arial" charset="0"/>
            </a:endParaRPr>
          </a:p>
          <a:p>
            <a:pPr marL="114300" indent="-114300" algn="l">
              <a:buClr>
                <a:srgbClr val="000000"/>
              </a:buClr>
              <a:buSzPts val="1000"/>
              <a:buFont typeface="Arial" charset="0"/>
              <a:buChar char="•"/>
              <a:defRPr/>
            </a:pPr>
            <a:r>
              <a:rPr lang="en-US" sz="1050" b="0" i="0" dirty="0" smtClean="0">
                <a:solidFill>
                  <a:srgbClr val="1F1F1F"/>
                </a:solidFill>
                <a:latin typeface="Arial"/>
              </a:rPr>
              <a:t>Individually Billed Accounts</a:t>
            </a:r>
          </a:p>
          <a:p>
            <a:pPr marL="114300" indent="-114300" algn="l">
              <a:buClr>
                <a:srgbClr val="000000"/>
              </a:buClr>
              <a:buSzPts val="1000"/>
              <a:buFont typeface="Arial" charset="0"/>
              <a:buChar char="•"/>
              <a:defRPr/>
            </a:pPr>
            <a:r>
              <a:rPr lang="en-US" sz="1050" b="0" i="0" dirty="0" smtClean="0">
                <a:solidFill>
                  <a:srgbClr val="1F1F1F"/>
                </a:solidFill>
                <a:latin typeface="Arial"/>
              </a:rPr>
              <a:t>Centrally Billed Accounts</a:t>
            </a:r>
            <a:endParaRPr lang="en-US" sz="1050" b="0" i="0" dirty="0">
              <a:solidFill>
                <a:srgbClr val="1F1F1F"/>
              </a:solidFill>
              <a:latin typeface="Arial"/>
            </a:endParaRPr>
          </a:p>
        </p:txBody>
      </p:sp>
      <p:sp>
        <p:nvSpPr>
          <p:cNvPr id="17" name="Text Box 11"/>
          <p:cNvSpPr txBox="1">
            <a:spLocks noChangeArrowheads="1"/>
          </p:cNvSpPr>
          <p:nvPr/>
        </p:nvSpPr>
        <p:spPr bwMode="auto">
          <a:xfrm>
            <a:off x="2961368" y="4610633"/>
            <a:ext cx="3657600" cy="738664"/>
          </a:xfrm>
          <a:prstGeom prst="rect">
            <a:avLst/>
          </a:prstGeom>
          <a:noFill/>
          <a:ln w="9525" algn="ctr">
            <a:noFill/>
            <a:miter lim="800000"/>
            <a:headEnd/>
            <a:tailEnd/>
          </a:ln>
          <a:effectLst/>
        </p:spPr>
        <p:txBody>
          <a:bodyPr wrap="square">
            <a:spAutoFit/>
          </a:bodyPr>
          <a:lstStyle/>
          <a:p>
            <a:pPr marL="114300" indent="-114300" algn="l">
              <a:buClr>
                <a:srgbClr val="000000"/>
              </a:buClr>
              <a:buSzPct val="100000"/>
              <a:buFont typeface="Arial" charset="0"/>
              <a:buNone/>
              <a:defRPr/>
            </a:pPr>
            <a:r>
              <a:rPr lang="en-US" sz="1050" i="0" dirty="0" smtClean="0">
                <a:solidFill>
                  <a:srgbClr val="333399"/>
                </a:solidFill>
                <a:effectLst>
                  <a:outerShdw blurRad="38100" dist="38100" dir="2700000" algn="tl">
                    <a:srgbClr val="C0C0C0"/>
                  </a:outerShdw>
                </a:effectLst>
                <a:latin typeface="Arial" charset="0"/>
              </a:rPr>
              <a:t>Defense Travel System</a:t>
            </a:r>
            <a:endParaRPr lang="en-US" sz="1050" i="0" dirty="0">
              <a:solidFill>
                <a:srgbClr val="333399"/>
              </a:solidFill>
              <a:effectLst>
                <a:outerShdw blurRad="38100" dist="38100" dir="2700000" algn="tl">
                  <a:srgbClr val="C0C0C0"/>
                </a:outerShdw>
              </a:effectLst>
              <a:latin typeface="Arial" charset="0"/>
            </a:endParaRPr>
          </a:p>
          <a:p>
            <a:pPr marL="114300" indent="-114300" algn="l">
              <a:buClr>
                <a:srgbClr val="000000"/>
              </a:buClr>
              <a:buSzPts val="1000"/>
              <a:buFont typeface="Arial" charset="0"/>
              <a:buChar char="•"/>
              <a:defRPr/>
            </a:pPr>
            <a:r>
              <a:rPr lang="en-US" sz="1050" b="0" i="0" dirty="0" smtClean="0">
                <a:solidFill>
                  <a:srgbClr val="1F1F1F"/>
                </a:solidFill>
                <a:latin typeface="Arial"/>
              </a:rPr>
              <a:t>Functional Requirements and Oversight</a:t>
            </a:r>
          </a:p>
          <a:p>
            <a:pPr marL="114300" indent="-114300" algn="l">
              <a:buClr>
                <a:srgbClr val="000000"/>
              </a:buClr>
              <a:buSzPts val="1000"/>
              <a:buFont typeface="Arial" charset="0"/>
              <a:buChar char="•"/>
              <a:defRPr/>
            </a:pPr>
            <a:r>
              <a:rPr lang="en-US" sz="1050" b="0" i="0" dirty="0" smtClean="0">
                <a:solidFill>
                  <a:srgbClr val="1F1F1F"/>
                </a:solidFill>
                <a:latin typeface="Arial"/>
              </a:rPr>
              <a:t>Travel System Modernization</a:t>
            </a:r>
          </a:p>
          <a:p>
            <a:pPr marL="114300" indent="-114300" algn="l">
              <a:buClr>
                <a:srgbClr val="000000"/>
              </a:buClr>
              <a:buSzPts val="1000"/>
              <a:buFont typeface="Arial" charset="0"/>
              <a:buChar char="•"/>
              <a:defRPr/>
            </a:pPr>
            <a:endParaRPr lang="en-US" sz="1050" b="0" i="0" dirty="0">
              <a:solidFill>
                <a:srgbClr val="1F1F1F"/>
              </a:solidFill>
              <a:latin typeface="Arial" charset="0"/>
            </a:endParaRPr>
          </a:p>
        </p:txBody>
      </p:sp>
      <p:sp>
        <p:nvSpPr>
          <p:cNvPr id="21" name="Round Diagonal Corner Rectangle 20"/>
          <p:cNvSpPr/>
          <p:nvPr/>
        </p:nvSpPr>
        <p:spPr>
          <a:xfrm>
            <a:off x="685800" y="1143000"/>
            <a:ext cx="4495800" cy="1363581"/>
          </a:xfrm>
          <a:prstGeom prst="round2DiagRect">
            <a:avLst/>
          </a:prstGeom>
          <a:solidFill>
            <a:srgbClr val="00206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a:spcAft>
                <a:spcPts val="600"/>
              </a:spcAft>
              <a:defRPr/>
            </a:pPr>
            <a:r>
              <a:rPr lang="en-US" sz="1400" i="0" dirty="0" smtClean="0">
                <a:solidFill>
                  <a:srgbClr val="FFFFFF"/>
                </a:solidFill>
              </a:rPr>
              <a:t>Scope of the Enterprise</a:t>
            </a:r>
          </a:p>
          <a:p>
            <a:pPr marL="114300" indent="-114300" algn="l">
              <a:buFont typeface="Arial" pitchFamily="34" charset="0"/>
              <a:buChar char="•"/>
              <a:defRPr/>
            </a:pPr>
            <a:r>
              <a:rPr lang="en-US" sz="1050" i="0" dirty="0" smtClean="0">
                <a:solidFill>
                  <a:srgbClr val="FFFFFF"/>
                </a:solidFill>
              </a:rPr>
              <a:t>DoD Travel Spend: $9.2B (FY17)</a:t>
            </a:r>
          </a:p>
          <a:p>
            <a:pPr marL="114300" indent="-114300" algn="l">
              <a:buFont typeface="Arial" pitchFamily="34" charset="0"/>
              <a:buChar char="•"/>
              <a:defRPr/>
            </a:pPr>
            <a:r>
              <a:rPr lang="en-US" sz="1050" i="0" dirty="0" smtClean="0">
                <a:solidFill>
                  <a:srgbClr val="FFFFFF"/>
                </a:solidFill>
              </a:rPr>
              <a:t>Travel Management Company Services: $236M/5 years</a:t>
            </a:r>
          </a:p>
          <a:p>
            <a:pPr marL="114300" indent="-114300" algn="l">
              <a:buFont typeface="Arial" pitchFamily="34" charset="0"/>
              <a:buChar char="•"/>
              <a:defRPr/>
            </a:pPr>
            <a:r>
              <a:rPr lang="en-US" sz="1050" i="0" dirty="0" smtClean="0">
                <a:solidFill>
                  <a:srgbClr val="FFFFFF"/>
                </a:solidFill>
              </a:rPr>
              <a:t>U.S. Car/Truck Rental Program: $606M (FY18) </a:t>
            </a:r>
          </a:p>
          <a:p>
            <a:pPr marL="114300" indent="-114300" algn="l">
              <a:buFont typeface="Arial" pitchFamily="34" charset="0"/>
              <a:buChar char="•"/>
              <a:defRPr/>
            </a:pPr>
            <a:r>
              <a:rPr lang="en-US" sz="1050" i="0" dirty="0" smtClean="0">
                <a:solidFill>
                  <a:srgbClr val="FFFFFF"/>
                </a:solidFill>
              </a:rPr>
              <a:t>Government Travel Charge Card: ~$75B/13 Years</a:t>
            </a:r>
          </a:p>
          <a:p>
            <a:pPr marL="114300" indent="-114300" algn="l">
              <a:buFont typeface="Arial" pitchFamily="34" charset="0"/>
              <a:buChar char="•"/>
              <a:defRPr/>
            </a:pPr>
            <a:r>
              <a:rPr lang="en-US" sz="1050" i="0" dirty="0" smtClean="0">
                <a:solidFill>
                  <a:srgbClr val="FFFFFF"/>
                </a:solidFill>
              </a:rPr>
              <a:t>DoD Preferred Commercial Lodging: $106M (FY18)</a:t>
            </a:r>
          </a:p>
        </p:txBody>
      </p:sp>
      <p:sp>
        <p:nvSpPr>
          <p:cNvPr id="23" name="5-Point Star 22"/>
          <p:cNvSpPr/>
          <p:nvPr/>
        </p:nvSpPr>
        <p:spPr>
          <a:xfrm>
            <a:off x="2808798" y="5292439"/>
            <a:ext cx="228600" cy="228600"/>
          </a:xfrm>
          <a:prstGeom prst="star5">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endParaRPr lang="en-US" sz="1800" b="0" i="0">
              <a:solidFill>
                <a:srgbClr val="FFFFFF"/>
              </a:solidFill>
            </a:endParaRPr>
          </a:p>
        </p:txBody>
      </p:sp>
      <p:sp>
        <p:nvSpPr>
          <p:cNvPr id="24" name="Rectangle 23"/>
          <p:cNvSpPr/>
          <p:nvPr/>
        </p:nvSpPr>
        <p:spPr bwMode="auto">
          <a:xfrm>
            <a:off x="2961368" y="5295900"/>
            <a:ext cx="3134632"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4300" indent="-114300" algn="l">
              <a:buClr>
                <a:srgbClr val="000000"/>
              </a:buClr>
              <a:buSzPct val="100000"/>
              <a:buFont typeface="Arial" charset="0"/>
              <a:buNone/>
              <a:defRPr/>
            </a:pPr>
            <a:r>
              <a:rPr lang="en-US" sz="1050" i="0" dirty="0" smtClean="0">
                <a:solidFill>
                  <a:srgbClr val="333399"/>
                </a:solidFill>
                <a:effectLst>
                  <a:outerShdw blurRad="38100" dist="38100" dir="2700000" algn="tl">
                    <a:srgbClr val="C0C0C0"/>
                  </a:outerShdw>
                </a:effectLst>
              </a:rPr>
              <a:t>Area of Focus</a:t>
            </a:r>
            <a:endParaRPr lang="en-US" sz="1050" i="0" dirty="0">
              <a:solidFill>
                <a:srgbClr val="333399"/>
              </a:solidFill>
              <a:effectLst>
                <a:outerShdw blurRad="38100" dist="38100" dir="2700000" algn="tl">
                  <a:srgbClr val="C0C0C0"/>
                </a:outerShdw>
              </a:effectLst>
            </a:endParaRPr>
          </a:p>
          <a:p>
            <a:pPr marL="114300" indent="-114300" algn="l">
              <a:buClr>
                <a:srgbClr val="000000"/>
              </a:buClr>
              <a:buSzPts val="1000"/>
              <a:buFont typeface="Arial" charset="0"/>
              <a:buChar char="•"/>
              <a:defRPr/>
            </a:pPr>
            <a:r>
              <a:rPr lang="en-US" sz="1050" b="0" i="0" dirty="0" smtClean="0">
                <a:solidFill>
                  <a:srgbClr val="000000"/>
                </a:solidFill>
              </a:rPr>
              <a:t>Travel Reform – Simplify travel policy and explore the best strategy for providing travel services in the future</a:t>
            </a:r>
          </a:p>
        </p:txBody>
      </p:sp>
    </p:spTree>
    <p:extLst>
      <p:ext uri="{BB962C8B-B14F-4D97-AF65-F5344CB8AC3E}">
        <p14:creationId xmlns:p14="http://schemas.microsoft.com/office/powerpoint/2010/main" val="4283975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Importing a CSV file </a:t>
            </a:r>
            <a:r>
              <a:rPr lang="en-US" altLang="en-US" sz="2000" b="0" dirty="0" smtClean="0"/>
              <a:t>(continued)</a:t>
            </a:r>
          </a:p>
        </p:txBody>
      </p:sp>
      <p:sp>
        <p:nvSpPr>
          <p:cNvPr id="1229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fld id="{437C53BB-3D9F-44CC-949D-20C50C153EC6}" type="slidenum">
              <a:rPr lang="en-US" altLang="en-US" sz="1000" smtClean="0">
                <a:solidFill>
                  <a:schemeClr val="bg1"/>
                </a:solidFill>
                <a:latin typeface="Garamond" panose="02020404030301010803" pitchFamily="18" charset="0"/>
              </a:rPr>
              <a:pPr>
                <a:spcBef>
                  <a:spcPct val="0"/>
                </a:spcBef>
                <a:buFontTx/>
                <a:buNone/>
              </a:pPr>
              <a:t>20</a:t>
            </a:fld>
            <a:endParaRPr lang="en-US" altLang="en-US" sz="1000" smtClean="0">
              <a:solidFill>
                <a:schemeClr val="bg1"/>
              </a:solidFill>
              <a:latin typeface="Garamond" panose="02020404030301010803" pitchFamily="18" charset="0"/>
            </a:endParaRPr>
          </a:p>
        </p:txBody>
      </p:sp>
      <p:sp>
        <p:nvSpPr>
          <p:cNvPr id="12292" name="TextBox 12"/>
          <p:cNvSpPr txBox="1">
            <a:spLocks noChangeArrowheads="1"/>
          </p:cNvSpPr>
          <p:nvPr/>
        </p:nvSpPr>
        <p:spPr bwMode="auto">
          <a:xfrm>
            <a:off x="228600" y="1273175"/>
            <a:ext cx="68945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pPr>
            <a:r>
              <a:rPr lang="en-US" altLang="en-US" sz="1200" b="0" i="0">
                <a:latin typeface="Arial Rounded MT Bold" panose="020F0704030504030204" pitchFamily="34" charset="0"/>
              </a:rPr>
              <a:t>Once a file is successfully imported it will display as the table below. </a:t>
            </a:r>
          </a:p>
          <a:p>
            <a:pPr>
              <a:spcBef>
                <a:spcPct val="0"/>
              </a:spcBef>
            </a:pP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Each movement record is validated and give a status of “Good” or “Error”.  Each record with a status of “Error” will indicate the “Action Required” in that column. Location errors can be corrected in the table using the dropdown menu. Other “Action Required” issues will require “Edit” .</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Resolve each “Action Required” as necessary, then click “Validate Record”.</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All records must show a status of “Good” before the batch can be submitted to DTMO.</a:t>
            </a:r>
          </a:p>
        </p:txBody>
      </p:sp>
      <p:pic>
        <p:nvPicPr>
          <p:cNvPr id="12293" name="Picture 10"/>
          <p:cNvPicPr>
            <a:picLocks noChangeAspect="1" noChangeArrowheads="1"/>
          </p:cNvPicPr>
          <p:nvPr/>
        </p:nvPicPr>
        <p:blipFill>
          <a:blip r:embed="rId2">
            <a:extLst>
              <a:ext uri="{28A0092B-C50C-407E-A947-70E740481C1C}">
                <a14:useLocalDpi xmlns:a14="http://schemas.microsoft.com/office/drawing/2010/main" val="0"/>
              </a:ext>
            </a:extLst>
          </a:blip>
          <a:srcRect t="18983" r="1389" b="11765"/>
          <a:stretch>
            <a:fillRect/>
          </a:stretch>
        </p:blipFill>
        <p:spPr bwMode="auto">
          <a:xfrm>
            <a:off x="304800" y="3381375"/>
            <a:ext cx="8610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030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Entering an Individual Movement</a:t>
            </a:r>
          </a:p>
        </p:txBody>
      </p:sp>
      <p:sp>
        <p:nvSpPr>
          <p:cNvPr id="13315" name="Content Placeholder 2"/>
          <p:cNvSpPr>
            <a:spLocks noGrp="1"/>
          </p:cNvSpPr>
          <p:nvPr>
            <p:ph idx="1"/>
          </p:nvPr>
        </p:nvSpPr>
        <p:spPr/>
        <p:txBody>
          <a:bodyPr/>
          <a:lstStyle/>
          <a:p>
            <a:pPr marL="0" indent="0">
              <a:buFontTx/>
              <a:buNone/>
            </a:pPr>
            <a:endParaRPr lang="en-US" altLang="en-US" smtClean="0"/>
          </a:p>
          <a:p>
            <a:pPr marL="0" indent="0">
              <a:buFontTx/>
              <a:buNone/>
            </a:pPr>
            <a:endParaRPr lang="en-US" altLang="en-US" smtClean="0"/>
          </a:p>
          <a:p>
            <a:pPr marL="0" indent="0">
              <a:buFontTx/>
              <a:buNone/>
            </a:pPr>
            <a:r>
              <a:rPr lang="en-US" altLang="en-US" smtClean="0"/>
              <a:t/>
            </a:r>
            <a:br>
              <a:rPr lang="en-US" altLang="en-US" smtClean="0"/>
            </a:br>
            <a:endParaRPr lang="en-US" altLang="en-US" smtClean="0"/>
          </a:p>
        </p:txBody>
      </p:sp>
      <p:sp>
        <p:nvSpPr>
          <p:cNvPr id="13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fld id="{8D2F0C77-8E47-442A-B43B-8F6893252E8D}" type="slidenum">
              <a:rPr lang="en-US" altLang="en-US" sz="1000" smtClean="0">
                <a:solidFill>
                  <a:schemeClr val="bg1"/>
                </a:solidFill>
                <a:latin typeface="Garamond" panose="02020404030301010803" pitchFamily="18" charset="0"/>
              </a:rPr>
              <a:pPr>
                <a:spcBef>
                  <a:spcPct val="0"/>
                </a:spcBef>
                <a:buFontTx/>
                <a:buNone/>
              </a:pPr>
              <a:t>21</a:t>
            </a:fld>
            <a:endParaRPr lang="en-US" altLang="en-US" sz="1000" smtClean="0">
              <a:solidFill>
                <a:schemeClr val="bg1"/>
              </a:solidFill>
              <a:latin typeface="Garamond" panose="02020404030301010803" pitchFamily="18" charset="0"/>
            </a:endParaRPr>
          </a:p>
        </p:txBody>
      </p:sp>
      <p:pic>
        <p:nvPicPr>
          <p:cNvPr id="13317" name="Picture 4"/>
          <p:cNvPicPr>
            <a:picLocks noChangeAspect="1" noChangeArrowheads="1"/>
          </p:cNvPicPr>
          <p:nvPr/>
        </p:nvPicPr>
        <p:blipFill>
          <a:blip r:embed="rId2">
            <a:extLst>
              <a:ext uri="{28A0092B-C50C-407E-A947-70E740481C1C}">
                <a14:useLocalDpi xmlns:a14="http://schemas.microsoft.com/office/drawing/2010/main" val="0"/>
              </a:ext>
            </a:extLst>
          </a:blip>
          <a:srcRect t="14435" r="2029" b="37624"/>
          <a:stretch>
            <a:fillRect/>
          </a:stretch>
        </p:blipFill>
        <p:spPr bwMode="auto">
          <a:xfrm>
            <a:off x="609600" y="1295400"/>
            <a:ext cx="8077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ight Arrow 7"/>
          <p:cNvSpPr>
            <a:spLocks noChangeArrowheads="1"/>
          </p:cNvSpPr>
          <p:nvPr/>
        </p:nvSpPr>
        <p:spPr bwMode="auto">
          <a:xfrm rot="-2871954">
            <a:off x="3418681" y="4212432"/>
            <a:ext cx="695325" cy="487362"/>
          </a:xfrm>
          <a:prstGeom prst="rightArrow">
            <a:avLst>
              <a:gd name="adj1" fmla="val 50000"/>
              <a:gd name="adj2" fmla="val 49895"/>
            </a:avLst>
          </a:prstGeom>
          <a:solidFill>
            <a:schemeClr val="accent1"/>
          </a:solidFill>
          <a:ln w="9525" algn="ctr">
            <a:solidFill>
              <a:schemeClr val="tx1"/>
            </a:solidFill>
            <a:round/>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FontTx/>
              <a:buNone/>
            </a:pPr>
            <a:endParaRPr lang="en-US" altLang="en-US" sz="3600">
              <a:latin typeface="Arial Rounded MT Bold" panose="020F0704030504030204" pitchFamily="34" charset="0"/>
            </a:endParaRPr>
          </a:p>
        </p:txBody>
      </p:sp>
      <p:sp>
        <p:nvSpPr>
          <p:cNvPr id="13319" name="TextBox 1"/>
          <p:cNvSpPr txBox="1">
            <a:spLocks noChangeArrowheads="1"/>
          </p:cNvSpPr>
          <p:nvPr/>
        </p:nvSpPr>
        <p:spPr bwMode="auto">
          <a:xfrm>
            <a:off x="2160588" y="4779963"/>
            <a:ext cx="3827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en-US" sz="2000">
                <a:latin typeface="Arial Rounded MT Bold" panose="020F0704030504030204" pitchFamily="34" charset="0"/>
              </a:rPr>
              <a:t>Select “Individual Movement”</a:t>
            </a:r>
          </a:p>
        </p:txBody>
      </p:sp>
    </p:spTree>
    <p:extLst>
      <p:ext uri="{BB962C8B-B14F-4D97-AF65-F5344CB8AC3E}">
        <p14:creationId xmlns:p14="http://schemas.microsoft.com/office/powerpoint/2010/main" val="3829158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Entering an Individual Movement</a:t>
            </a:r>
          </a:p>
        </p:txBody>
      </p:sp>
      <p:sp>
        <p:nvSpPr>
          <p:cNvPr id="14339" name="Content Placeholder 2"/>
          <p:cNvSpPr>
            <a:spLocks noGrp="1"/>
          </p:cNvSpPr>
          <p:nvPr>
            <p:ph idx="1"/>
          </p:nvPr>
        </p:nvSpPr>
        <p:spPr/>
        <p:txBody>
          <a:bodyPr/>
          <a:lstStyle/>
          <a:p>
            <a:pPr marL="0" indent="0">
              <a:buFontTx/>
              <a:buNone/>
            </a:pPr>
            <a:endParaRPr lang="en-US" altLang="en-US" smtClean="0"/>
          </a:p>
          <a:p>
            <a:pPr marL="0" indent="0">
              <a:buFontTx/>
              <a:buNone/>
            </a:pPr>
            <a:endParaRPr lang="en-US" altLang="en-US" smtClean="0"/>
          </a:p>
          <a:p>
            <a:pPr marL="0" indent="0">
              <a:buFontTx/>
              <a:buNone/>
            </a:pPr>
            <a:r>
              <a:rPr lang="en-US" altLang="en-US" smtClean="0"/>
              <a:t/>
            </a:r>
            <a:br>
              <a:rPr lang="en-US" altLang="en-US" smtClean="0"/>
            </a:br>
            <a:endParaRPr lang="en-US" altLang="en-US" smtClean="0"/>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fld id="{F832D8C2-1955-4EA4-8DBE-BD1446459C00}" type="slidenum">
              <a:rPr lang="en-US" altLang="en-US" sz="1000" smtClean="0">
                <a:solidFill>
                  <a:schemeClr val="bg1"/>
                </a:solidFill>
                <a:latin typeface="Garamond" panose="02020404030301010803" pitchFamily="18" charset="0"/>
              </a:rPr>
              <a:pPr>
                <a:spcBef>
                  <a:spcPct val="0"/>
                </a:spcBef>
                <a:buFontTx/>
                <a:buNone/>
              </a:pPr>
              <a:t>22</a:t>
            </a:fld>
            <a:endParaRPr lang="en-US" altLang="en-US" sz="1000" smtClean="0">
              <a:solidFill>
                <a:schemeClr val="bg1"/>
              </a:solidFill>
              <a:latin typeface="Garamond" panose="02020404030301010803" pitchFamily="18" charset="0"/>
            </a:endParaRPr>
          </a:p>
        </p:txBody>
      </p:sp>
      <p:pic>
        <p:nvPicPr>
          <p:cNvPr id="1434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9889" r="1816" b="807"/>
          <a:stretch>
            <a:fillRect/>
          </a:stretch>
        </p:blipFill>
        <p:spPr bwMode="auto">
          <a:xfrm>
            <a:off x="685800" y="1117600"/>
            <a:ext cx="5181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3"/>
          <p:cNvSpPr txBox="1">
            <a:spLocks noChangeArrowheads="1"/>
          </p:cNvSpPr>
          <p:nvPr/>
        </p:nvSpPr>
        <p:spPr bwMode="auto">
          <a:xfrm>
            <a:off x="6019800" y="1752600"/>
            <a:ext cx="28368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pPr>
            <a:r>
              <a:rPr lang="en-US" altLang="en-US" sz="1200" b="0" i="0">
                <a:latin typeface="Arial Rounded MT Bold" panose="020F0704030504030204" pitchFamily="34" charset="0"/>
              </a:rPr>
              <a:t>Enter data in all </a:t>
            </a:r>
            <a:r>
              <a:rPr lang="en-US" altLang="en-US" sz="1200" i="0">
                <a:solidFill>
                  <a:srgbClr val="FF0000"/>
                </a:solidFill>
                <a:latin typeface="Arial Rounded MT Bold" panose="020F0704030504030204" pitchFamily="34" charset="0"/>
              </a:rPr>
              <a:t>*</a:t>
            </a:r>
            <a:r>
              <a:rPr lang="en-US" altLang="en-US" sz="1200" b="0" i="0">
                <a:latin typeface="Arial Rounded MT Bold" panose="020F0704030504030204" pitchFamily="34" charset="0"/>
              </a:rPr>
              <a:t> required fields.</a:t>
            </a:r>
          </a:p>
          <a:p>
            <a:pPr>
              <a:spcBef>
                <a:spcPct val="0"/>
              </a:spcBef>
            </a:pP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The “?” help icon describes the input needed and the required format. Mouse over each “?” for input descriptions.</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Once the movement record is complete, click “Submit”</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If the record fails validation, follow the “Action Required” instructions to resolve the issue.</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The record will be submitted to DTMO if all validation requirements are passed.</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Click “OK” to continue.</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Click “Home” to return to main menu.</a:t>
            </a:r>
          </a:p>
        </p:txBody>
      </p:sp>
    </p:spTree>
    <p:extLst>
      <p:ext uri="{BB962C8B-B14F-4D97-AF65-F5344CB8AC3E}">
        <p14:creationId xmlns:p14="http://schemas.microsoft.com/office/powerpoint/2010/main" val="3066869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Reporting “No Movements”</a:t>
            </a:r>
          </a:p>
        </p:txBody>
      </p:sp>
      <p:sp>
        <p:nvSpPr>
          <p:cNvPr id="15363" name="Content Placeholder 2"/>
          <p:cNvSpPr>
            <a:spLocks noGrp="1"/>
          </p:cNvSpPr>
          <p:nvPr>
            <p:ph idx="1"/>
          </p:nvPr>
        </p:nvSpPr>
        <p:spPr/>
        <p:txBody>
          <a:bodyPr/>
          <a:lstStyle/>
          <a:p>
            <a:pPr marL="0" indent="0">
              <a:buFontTx/>
              <a:buNone/>
            </a:pPr>
            <a:endParaRPr lang="en-US" altLang="en-US" smtClean="0"/>
          </a:p>
          <a:p>
            <a:pPr marL="0" indent="0">
              <a:buFontTx/>
              <a:buNone/>
            </a:pPr>
            <a:endParaRPr lang="en-US" altLang="en-US" smtClean="0"/>
          </a:p>
          <a:p>
            <a:pPr marL="0" indent="0">
              <a:buFontTx/>
              <a:buNone/>
            </a:pPr>
            <a:r>
              <a:rPr lang="en-US" altLang="en-US" smtClean="0"/>
              <a:t/>
            </a:r>
            <a:br>
              <a:rPr lang="en-US" altLang="en-US" smtClean="0"/>
            </a:br>
            <a:endParaRPr lang="en-US" altLang="en-US" smtClean="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fld id="{0502E45B-E934-4FDC-8FBD-CA7499CD70C8}" type="slidenum">
              <a:rPr lang="en-US" altLang="en-US" sz="1000" smtClean="0">
                <a:solidFill>
                  <a:schemeClr val="bg1"/>
                </a:solidFill>
                <a:latin typeface="Garamond" panose="02020404030301010803" pitchFamily="18" charset="0"/>
              </a:rPr>
              <a:pPr>
                <a:spcBef>
                  <a:spcPct val="0"/>
                </a:spcBef>
                <a:buFontTx/>
                <a:buNone/>
              </a:pPr>
              <a:t>23</a:t>
            </a:fld>
            <a:endParaRPr lang="en-US" altLang="en-US" sz="1000" smtClean="0">
              <a:solidFill>
                <a:schemeClr val="bg1"/>
              </a:solidFill>
              <a:latin typeface="Garamond" panose="02020404030301010803" pitchFamily="18" charset="0"/>
            </a:endParaRPr>
          </a:p>
        </p:txBody>
      </p:sp>
      <p:pic>
        <p:nvPicPr>
          <p:cNvPr id="15365" name="Picture 4"/>
          <p:cNvPicPr>
            <a:picLocks noChangeAspect="1" noChangeArrowheads="1"/>
          </p:cNvPicPr>
          <p:nvPr/>
        </p:nvPicPr>
        <p:blipFill>
          <a:blip r:embed="rId2">
            <a:extLst>
              <a:ext uri="{28A0092B-C50C-407E-A947-70E740481C1C}">
                <a14:useLocalDpi xmlns:a14="http://schemas.microsoft.com/office/drawing/2010/main" val="0"/>
              </a:ext>
            </a:extLst>
          </a:blip>
          <a:srcRect t="14435" r="2029" b="37624"/>
          <a:stretch>
            <a:fillRect/>
          </a:stretch>
        </p:blipFill>
        <p:spPr bwMode="auto">
          <a:xfrm>
            <a:off x="609600" y="1295400"/>
            <a:ext cx="8077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ight Arrow 7"/>
          <p:cNvSpPr>
            <a:spLocks noChangeArrowheads="1"/>
          </p:cNvSpPr>
          <p:nvPr/>
        </p:nvSpPr>
        <p:spPr bwMode="auto">
          <a:xfrm rot="-2871954">
            <a:off x="5302250" y="4251325"/>
            <a:ext cx="695325" cy="485775"/>
          </a:xfrm>
          <a:prstGeom prst="rightArrow">
            <a:avLst>
              <a:gd name="adj1" fmla="val 50000"/>
              <a:gd name="adj2" fmla="val 50058"/>
            </a:avLst>
          </a:prstGeom>
          <a:solidFill>
            <a:schemeClr val="accent1"/>
          </a:solidFill>
          <a:ln w="9525" algn="ctr">
            <a:solidFill>
              <a:schemeClr val="tx1"/>
            </a:solidFill>
            <a:round/>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FontTx/>
              <a:buNone/>
            </a:pPr>
            <a:endParaRPr lang="en-US" altLang="en-US" sz="3600">
              <a:latin typeface="Arial Rounded MT Bold" panose="020F0704030504030204" pitchFamily="34" charset="0"/>
            </a:endParaRPr>
          </a:p>
        </p:txBody>
      </p:sp>
      <p:sp>
        <p:nvSpPr>
          <p:cNvPr id="15367" name="TextBox 1"/>
          <p:cNvSpPr txBox="1">
            <a:spLocks noChangeArrowheads="1"/>
          </p:cNvSpPr>
          <p:nvPr/>
        </p:nvSpPr>
        <p:spPr bwMode="auto">
          <a:xfrm>
            <a:off x="2160588" y="4779963"/>
            <a:ext cx="418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r>
              <a:rPr lang="en-US" altLang="en-US" sz="2000">
                <a:latin typeface="Arial Rounded MT Bold" panose="020F0704030504030204" pitchFamily="34" charset="0"/>
              </a:rPr>
              <a:t>Select “Report ‘No Movements’”</a:t>
            </a:r>
          </a:p>
        </p:txBody>
      </p:sp>
    </p:spTree>
    <p:extLst>
      <p:ext uri="{BB962C8B-B14F-4D97-AF65-F5344CB8AC3E}">
        <p14:creationId xmlns:p14="http://schemas.microsoft.com/office/powerpoint/2010/main" val="3812936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Reporting “No Movements” </a:t>
            </a:r>
            <a:r>
              <a:rPr lang="en-US" altLang="en-US" sz="2000" b="0" dirty="0" smtClean="0"/>
              <a:t>(continued)</a:t>
            </a:r>
          </a:p>
        </p:txBody>
      </p:sp>
      <p:sp>
        <p:nvSpPr>
          <p:cNvPr id="1638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FontTx/>
              <a:buNone/>
            </a:pPr>
            <a:fld id="{24A94F01-7075-4DD9-8F2B-B9662586C274}" type="slidenum">
              <a:rPr lang="en-US" altLang="en-US" sz="1000" smtClean="0">
                <a:solidFill>
                  <a:schemeClr val="bg1"/>
                </a:solidFill>
                <a:latin typeface="Garamond" panose="02020404030301010803" pitchFamily="18" charset="0"/>
              </a:rPr>
              <a:pPr>
                <a:spcBef>
                  <a:spcPct val="0"/>
                </a:spcBef>
                <a:buFontTx/>
                <a:buNone/>
              </a:pPr>
              <a:t>24</a:t>
            </a:fld>
            <a:endParaRPr lang="en-US" altLang="en-US" sz="1000" smtClean="0">
              <a:solidFill>
                <a:schemeClr val="bg1"/>
              </a:solidFill>
              <a:latin typeface="Garamond" panose="02020404030301010803" pitchFamily="18" charset="0"/>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t="21460" b="16760"/>
          <a:stretch>
            <a:fillRect/>
          </a:stretch>
        </p:blipFill>
        <p:spPr bwMode="auto">
          <a:xfrm>
            <a:off x="381000" y="1371600"/>
            <a:ext cx="5562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p:cNvSpPr txBox="1">
            <a:spLocks noChangeArrowheads="1"/>
          </p:cNvSpPr>
          <p:nvPr/>
        </p:nvSpPr>
        <p:spPr bwMode="auto">
          <a:xfrm>
            <a:off x="6019800" y="1371600"/>
            <a:ext cx="28368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pPr>
            <a:r>
              <a:rPr lang="en-US" altLang="en-US" sz="1200" b="0" i="0">
                <a:latin typeface="Arial Rounded MT Bold" panose="020F0704030504030204" pitchFamily="34" charset="0"/>
              </a:rPr>
              <a:t>Enter data in all </a:t>
            </a:r>
            <a:r>
              <a:rPr lang="en-US" altLang="en-US" sz="1200" i="0">
                <a:solidFill>
                  <a:srgbClr val="FF0000"/>
                </a:solidFill>
                <a:latin typeface="Arial Rounded MT Bold" panose="020F0704030504030204" pitchFamily="34" charset="0"/>
              </a:rPr>
              <a:t>*</a:t>
            </a:r>
            <a:r>
              <a:rPr lang="en-US" altLang="en-US" sz="1200" b="0" i="0">
                <a:latin typeface="Arial Rounded MT Bold" panose="020F0704030504030204" pitchFamily="34" charset="0"/>
              </a:rPr>
              <a:t> required fields.</a:t>
            </a:r>
          </a:p>
          <a:p>
            <a:pPr>
              <a:spcBef>
                <a:spcPct val="0"/>
              </a:spcBef>
            </a:pP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The “?” help icon describes the input needed and the required format. Mouse over each “?” for input descriptions.</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Once the record is complete, click “Submit”</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If the record fails validation, follow the “Action Required” instructions to resolve the issue.</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The record will be submitted to DTMO if all validation requirements are passed.</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Click “OK” to continue.</a:t>
            </a:r>
            <a:br>
              <a:rPr lang="en-US" altLang="en-US" sz="1200" b="0" i="0">
                <a:latin typeface="Arial Rounded MT Bold" panose="020F0704030504030204" pitchFamily="34" charset="0"/>
              </a:rPr>
            </a:br>
            <a:endParaRPr lang="en-US" altLang="en-US" sz="1200" b="0" i="0">
              <a:latin typeface="Arial Rounded MT Bold" panose="020F0704030504030204" pitchFamily="34" charset="0"/>
            </a:endParaRPr>
          </a:p>
          <a:p>
            <a:pPr>
              <a:spcBef>
                <a:spcPct val="0"/>
              </a:spcBef>
            </a:pPr>
            <a:r>
              <a:rPr lang="en-US" altLang="en-US" sz="1200" b="0" i="0">
                <a:latin typeface="Arial Rounded MT Bold" panose="020F0704030504030204" pitchFamily="34" charset="0"/>
              </a:rPr>
              <a:t>Click “Home” to return to main menu.</a:t>
            </a:r>
          </a:p>
        </p:txBody>
      </p:sp>
    </p:spTree>
    <p:extLst>
      <p:ext uri="{BB962C8B-B14F-4D97-AF65-F5344CB8AC3E}">
        <p14:creationId xmlns:p14="http://schemas.microsoft.com/office/powerpoint/2010/main" val="2624810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CMR System Assistance</a:t>
            </a:r>
          </a:p>
        </p:txBody>
      </p:sp>
      <p:graphicFrame>
        <p:nvGraphicFramePr>
          <p:cNvPr id="5" name="Content Placeholder 4"/>
          <p:cNvGraphicFramePr>
            <a:graphicFrameLocks noGrp="1"/>
          </p:cNvGraphicFramePr>
          <p:nvPr>
            <p:ph idx="1"/>
            <p:extLst/>
          </p:nvPr>
        </p:nvGraphicFramePr>
        <p:xfrm>
          <a:off x="533400" y="1447800"/>
          <a:ext cx="7696200" cy="3320981"/>
        </p:xfrm>
        <a:graphic>
          <a:graphicData uri="http://schemas.openxmlformats.org/drawingml/2006/table">
            <a:tbl>
              <a:tblPr/>
              <a:tblGrid>
                <a:gridCol w="7696200">
                  <a:extLst>
                    <a:ext uri="{9D8B030D-6E8A-4147-A177-3AD203B41FA5}">
                      <a16:colId xmlns:a16="http://schemas.microsoft.com/office/drawing/2014/main" val="3888318578"/>
                    </a:ext>
                  </a:extLst>
                </a:gridCol>
              </a:tblGrid>
              <a:tr h="1400735">
                <a:tc>
                  <a:txBody>
                    <a:bodyPr/>
                    <a:lstStyle/>
                    <a:p>
                      <a:pPr algn="l"/>
                      <a:r>
                        <a:rPr lang="en-US" sz="2400" b="1" dirty="0"/>
                        <a:t>Hotline:</a:t>
                      </a:r>
                      <a:r>
                        <a:rPr lang="en-US" sz="2400" dirty="0"/>
                        <a:t/>
                      </a:r>
                      <a:br>
                        <a:rPr lang="en-US" sz="2400" dirty="0"/>
                      </a:br>
                      <a:r>
                        <a:rPr lang="en-US" sz="2400" dirty="0"/>
                        <a:t>571-372-1300 / 571-372-1181</a:t>
                      </a:r>
                      <a:br>
                        <a:rPr lang="en-US" sz="2400" dirty="0"/>
                      </a:br>
                      <a:r>
                        <a:rPr lang="en-US" sz="2400" dirty="0"/>
                        <a:t>(Request Carrier Movement Reporting Assistance) </a:t>
                      </a:r>
                    </a:p>
                  </a:txBody>
                  <a:tcPr marT="45723" marB="45723" anchor="ctr">
                    <a:lnL>
                      <a:noFill/>
                    </a:lnL>
                    <a:lnR>
                      <a:noFill/>
                    </a:lnR>
                    <a:lnT>
                      <a:noFill/>
                    </a:lnT>
                    <a:lnB>
                      <a:noFill/>
                    </a:lnB>
                  </a:tcPr>
                </a:tc>
                <a:extLst>
                  <a:ext uri="{0D108BD9-81ED-4DB2-BD59-A6C34878D82A}">
                    <a16:rowId xmlns:a16="http://schemas.microsoft.com/office/drawing/2014/main" val="1102392908"/>
                  </a:ext>
                </a:extLst>
              </a:tr>
              <a:tr h="980515">
                <a:tc>
                  <a:txBody>
                    <a:bodyPr/>
                    <a:lstStyle/>
                    <a:p>
                      <a:pPr algn="l"/>
                      <a:r>
                        <a:rPr lang="en-US" sz="2400" b="1" dirty="0"/>
                        <a:t>E-mail:</a:t>
                      </a:r>
                      <a:r>
                        <a:rPr lang="en-US" sz="2400" dirty="0"/>
                        <a:t/>
                      </a:r>
                      <a:br>
                        <a:rPr lang="en-US" sz="2400" dirty="0"/>
                      </a:br>
                      <a:r>
                        <a:rPr lang="en-US" sz="2400" dirty="0">
                          <a:hlinkClick r:id="rId2"/>
                        </a:rPr>
                        <a:t>dodhra.mc-alex.dtmo.list.movement-management@mail.mil</a:t>
                      </a:r>
                      <a:r>
                        <a:rPr lang="en-US" sz="2400" dirty="0"/>
                        <a:t> </a:t>
                      </a:r>
                      <a:endParaRPr lang="en-US" sz="2400" dirty="0" smtClean="0"/>
                    </a:p>
                    <a:p>
                      <a:pPr algn="l"/>
                      <a:endParaRPr lang="en-US" sz="2400" dirty="0" smtClean="0"/>
                    </a:p>
                    <a:p>
                      <a:pPr algn="l"/>
                      <a:r>
                        <a:rPr lang="en-US" sz="2400" dirty="0" smtClean="0"/>
                        <a:t>Subject: CMR</a:t>
                      </a:r>
                      <a:endParaRPr lang="en-US" sz="2400" dirty="0"/>
                    </a:p>
                  </a:txBody>
                  <a:tcPr marT="45723" marB="45723" anchor="ctr">
                    <a:lnL>
                      <a:noFill/>
                    </a:lnL>
                    <a:lnR>
                      <a:noFill/>
                    </a:lnR>
                    <a:lnT>
                      <a:noFill/>
                    </a:lnT>
                    <a:lnB>
                      <a:noFill/>
                    </a:lnB>
                  </a:tcPr>
                </a:tc>
                <a:extLst>
                  <a:ext uri="{0D108BD9-81ED-4DB2-BD59-A6C34878D82A}">
                    <a16:rowId xmlns:a16="http://schemas.microsoft.com/office/drawing/2014/main" val="3136839752"/>
                  </a:ext>
                </a:extLst>
              </a:tr>
            </a:tbl>
          </a:graphicData>
        </a:graphic>
      </p:graphicFrame>
      <p:sp>
        <p:nvSpPr>
          <p:cNvPr id="174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i="1">
                <a:solidFill>
                  <a:schemeClr val="tx1"/>
                </a:solidFill>
                <a:latin typeface="Arial Rounded MT Bold" panose="020F0704030504030204" pitchFamily="34" charset="0"/>
              </a:defRPr>
            </a:lvl1pPr>
            <a:lvl2pPr marL="742950" indent="-285750">
              <a:defRPr sz="3600" b="1" i="1">
                <a:solidFill>
                  <a:schemeClr val="tx1"/>
                </a:solidFill>
                <a:latin typeface="Arial Rounded MT Bold" panose="020F0704030504030204" pitchFamily="34" charset="0"/>
              </a:defRPr>
            </a:lvl2pPr>
            <a:lvl3pPr marL="1143000" indent="-228600">
              <a:defRPr sz="3600" b="1" i="1">
                <a:solidFill>
                  <a:schemeClr val="tx1"/>
                </a:solidFill>
                <a:latin typeface="Arial Rounded MT Bold" panose="020F0704030504030204" pitchFamily="34" charset="0"/>
              </a:defRPr>
            </a:lvl3pPr>
            <a:lvl4pPr marL="1600200" indent="-228600">
              <a:defRPr sz="3600" b="1" i="1">
                <a:solidFill>
                  <a:schemeClr val="tx1"/>
                </a:solidFill>
                <a:latin typeface="Arial Rounded MT Bold" panose="020F0704030504030204" pitchFamily="34" charset="0"/>
              </a:defRPr>
            </a:lvl4pPr>
            <a:lvl5pPr marL="2057400" indent="-228600">
              <a:defRPr sz="3600" b="1" i="1">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sz="3600" b="1" i="1">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sz="3600" b="1" i="1">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sz="3600" b="1" i="1">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sz="3600" b="1" i="1">
                <a:solidFill>
                  <a:schemeClr val="tx1"/>
                </a:solidFill>
                <a:latin typeface="Arial Rounded MT Bold" panose="020F0704030504030204" pitchFamily="34" charset="0"/>
              </a:defRPr>
            </a:lvl9pPr>
          </a:lstStyle>
          <a:p>
            <a:fld id="{7EE64F96-18F1-4CE7-A0AC-4B0971A2B991}" type="slidenum">
              <a:rPr lang="en-US" altLang="en-US" sz="1000" b="0" i="0" smtClean="0">
                <a:solidFill>
                  <a:schemeClr val="bg1"/>
                </a:solidFill>
                <a:latin typeface="Garamond" panose="02020404030301010803" pitchFamily="18" charset="0"/>
              </a:rPr>
              <a:pPr/>
              <a:t>25</a:t>
            </a:fld>
            <a:endParaRPr lang="en-US" altLang="en-US" sz="1000" b="0" i="0" smtClean="0">
              <a:solidFill>
                <a:schemeClr val="bg1"/>
              </a:solidFill>
              <a:latin typeface="Garamond" panose="02020404030301010803" pitchFamily="18" charset="0"/>
            </a:endParaRPr>
          </a:p>
        </p:txBody>
      </p:sp>
    </p:spTree>
    <p:extLst>
      <p:ext uri="{BB962C8B-B14F-4D97-AF65-F5344CB8AC3E}">
        <p14:creationId xmlns:p14="http://schemas.microsoft.com/office/powerpoint/2010/main" val="276716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Ahead</a:t>
            </a:r>
            <a:endParaRPr lang="en-US" dirty="0"/>
          </a:p>
        </p:txBody>
      </p:sp>
      <p:sp>
        <p:nvSpPr>
          <p:cNvPr id="3" name="Content Placeholder 2"/>
          <p:cNvSpPr>
            <a:spLocks noGrp="1"/>
          </p:cNvSpPr>
          <p:nvPr>
            <p:ph idx="1"/>
          </p:nvPr>
        </p:nvSpPr>
        <p:spPr/>
        <p:txBody>
          <a:bodyPr/>
          <a:lstStyle/>
          <a:p>
            <a:r>
              <a:rPr lang="en-US" dirty="0" smtClean="0"/>
              <a:t>Rewrite of GOPAX completed by end of FY18</a:t>
            </a:r>
          </a:p>
          <a:p>
            <a:r>
              <a:rPr lang="en-US" dirty="0" smtClean="0"/>
              <a:t>CMR testing with Carriers in April</a:t>
            </a:r>
          </a:p>
          <a:p>
            <a:r>
              <a:rPr lang="en-US" dirty="0" smtClean="0"/>
              <a:t>New Agreement projected to be completed in Fall timeframe</a:t>
            </a:r>
          </a:p>
        </p:txBody>
      </p:sp>
      <p:sp>
        <p:nvSpPr>
          <p:cNvPr id="4" name="Slide Number Placeholder 3"/>
          <p:cNvSpPr>
            <a:spLocks noGrp="1"/>
          </p:cNvSpPr>
          <p:nvPr>
            <p:ph type="sldNum" sz="quarter" idx="10"/>
          </p:nvPr>
        </p:nvSpPr>
        <p:spPr/>
        <p:txBody>
          <a:bodyPr/>
          <a:lstStyle/>
          <a:p>
            <a:fld id="{B2CBD513-C24E-41BE-9E66-7C832FF7C315}" type="slidenum">
              <a:rPr lang="en-US" smtClean="0"/>
              <a:pPr/>
              <a:t>26</a:t>
            </a:fld>
            <a:endParaRPr lang="en-US"/>
          </a:p>
        </p:txBody>
      </p:sp>
    </p:spTree>
    <p:extLst>
      <p:ext uri="{BB962C8B-B14F-4D97-AF65-F5344CB8AC3E}">
        <p14:creationId xmlns:p14="http://schemas.microsoft.com/office/powerpoint/2010/main" val="1608191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Program Contact Information</a:t>
            </a:r>
            <a:endParaRPr lang="en-US" dirty="0" smtClean="0"/>
          </a:p>
        </p:txBody>
      </p:sp>
      <p:sp>
        <p:nvSpPr>
          <p:cNvPr id="48130" name="Rectangle 3"/>
          <p:cNvSpPr>
            <a:spLocks noGrp="1" noChangeArrowheads="1"/>
          </p:cNvSpPr>
          <p:nvPr>
            <p:ph idx="1"/>
          </p:nvPr>
        </p:nvSpPr>
        <p:spPr>
          <a:xfrm>
            <a:off x="609600" y="1279525"/>
            <a:ext cx="8305800" cy="4740275"/>
          </a:xfrm>
        </p:spPr>
        <p:txBody>
          <a:bodyPr/>
          <a:lstStyle/>
          <a:p>
            <a:r>
              <a:rPr lang="en-US" sz="2000" dirty="0" smtClean="0"/>
              <a:t>DTMO website – </a:t>
            </a:r>
            <a:r>
              <a:rPr lang="en-US" sz="2000" dirty="0" smtClean="0">
                <a:hlinkClick r:id="rId2"/>
              </a:rPr>
              <a:t>www.defensetravel.dod.mil</a:t>
            </a:r>
            <a:r>
              <a:rPr lang="en-US" sz="2000" dirty="0" smtClean="0"/>
              <a:t> </a:t>
            </a:r>
          </a:p>
          <a:p>
            <a:r>
              <a:rPr lang="en-US" sz="2000" dirty="0" smtClean="0"/>
              <a:t>DTMO Bus Program website - </a:t>
            </a:r>
            <a:r>
              <a:rPr lang="en-US" sz="2000" dirty="0" smtClean="0">
                <a:hlinkClick r:id="rId3"/>
              </a:rPr>
              <a:t>https://www.defensetravel.dod.mil/site/bus.cfm</a:t>
            </a:r>
            <a:endParaRPr lang="en-US" sz="2000" dirty="0" smtClean="0"/>
          </a:p>
          <a:p>
            <a:pPr lvl="2"/>
            <a:r>
              <a:rPr lang="en-US" dirty="0" smtClean="0"/>
              <a:t>Copy of the Military Bus Agreement</a:t>
            </a:r>
          </a:p>
          <a:p>
            <a:pPr lvl="2"/>
            <a:r>
              <a:rPr lang="en-US" dirty="0" smtClean="0"/>
              <a:t>Approved Carrier List</a:t>
            </a:r>
          </a:p>
          <a:p>
            <a:pPr lvl="2"/>
            <a:r>
              <a:rPr lang="en-US" dirty="0" smtClean="0"/>
              <a:t>GOPAX</a:t>
            </a:r>
          </a:p>
          <a:p>
            <a:pPr lvl="2"/>
            <a:r>
              <a:rPr lang="en-US" dirty="0" smtClean="0"/>
              <a:t>Military Bus FAQs</a:t>
            </a:r>
          </a:p>
          <a:p>
            <a:r>
              <a:rPr lang="en-US" sz="2000" dirty="0" smtClean="0"/>
              <a:t>Bus Program Email: </a:t>
            </a:r>
            <a:r>
              <a:rPr lang="en-US" sz="2000" dirty="0" smtClean="0">
                <a:hlinkClick r:id="rId4"/>
              </a:rPr>
              <a:t>dodhra.mc-alex.dtmo.mbx.military-bus-program@mail.mil</a:t>
            </a:r>
            <a:endParaRPr lang="en-US" sz="2000" dirty="0" smtClean="0"/>
          </a:p>
          <a:p>
            <a:r>
              <a:rPr lang="en-US" sz="2000" dirty="0" smtClean="0"/>
              <a:t>General inquiries: 571-372-1300</a:t>
            </a:r>
          </a:p>
          <a:p>
            <a:r>
              <a:rPr lang="en-US" sz="2000" dirty="0" smtClean="0"/>
              <a:t>For emergencies/after normal duty hours, call the Travel Assistance Center (TAC) at 1-800-help1go (800-435-7146)</a:t>
            </a:r>
          </a:p>
          <a:p>
            <a:pPr lvl="2"/>
            <a:endParaRPr lang="en-US" dirty="0" smtClean="0"/>
          </a:p>
          <a:p>
            <a:pPr lvl="2"/>
            <a:endParaRPr lang="en-US" dirty="0" smtClean="0"/>
          </a:p>
        </p:txBody>
      </p:sp>
      <p:sp>
        <p:nvSpPr>
          <p:cNvPr id="48132" name="Slide Number Placeholder 4"/>
          <p:cNvSpPr>
            <a:spLocks noGrp="1"/>
          </p:cNvSpPr>
          <p:nvPr>
            <p:ph type="sldNum" sz="quarter" idx="10"/>
          </p:nvPr>
        </p:nvSpPr>
        <p:spPr/>
        <p:txBody>
          <a:bodyPr/>
          <a:lstStyle/>
          <a:p>
            <a:fld id="{F6A48D94-096D-4E5A-99F8-BDE8EBD69C53}" type="slidenum">
              <a:rPr lang="en-US" smtClean="0"/>
              <a:pPr/>
              <a:t>27</a:t>
            </a:fld>
            <a:endParaRPr lang="en-US" smtClean="0"/>
          </a:p>
        </p:txBody>
      </p:sp>
    </p:spTree>
    <p:extLst>
      <p:ext uri="{BB962C8B-B14F-4D97-AF65-F5344CB8AC3E}">
        <p14:creationId xmlns:p14="http://schemas.microsoft.com/office/powerpoint/2010/main" val="2462085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Overview</a:t>
            </a:r>
            <a:endParaRPr lang="en-US" dirty="0"/>
          </a:p>
        </p:txBody>
      </p:sp>
      <p:sp>
        <p:nvSpPr>
          <p:cNvPr id="3" name="Content Placeholder 2"/>
          <p:cNvSpPr>
            <a:spLocks noGrp="1"/>
          </p:cNvSpPr>
          <p:nvPr>
            <p:ph idx="1"/>
          </p:nvPr>
        </p:nvSpPr>
        <p:spPr/>
        <p:txBody>
          <a:bodyPr/>
          <a:lstStyle/>
          <a:p>
            <a:r>
              <a:rPr lang="en-US" dirty="0" smtClean="0"/>
              <a:t>Ensures that commercial bus, van and limousine companies offering charter service provide safe vehicles that consistently meet DoD standards of service.</a:t>
            </a:r>
          </a:p>
          <a:p>
            <a:pPr marL="0" indent="0">
              <a:buNone/>
            </a:pPr>
            <a:endParaRPr lang="en-US" dirty="0" smtClean="0"/>
          </a:p>
          <a:p>
            <a:r>
              <a:rPr lang="en-US" dirty="0" smtClean="0"/>
              <a:t>DTMO manages the program through an agreement with carriers that includes specific terms, conditions and standards that must be met when providing transportation for DoD passengers.</a:t>
            </a:r>
          </a:p>
          <a:p>
            <a:pPr lvl="1"/>
            <a:r>
              <a:rPr lang="en-US" dirty="0" smtClean="0"/>
              <a:t>Military Bus Agreement #4 and the Van and Limousine Addendum</a:t>
            </a:r>
          </a:p>
          <a:p>
            <a:endParaRPr lang="en-US" dirty="0"/>
          </a:p>
        </p:txBody>
      </p:sp>
      <p:sp>
        <p:nvSpPr>
          <p:cNvPr id="4" name="Slide Number Placeholder 3"/>
          <p:cNvSpPr>
            <a:spLocks noGrp="1"/>
          </p:cNvSpPr>
          <p:nvPr>
            <p:ph type="sldNum" sz="quarter" idx="10"/>
          </p:nvPr>
        </p:nvSpPr>
        <p:spPr/>
        <p:txBody>
          <a:bodyPr/>
          <a:lstStyle/>
          <a:p>
            <a:fld id="{B2CBD513-C24E-41BE-9E66-7C832FF7C315}" type="slidenum">
              <a:rPr lang="en-US" smtClean="0"/>
              <a:pPr/>
              <a:t>3</a:t>
            </a:fld>
            <a:endParaRPr lang="en-US"/>
          </a:p>
        </p:txBody>
      </p:sp>
    </p:spTree>
    <p:extLst>
      <p:ext uri="{BB962C8B-B14F-4D97-AF65-F5344CB8AC3E}">
        <p14:creationId xmlns:p14="http://schemas.microsoft.com/office/powerpoint/2010/main" val="969058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Military Bus Agreement  </a:t>
            </a:r>
            <a:endParaRPr lang="en-US" dirty="0" smtClean="0"/>
          </a:p>
        </p:txBody>
      </p:sp>
      <p:sp>
        <p:nvSpPr>
          <p:cNvPr id="23554" name="Rectangle 3"/>
          <p:cNvSpPr>
            <a:spLocks noGrp="1" noChangeArrowheads="1"/>
          </p:cNvSpPr>
          <p:nvPr>
            <p:ph idx="1"/>
          </p:nvPr>
        </p:nvSpPr>
        <p:spPr/>
        <p:txBody>
          <a:bodyPr/>
          <a:lstStyle/>
          <a:p>
            <a:r>
              <a:rPr lang="en-US" dirty="0" smtClean="0"/>
              <a:t>Establishes terms, conditions, and safety standards for commercial motor carriers</a:t>
            </a:r>
          </a:p>
          <a:p>
            <a:r>
              <a:rPr lang="en-US" dirty="0" smtClean="0"/>
              <a:t>Incorporates regulations outlined in Federal Motor Carrier Safety Regulation (FMCSR)</a:t>
            </a:r>
          </a:p>
          <a:p>
            <a:r>
              <a:rPr lang="en-US" dirty="0" smtClean="0"/>
              <a:t>Provides guidance on:</a:t>
            </a:r>
          </a:p>
          <a:p>
            <a:pPr lvl="1"/>
            <a:r>
              <a:rPr lang="en-US" dirty="0" smtClean="0"/>
              <a:t>Carrier qualification  </a:t>
            </a:r>
          </a:p>
          <a:p>
            <a:pPr lvl="2"/>
            <a:r>
              <a:rPr lang="en-US" dirty="0" smtClean="0"/>
              <a:t>Application</a:t>
            </a:r>
          </a:p>
          <a:p>
            <a:pPr lvl="2"/>
            <a:r>
              <a:rPr lang="en-US" dirty="0" smtClean="0"/>
              <a:t>Quality assurance requirements   </a:t>
            </a:r>
          </a:p>
          <a:p>
            <a:pPr lvl="1"/>
            <a:r>
              <a:rPr lang="en-US" dirty="0" smtClean="0"/>
              <a:t>Carrier compliance </a:t>
            </a:r>
          </a:p>
          <a:p>
            <a:pPr lvl="2"/>
            <a:r>
              <a:rPr lang="en-US" dirty="0" smtClean="0"/>
              <a:t>Performance</a:t>
            </a:r>
          </a:p>
          <a:p>
            <a:pPr lvl="2"/>
            <a:r>
              <a:rPr lang="en-US" dirty="0" smtClean="0"/>
              <a:t>Requirements</a:t>
            </a:r>
          </a:p>
          <a:p>
            <a:pPr lvl="2"/>
            <a:r>
              <a:rPr lang="en-US" dirty="0" smtClean="0"/>
              <a:t>Inspections—scheduled and unscheduled  </a:t>
            </a:r>
          </a:p>
        </p:txBody>
      </p:sp>
      <p:sp>
        <p:nvSpPr>
          <p:cNvPr id="23555" name="Slide Number Placeholder 4"/>
          <p:cNvSpPr>
            <a:spLocks noGrp="1"/>
          </p:cNvSpPr>
          <p:nvPr>
            <p:ph type="sldNum" sz="quarter" idx="10"/>
          </p:nvPr>
        </p:nvSpPr>
        <p:spPr/>
        <p:txBody>
          <a:bodyPr/>
          <a:lstStyle/>
          <a:p>
            <a:fld id="{CEEB1012-DACF-44C8-B9CB-D4F6AE919D03}" type="slidenum">
              <a:rPr lang="en-US" smtClean="0"/>
              <a:pPr/>
              <a:t>4</a:t>
            </a:fld>
            <a:endParaRPr lang="en-US" smtClean="0"/>
          </a:p>
        </p:txBody>
      </p:sp>
      <p:pic>
        <p:nvPicPr>
          <p:cNvPr id="2" name="Picture 1"/>
          <p:cNvPicPr>
            <a:picLocks noChangeAspect="1"/>
          </p:cNvPicPr>
          <p:nvPr/>
        </p:nvPicPr>
        <p:blipFill rotWithShape="1">
          <a:blip r:embed="rId2"/>
          <a:srcRect b="9359"/>
          <a:stretch/>
        </p:blipFill>
        <p:spPr>
          <a:xfrm>
            <a:off x="6248400" y="3200400"/>
            <a:ext cx="2816596" cy="1447800"/>
          </a:xfrm>
          <a:prstGeom prst="rect">
            <a:avLst/>
          </a:prstGeom>
        </p:spPr>
      </p:pic>
    </p:spTree>
    <p:extLst>
      <p:ext uri="{BB962C8B-B14F-4D97-AF65-F5344CB8AC3E}">
        <p14:creationId xmlns:p14="http://schemas.microsoft.com/office/powerpoint/2010/main" val="4215288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4981"/>
            <a:ext cx="6172200" cy="533400"/>
          </a:xfrm>
        </p:spPr>
        <p:txBody>
          <a:bodyPr/>
          <a:lstStyle/>
          <a:p>
            <a:r>
              <a:rPr lang="en-US" dirty="0" smtClean="0"/>
              <a:t>Overview of Program Changes</a:t>
            </a:r>
            <a:endParaRPr lang="en-US" dirty="0"/>
          </a:p>
        </p:txBody>
      </p:sp>
      <p:sp>
        <p:nvSpPr>
          <p:cNvPr id="3" name="Content Placeholder 2"/>
          <p:cNvSpPr>
            <a:spLocks noGrp="1"/>
          </p:cNvSpPr>
          <p:nvPr>
            <p:ph idx="1"/>
          </p:nvPr>
        </p:nvSpPr>
        <p:spPr>
          <a:xfrm>
            <a:off x="381000" y="1143000"/>
            <a:ext cx="8382000" cy="4876800"/>
          </a:xfrm>
        </p:spPr>
        <p:txBody>
          <a:bodyPr/>
          <a:lstStyle/>
          <a:p>
            <a:pPr marL="457200" indent="-457200">
              <a:buFont typeface="+mj-lt"/>
              <a:buAutoNum type="arabicPeriod"/>
            </a:pPr>
            <a:r>
              <a:rPr lang="en-US" dirty="0" smtClean="0"/>
              <a:t>The </a:t>
            </a:r>
            <a:r>
              <a:rPr lang="en-US" dirty="0"/>
              <a:t>Passenger Surface Inspection Program </a:t>
            </a:r>
            <a:r>
              <a:rPr lang="en-US" dirty="0" smtClean="0"/>
              <a:t>(PSIP) no </a:t>
            </a:r>
            <a:r>
              <a:rPr lang="en-US" dirty="0"/>
              <a:t>longer exists</a:t>
            </a:r>
          </a:p>
          <a:p>
            <a:pPr marL="457200" indent="-457200">
              <a:buFont typeface="+mj-lt"/>
              <a:buAutoNum type="arabicPeriod"/>
            </a:pPr>
            <a:r>
              <a:rPr lang="en-US" dirty="0" smtClean="0"/>
              <a:t>Military Bus Agreement Improvements </a:t>
            </a:r>
            <a:endParaRPr lang="en-US" dirty="0"/>
          </a:p>
          <a:p>
            <a:pPr marL="457200" indent="-457200">
              <a:buFont typeface="+mj-lt"/>
              <a:buAutoNum type="arabicPeriod"/>
            </a:pPr>
            <a:r>
              <a:rPr lang="en-US" dirty="0" smtClean="0"/>
              <a:t>New Memorandums of Understandings (MOUs) with FMCSA and CVSA</a:t>
            </a:r>
          </a:p>
          <a:p>
            <a:pPr marL="457200" indent="-457200">
              <a:buFont typeface="+mj-lt"/>
              <a:buAutoNum type="arabicPeriod"/>
            </a:pPr>
            <a:r>
              <a:rPr lang="en-US" dirty="0" smtClean="0"/>
              <a:t>Mandated use of </a:t>
            </a:r>
            <a:r>
              <a:rPr lang="en-US" dirty="0"/>
              <a:t>Group Operational Passenger </a:t>
            </a:r>
            <a:r>
              <a:rPr lang="en-US" dirty="0" smtClean="0"/>
              <a:t>System (GOPAX)</a:t>
            </a:r>
          </a:p>
          <a:p>
            <a:pPr marL="457200" indent="-457200">
              <a:buFont typeface="+mj-lt"/>
              <a:buAutoNum type="arabicPeriod"/>
            </a:pPr>
            <a:r>
              <a:rPr lang="en-US" dirty="0" smtClean="0"/>
              <a:t>Data </a:t>
            </a:r>
            <a:r>
              <a:rPr lang="en-US" dirty="0"/>
              <a:t>requirements and Carrier Movement Reporting (CMR)</a:t>
            </a:r>
          </a:p>
          <a:p>
            <a:pPr marL="0" indent="0">
              <a:buNone/>
            </a:pPr>
            <a:endParaRPr lang="en-US" dirty="0"/>
          </a:p>
        </p:txBody>
      </p:sp>
      <p:sp>
        <p:nvSpPr>
          <p:cNvPr id="4" name="Slide Number Placeholder 3"/>
          <p:cNvSpPr>
            <a:spLocks noGrp="1"/>
          </p:cNvSpPr>
          <p:nvPr>
            <p:ph type="sldNum" sz="quarter" idx="10"/>
          </p:nvPr>
        </p:nvSpPr>
        <p:spPr/>
        <p:txBody>
          <a:bodyPr/>
          <a:lstStyle/>
          <a:p>
            <a:fld id="{B2CBD513-C24E-41BE-9E66-7C832FF7C315}" type="slidenum">
              <a:rPr lang="en-US" smtClean="0"/>
              <a:pPr/>
              <a:t>5</a:t>
            </a:fld>
            <a:endParaRPr lang="en-US"/>
          </a:p>
        </p:txBody>
      </p:sp>
    </p:spTree>
    <p:extLst>
      <p:ext uri="{BB962C8B-B14F-4D97-AF65-F5344CB8AC3E}">
        <p14:creationId xmlns:p14="http://schemas.microsoft.com/office/powerpoint/2010/main" val="3524827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PSIP No Longer Exists</a:t>
            </a:r>
            <a:endParaRPr lang="en-US" dirty="0"/>
          </a:p>
        </p:txBody>
      </p:sp>
      <p:sp>
        <p:nvSpPr>
          <p:cNvPr id="3" name="Content Placeholder 2"/>
          <p:cNvSpPr>
            <a:spLocks noGrp="1"/>
          </p:cNvSpPr>
          <p:nvPr>
            <p:ph idx="1"/>
          </p:nvPr>
        </p:nvSpPr>
        <p:spPr/>
        <p:txBody>
          <a:bodyPr/>
          <a:lstStyle/>
          <a:p>
            <a:pPr>
              <a:spcAft>
                <a:spcPts val="600"/>
              </a:spcAft>
            </a:pPr>
            <a:r>
              <a:rPr lang="en-US" dirty="0" smtClean="0"/>
              <a:t>Contracted vehicle inspection company to inspect participating motor coach, van and limousine company’s equipment, terminals, and personnel due to Department of Transportation timing on bus inspections (every five years versus requirement of every 3 years)</a:t>
            </a:r>
          </a:p>
          <a:p>
            <a:pPr>
              <a:spcAft>
                <a:spcPts val="600"/>
              </a:spcAft>
            </a:pPr>
            <a:r>
              <a:rPr lang="en-US" dirty="0" smtClean="0"/>
              <a:t>Congress directed Federal Motor Carrier Safety Administration (FMCSA) to modify timing of inspections from every 5 years to every 3 years in December 2015 under the Fixing America’s Surface Transportation (FAST) Act </a:t>
            </a:r>
          </a:p>
          <a:p>
            <a:pPr>
              <a:spcAft>
                <a:spcPts val="600"/>
              </a:spcAft>
            </a:pPr>
            <a:r>
              <a:rPr lang="en-US" dirty="0" smtClean="0">
                <a:solidFill>
                  <a:srgbClr val="00B050"/>
                </a:solidFill>
              </a:rPr>
              <a:t>DoD now uses DOT inspection reports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2CBD513-C24E-41BE-9E66-7C832FF7C315}" type="slidenum">
              <a:rPr lang="en-US" smtClean="0"/>
              <a:pPr/>
              <a:t>6</a:t>
            </a:fld>
            <a:endParaRPr lang="en-US"/>
          </a:p>
        </p:txBody>
      </p:sp>
    </p:spTree>
    <p:extLst>
      <p:ext uri="{BB962C8B-B14F-4D97-AF65-F5344CB8AC3E}">
        <p14:creationId xmlns:p14="http://schemas.microsoft.com/office/powerpoint/2010/main" val="2324648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Military Bus Agreement Improvements</a:t>
            </a:r>
            <a:endParaRPr lang="en-US" dirty="0"/>
          </a:p>
        </p:txBody>
      </p:sp>
      <p:sp>
        <p:nvSpPr>
          <p:cNvPr id="3" name="Content Placeholder 2"/>
          <p:cNvSpPr>
            <a:spLocks noGrp="1"/>
          </p:cNvSpPr>
          <p:nvPr>
            <p:ph idx="1"/>
          </p:nvPr>
        </p:nvSpPr>
        <p:spPr>
          <a:xfrm>
            <a:off x="624840" y="1219200"/>
            <a:ext cx="8077200" cy="4740275"/>
          </a:xfrm>
        </p:spPr>
        <p:txBody>
          <a:bodyPr/>
          <a:lstStyle/>
          <a:p>
            <a:r>
              <a:rPr lang="en-US" sz="2200" dirty="0" smtClean="0"/>
              <a:t>Clarifies application and operations requirements</a:t>
            </a:r>
          </a:p>
          <a:p>
            <a:r>
              <a:rPr lang="en-US" sz="2200" dirty="0" smtClean="0"/>
              <a:t>Removes DTMO imposed requirements for inspections</a:t>
            </a:r>
          </a:p>
          <a:p>
            <a:r>
              <a:rPr lang="en-US" sz="2200" dirty="0" smtClean="0"/>
              <a:t>Eliminates intrastate carriers from program</a:t>
            </a:r>
          </a:p>
          <a:p>
            <a:pPr lvl="1"/>
            <a:r>
              <a:rPr lang="en-US" dirty="0" smtClean="0"/>
              <a:t>All participating carriers will be interstate carriers</a:t>
            </a:r>
          </a:p>
          <a:p>
            <a:pPr lvl="0"/>
            <a:r>
              <a:rPr lang="en-US" sz="2200" dirty="0" smtClean="0"/>
              <a:t>Allows carriers to utilize sleeper berths as long as they meet Department of Transportation (DoT) requirements</a:t>
            </a:r>
          </a:p>
          <a:p>
            <a:r>
              <a:rPr lang="en-US" sz="2200" dirty="0" smtClean="0"/>
              <a:t>Enhances cancellation policy to clarify charges allowed (i.e. operating costs versus cancellation fees)</a:t>
            </a:r>
          </a:p>
          <a:p>
            <a:r>
              <a:rPr lang="en-US" sz="2200" dirty="0" smtClean="0"/>
              <a:t>Considering how to strengthen emergency/national priority response consideration </a:t>
            </a:r>
          </a:p>
          <a:p>
            <a:endParaRPr lang="en-US" sz="2200" dirty="0" smtClean="0"/>
          </a:p>
          <a:p>
            <a:endParaRPr lang="en-US" sz="2200" dirty="0"/>
          </a:p>
        </p:txBody>
      </p:sp>
      <p:sp>
        <p:nvSpPr>
          <p:cNvPr id="4" name="Slide Number Placeholder 3"/>
          <p:cNvSpPr>
            <a:spLocks noGrp="1"/>
          </p:cNvSpPr>
          <p:nvPr>
            <p:ph type="sldNum" sz="quarter" idx="10"/>
          </p:nvPr>
        </p:nvSpPr>
        <p:spPr/>
        <p:txBody>
          <a:bodyPr/>
          <a:lstStyle/>
          <a:p>
            <a:fld id="{B2CBD513-C24E-41BE-9E66-7C832FF7C315}" type="slidenum">
              <a:rPr lang="en-US" smtClean="0"/>
              <a:pPr/>
              <a:t>7</a:t>
            </a:fld>
            <a:endParaRPr lang="en-US"/>
          </a:p>
        </p:txBody>
      </p:sp>
    </p:spTree>
    <p:extLst>
      <p:ext uri="{BB962C8B-B14F-4D97-AF65-F5344CB8AC3E}">
        <p14:creationId xmlns:p14="http://schemas.microsoft.com/office/powerpoint/2010/main" val="3364395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848600" cy="609600"/>
          </a:xfrm>
        </p:spPr>
        <p:txBody>
          <a:bodyPr/>
          <a:lstStyle/>
          <a:p>
            <a:r>
              <a:rPr lang="en-US" dirty="0" smtClean="0"/>
              <a:t> Military Bus Agreement Improvements </a:t>
            </a:r>
            <a:r>
              <a:rPr lang="en-US" sz="2000" b="0" dirty="0" smtClean="0"/>
              <a:t>(continued)</a:t>
            </a:r>
            <a:endParaRPr lang="en-US" sz="2000" b="0" dirty="0"/>
          </a:p>
        </p:txBody>
      </p:sp>
      <p:sp>
        <p:nvSpPr>
          <p:cNvPr id="3" name="Content Placeholder 2"/>
          <p:cNvSpPr>
            <a:spLocks noGrp="1"/>
          </p:cNvSpPr>
          <p:nvPr>
            <p:ph idx="1"/>
          </p:nvPr>
        </p:nvSpPr>
        <p:spPr>
          <a:xfrm>
            <a:off x="609600" y="1143000"/>
            <a:ext cx="8077200" cy="4740275"/>
          </a:xfrm>
        </p:spPr>
        <p:txBody>
          <a:bodyPr/>
          <a:lstStyle/>
          <a:p>
            <a:pPr lvl="0"/>
            <a:r>
              <a:rPr lang="en-US" sz="2200" dirty="0" smtClean="0"/>
              <a:t>Removes Equal Employment Opportunity, insurance provisions, and Drug and Alcohol verbiage as they are requirements in FMCSR</a:t>
            </a:r>
          </a:p>
          <a:p>
            <a:pPr lvl="0"/>
            <a:r>
              <a:rPr lang="en-US" sz="2200" dirty="0" smtClean="0"/>
              <a:t>Clarifies that carriers meet TSA requirements for transporting hazardous material(s)</a:t>
            </a:r>
          </a:p>
          <a:p>
            <a:pPr lvl="0"/>
            <a:r>
              <a:rPr lang="en-US" sz="2200" dirty="0" smtClean="0"/>
              <a:t>Details requirement for carrier to cover costs associated with movement delays (i.e. meals, lodging, air, waiting time, etc.)</a:t>
            </a:r>
          </a:p>
          <a:p>
            <a:pPr lvl="0"/>
            <a:r>
              <a:rPr lang="en-US" sz="2200" dirty="0" smtClean="0"/>
              <a:t>Excludes taxi service from agreement</a:t>
            </a:r>
          </a:p>
          <a:p>
            <a:pPr lvl="0"/>
            <a:r>
              <a:rPr lang="en-US" sz="2200" dirty="0" smtClean="0"/>
              <a:t>Adds Carrier’s Rights paragraph which allows carriers to refuse additional personnel, baggage or impedimenta that would cause equipment to violate Federal laws or manufacturers’ safety guidelines</a:t>
            </a:r>
          </a:p>
          <a:p>
            <a:pPr lvl="0"/>
            <a:endParaRPr lang="en-US" sz="2200" dirty="0"/>
          </a:p>
        </p:txBody>
      </p:sp>
      <p:sp>
        <p:nvSpPr>
          <p:cNvPr id="4" name="Slide Number Placeholder 3"/>
          <p:cNvSpPr>
            <a:spLocks noGrp="1"/>
          </p:cNvSpPr>
          <p:nvPr>
            <p:ph type="sldNum" sz="quarter" idx="10"/>
          </p:nvPr>
        </p:nvSpPr>
        <p:spPr/>
        <p:txBody>
          <a:bodyPr/>
          <a:lstStyle/>
          <a:p>
            <a:fld id="{B2CBD513-C24E-41BE-9E66-7C832FF7C315}" type="slidenum">
              <a:rPr lang="en-US" smtClean="0"/>
              <a:pPr/>
              <a:t>8</a:t>
            </a:fld>
            <a:endParaRPr lang="en-US"/>
          </a:p>
        </p:txBody>
      </p:sp>
    </p:spTree>
    <p:extLst>
      <p:ext uri="{BB962C8B-B14F-4D97-AF65-F5344CB8AC3E}">
        <p14:creationId xmlns:p14="http://schemas.microsoft.com/office/powerpoint/2010/main" val="430880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Pre-Approved Carrier Qualifications </a:t>
            </a:r>
            <a:endParaRPr lang="en-US" dirty="0"/>
          </a:p>
        </p:txBody>
      </p:sp>
      <p:sp>
        <p:nvSpPr>
          <p:cNvPr id="3" name="Content Placeholder 2"/>
          <p:cNvSpPr>
            <a:spLocks noGrp="1"/>
          </p:cNvSpPr>
          <p:nvPr>
            <p:ph idx="1"/>
          </p:nvPr>
        </p:nvSpPr>
        <p:spPr>
          <a:xfrm>
            <a:off x="606458" y="1143000"/>
            <a:ext cx="8077200" cy="4740275"/>
          </a:xfrm>
        </p:spPr>
        <p:txBody>
          <a:bodyPr/>
          <a:lstStyle/>
          <a:p>
            <a:r>
              <a:rPr lang="en-US" sz="2200" dirty="0" smtClean="0"/>
              <a:t>Must have graduated from the FMCSA New Entrant Safety Program </a:t>
            </a:r>
          </a:p>
          <a:p>
            <a:r>
              <a:rPr lang="en-US" sz="2200" dirty="0" smtClean="0"/>
              <a:t>Annual inspection of all equipment performed by a commercial motor vehicle safety qualified inspector</a:t>
            </a:r>
          </a:p>
          <a:p>
            <a:r>
              <a:rPr lang="en-US" sz="2200" dirty="0" smtClean="0"/>
              <a:t>Have an “Active” or “Authorized For” operating status with DoT</a:t>
            </a:r>
          </a:p>
          <a:p>
            <a:r>
              <a:rPr lang="en-US" sz="2200" dirty="0" smtClean="0"/>
              <a:t>Ability to submit monthly reports on all DoD movements performed during the previous month</a:t>
            </a:r>
          </a:p>
          <a:p>
            <a:r>
              <a:rPr lang="en-US" sz="2200" dirty="0" smtClean="0"/>
              <a:t>Have capability to communicate with the driver in accordance with all Federal, state, and local laws and/or statutes</a:t>
            </a:r>
          </a:p>
          <a:p>
            <a:r>
              <a:rPr lang="en-US" sz="2200" dirty="0" smtClean="0"/>
              <a:t>Group Operational Passenger System (GOPAX) access</a:t>
            </a:r>
            <a:endParaRPr lang="en-US" sz="2200" dirty="0"/>
          </a:p>
        </p:txBody>
      </p:sp>
      <p:sp>
        <p:nvSpPr>
          <p:cNvPr id="4" name="Slide Number Placeholder 3"/>
          <p:cNvSpPr>
            <a:spLocks noGrp="1"/>
          </p:cNvSpPr>
          <p:nvPr>
            <p:ph type="sldNum" sz="quarter" idx="10"/>
          </p:nvPr>
        </p:nvSpPr>
        <p:spPr/>
        <p:txBody>
          <a:bodyPr/>
          <a:lstStyle/>
          <a:p>
            <a:fld id="{B2CBD513-C24E-41BE-9E66-7C832FF7C315}" type="slidenum">
              <a:rPr lang="en-US" smtClean="0"/>
              <a:pPr/>
              <a:t>9</a:t>
            </a:fld>
            <a:endParaRPr lang="en-US"/>
          </a:p>
        </p:txBody>
      </p:sp>
    </p:spTree>
    <p:extLst>
      <p:ext uri="{BB962C8B-B14F-4D97-AF65-F5344CB8AC3E}">
        <p14:creationId xmlns:p14="http://schemas.microsoft.com/office/powerpoint/2010/main" val="1583721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26390</TotalTime>
  <Words>1813</Words>
  <Application>Microsoft Office PowerPoint</Application>
  <PresentationFormat>On-screen Show (4:3)</PresentationFormat>
  <Paragraphs>332</Paragraphs>
  <Slides>27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Arial Rounded MT Bold</vt:lpstr>
      <vt:lpstr>Calibri</vt:lpstr>
      <vt:lpstr>Garamond</vt:lpstr>
      <vt:lpstr>Times New Roman</vt:lpstr>
      <vt:lpstr>Default Design</vt:lpstr>
      <vt:lpstr>3_Default Design</vt:lpstr>
      <vt:lpstr>Military Bus Program</vt:lpstr>
      <vt:lpstr>Defense Travel Management Office</vt:lpstr>
      <vt:lpstr>Program Overview</vt:lpstr>
      <vt:lpstr>Military Bus Agreement  </vt:lpstr>
      <vt:lpstr>Overview of Program Changes</vt:lpstr>
      <vt:lpstr>1. PSIP No Longer Exists</vt:lpstr>
      <vt:lpstr>2. Military Bus Agreement Improvements</vt:lpstr>
      <vt:lpstr> Military Bus Agreement Improvements (continued)</vt:lpstr>
      <vt:lpstr>DoD Pre-Approved Carrier Qualifications </vt:lpstr>
      <vt:lpstr>Carrier Requirements/Documents</vt:lpstr>
      <vt:lpstr>Moratorium </vt:lpstr>
      <vt:lpstr>3.  Memorandums of Understanding (MOU) </vt:lpstr>
      <vt:lpstr>4. Mandated Use of GOPAX</vt:lpstr>
      <vt:lpstr>5. New Carrier Data Reporting Requirement</vt:lpstr>
      <vt:lpstr> Required Data Elements  </vt:lpstr>
      <vt:lpstr>Main Menu</vt:lpstr>
      <vt:lpstr>Importing a CSV file</vt:lpstr>
      <vt:lpstr>Importing a CSV file (continued)</vt:lpstr>
      <vt:lpstr>Importing a CSV file (continued)</vt:lpstr>
      <vt:lpstr>Importing a CSV file (continued)</vt:lpstr>
      <vt:lpstr>Entering an Individual Movement</vt:lpstr>
      <vt:lpstr>Entering an Individual Movement</vt:lpstr>
      <vt:lpstr>Reporting “No Movements”</vt:lpstr>
      <vt:lpstr>Reporting “No Movements” (continued)</vt:lpstr>
      <vt:lpstr>CMR System Assistance</vt:lpstr>
      <vt:lpstr>Way Ahead</vt:lpstr>
      <vt:lpstr>Program Contact Information</vt:lpstr>
    </vt:vector>
  </TitlesOfParts>
  <Company>PSGS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PSGS</dc:creator>
  <cp:lastModifiedBy>Johnson, Robin D (Rob) CIV DODHRA DTMO (US)</cp:lastModifiedBy>
  <cp:revision>1650</cp:revision>
  <cp:lastPrinted>2019-03-07T12:16:51Z</cp:lastPrinted>
  <dcterms:created xsi:type="dcterms:W3CDTF">2007-04-13T18:10:27Z</dcterms:created>
  <dcterms:modified xsi:type="dcterms:W3CDTF">2019-06-19T17:54:44Z</dcterms:modified>
</cp:coreProperties>
</file>