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</p:sldMasterIdLst>
  <p:notesMasterIdLst>
    <p:notesMasterId r:id="rId33"/>
  </p:notesMasterIdLst>
  <p:handoutMasterIdLst>
    <p:handoutMasterId r:id="rId34"/>
  </p:handoutMasterIdLst>
  <p:sldIdLst>
    <p:sldId id="549" r:id="rId2"/>
    <p:sldId id="551" r:id="rId3"/>
    <p:sldId id="576" r:id="rId4"/>
    <p:sldId id="564" r:id="rId5"/>
    <p:sldId id="568" r:id="rId6"/>
    <p:sldId id="565" r:id="rId7"/>
    <p:sldId id="567" r:id="rId8"/>
    <p:sldId id="562" r:id="rId9"/>
    <p:sldId id="553" r:id="rId10"/>
    <p:sldId id="554" r:id="rId11"/>
    <p:sldId id="566" r:id="rId12"/>
    <p:sldId id="570" r:id="rId13"/>
    <p:sldId id="573" r:id="rId14"/>
    <p:sldId id="571" r:id="rId15"/>
    <p:sldId id="572" r:id="rId16"/>
    <p:sldId id="574" r:id="rId17"/>
    <p:sldId id="575" r:id="rId18"/>
    <p:sldId id="556" r:id="rId19"/>
    <p:sldId id="577" r:id="rId20"/>
    <p:sldId id="569" r:id="rId21"/>
    <p:sldId id="557" r:id="rId22"/>
    <p:sldId id="558" r:id="rId23"/>
    <p:sldId id="559" r:id="rId24"/>
    <p:sldId id="560" r:id="rId25"/>
    <p:sldId id="561" r:id="rId26"/>
    <p:sldId id="579" r:id="rId27"/>
    <p:sldId id="580" r:id="rId28"/>
    <p:sldId id="581" r:id="rId29"/>
    <p:sldId id="582" r:id="rId30"/>
    <p:sldId id="583" r:id="rId31"/>
    <p:sldId id="578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8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4"/>
    <a:srgbClr val="9B0A00"/>
    <a:srgbClr val="C75B12"/>
    <a:srgbClr val="08204F"/>
    <a:srgbClr val="D16028"/>
    <a:srgbClr val="E1D4CB"/>
    <a:srgbClr val="1E4288"/>
    <a:srgbClr val="1A4386"/>
    <a:srgbClr val="A89B92"/>
    <a:srgbClr val="DAB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88382" autoAdjust="0"/>
  </p:normalViewPr>
  <p:slideViewPr>
    <p:cSldViewPr snapToGrid="0" snapToObjects="1">
      <p:cViewPr varScale="1">
        <p:scale>
          <a:sx n="76" d="100"/>
          <a:sy n="76" d="100"/>
        </p:scale>
        <p:origin x="1781" y="53"/>
      </p:cViewPr>
      <p:guideLst>
        <p:guide orient="horz" pos="3978"/>
        <p:guide pos="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067" y="-6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F3F63A7-91A8-4EE0-B7BB-320A15021A8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DD83652-9E1C-4980-B80D-ED0F6D84C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D3372FF-7043-C844-876E-22BDA50BAEE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BDFD43D-802D-474C-8A75-DD5E1943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D43D-802D-474C-8A75-DD5E19435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MCI Academy On line training library. The topic you have selected is Emergency Evacuation Guidelines.</a:t>
            </a:r>
            <a:r>
              <a:rPr lang="en-US" baseline="0" dirty="0"/>
              <a:t> These Guidelines are only general in nature because each situation may require different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D43D-802D-474C-8A75-DD5E19435D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sseng\Pictures\New PPT\MCI_w-tag_66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0" t="-1662" r="-1190" b="1"/>
          <a:stretch/>
        </p:blipFill>
        <p:spPr bwMode="auto">
          <a:xfrm>
            <a:off x="2270464" y="2131931"/>
            <a:ext cx="4501014" cy="27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4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0" y="4159190"/>
            <a:ext cx="6750097" cy="629613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629" y="4799270"/>
            <a:ext cx="6750097" cy="522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2" descr="C:\Users\sseng\Pictures\New PPT\Horizontal_Logo_MCI_tag_661 - NoB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526" y="6403329"/>
            <a:ext cx="2706624" cy="3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sseng\Pictures\New PPT\MCI_Logo_661 - gry25.png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/>
          <a:stretch/>
        </p:blipFill>
        <p:spPr bwMode="auto">
          <a:xfrm>
            <a:off x="85630" y="1498430"/>
            <a:ext cx="5298762" cy="25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65126"/>
            <a:ext cx="7863840" cy="914400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71600"/>
            <a:ext cx="7863840" cy="48463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11" t="24495" r="22601" b="2683"/>
          <a:stretch/>
        </p:blipFill>
        <p:spPr>
          <a:xfrm>
            <a:off x="0" y="6214746"/>
            <a:ext cx="6238818" cy="643254"/>
          </a:xfrm>
          <a:prstGeom prst="rect">
            <a:avLst/>
          </a:prstGeom>
        </p:spPr>
      </p:pic>
      <p:pic>
        <p:nvPicPr>
          <p:cNvPr id="6" name="Picture 2" descr="C:\Users\sseng\Pictures\New PPT\Horizontal_Logo_MCI_tag_661 - NoB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526" y="6403329"/>
            <a:ext cx="2706624" cy="3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2C2-A5B1-451A-A219-4F7E1B19579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F5B1-4BD9-4928-8AAF-3D0A650F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65126"/>
            <a:ext cx="786384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371600"/>
            <a:ext cx="786384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390" y="6580038"/>
            <a:ext cx="3191256" cy="18466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Motor Coach Industries Int’l, Inc. and its subsidiaries.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11" t="24495" r="22601" b="2683"/>
          <a:stretch/>
        </p:blipFill>
        <p:spPr>
          <a:xfrm>
            <a:off x="0" y="6214746"/>
            <a:ext cx="6238818" cy="643254"/>
          </a:xfrm>
          <a:prstGeom prst="rect">
            <a:avLst/>
          </a:prstGeom>
        </p:spPr>
      </p:pic>
      <p:pic>
        <p:nvPicPr>
          <p:cNvPr id="6" name="Picture 2" descr="C:\Users\sseng\Pictures\New PPT\Horizontal_Logo_MCI_tag_661 - NoBG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526" y="6403329"/>
            <a:ext cx="2706624" cy="3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2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3594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396145"/>
            <a:ext cx="8820150" cy="183832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90247" y="4382022"/>
            <a:ext cx="7350368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HVAC Certification, Tools and Training</a:t>
            </a:r>
          </a:p>
        </p:txBody>
      </p:sp>
    </p:spTree>
    <p:extLst>
      <p:ext uri="{BB962C8B-B14F-4D97-AF65-F5344CB8AC3E}">
        <p14:creationId xmlns:p14="http://schemas.microsoft.com/office/powerpoint/2010/main" val="409243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Refrigerant Purchasing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January 2018 requires only certified technicians to be able to purchase refrigerant (H134a now)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Must be able to prove your company has at least one technician is certified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Larger volumes may require proof of 608 certification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Best Practice – Track purchases and usage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8" y="3725048"/>
            <a:ext cx="1841326" cy="24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6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Refrigerants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7" y="1564187"/>
            <a:ext cx="6584320" cy="40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604" y="5311584"/>
            <a:ext cx="7466586" cy="629613"/>
          </a:xfrm>
        </p:spPr>
        <p:txBody>
          <a:bodyPr/>
          <a:lstStyle/>
          <a:p>
            <a:r>
              <a:rPr lang="en-US" dirty="0"/>
              <a:t>Are You Using the Right Equipment?</a:t>
            </a:r>
          </a:p>
        </p:txBody>
      </p:sp>
    </p:spTree>
    <p:extLst>
      <p:ext uri="{BB962C8B-B14F-4D97-AF65-F5344CB8AC3E}">
        <p14:creationId xmlns:p14="http://schemas.microsoft.com/office/powerpoint/2010/main" val="102723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 One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Designed for automotive systems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Slow to evacuate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OK for recycling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Make sure you have extra tanks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92" y="2450191"/>
            <a:ext cx="2918564" cy="361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Appion</a:t>
            </a:r>
            <a:r>
              <a:rPr lang="en-US" dirty="0"/>
              <a:t> G5 Twin Recovery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commercial refrigeration</a:t>
            </a:r>
          </a:p>
          <a:p>
            <a:r>
              <a:rPr lang="en-US" dirty="0"/>
              <a:t>Can remove up to 6 pounds of refrigerant per minute</a:t>
            </a:r>
          </a:p>
          <a:p>
            <a:r>
              <a:rPr lang="en-US" dirty="0"/>
              <a:t>Costs @$750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3579495"/>
            <a:ext cx="32861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to 7 cfm </a:t>
            </a:r>
          </a:p>
          <a:p>
            <a:r>
              <a:rPr lang="en-US" dirty="0"/>
              <a:t>Oil must be changed every job</a:t>
            </a:r>
          </a:p>
          <a:p>
            <a:r>
              <a:rPr lang="en-US" dirty="0"/>
              <a:t>Use vacuum pump oil and not POE 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18" y="2852606"/>
            <a:ext cx="3503391" cy="30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 Gauges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kept sealed when not in use</a:t>
            </a:r>
          </a:p>
          <a:p>
            <a:r>
              <a:rPr lang="en-US" dirty="0"/>
              <a:t>Easily knocked out of calibration</a:t>
            </a:r>
          </a:p>
          <a:p>
            <a:r>
              <a:rPr lang="en-US" dirty="0"/>
              <a:t>Not accurate for evacuation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84" y="2640190"/>
            <a:ext cx="3682652" cy="34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Micron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more accurate than a Manifold Gauge needle</a:t>
            </a:r>
          </a:p>
          <a:p>
            <a:r>
              <a:rPr lang="en-US" dirty="0"/>
              <a:t>1 inch of mercury on a Manifold Gauge equals 25,000 microns</a:t>
            </a:r>
          </a:p>
          <a:p>
            <a:r>
              <a:rPr lang="en-US" dirty="0"/>
              <a:t>Systems must be evacuated to 750 to 1000 microns</a:t>
            </a:r>
          </a:p>
          <a:p>
            <a:r>
              <a:rPr lang="en-US" dirty="0"/>
              <a:t>A must have to properly service HVAC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30" y="3284689"/>
            <a:ext cx="2421621" cy="27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9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Servicing Your Equipment Correctly?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Changing filters as required by the equipment manufacturer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Changing oil as required by equipment manufacturer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Leak testing manifold gauges and hoses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2" y="3095362"/>
            <a:ext cx="2805503" cy="29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Refrigerant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putting back in?</a:t>
            </a:r>
          </a:p>
          <a:p>
            <a:r>
              <a:rPr lang="en-US" dirty="0"/>
              <a:t>Has it been fully recycled?</a:t>
            </a:r>
          </a:p>
          <a:p>
            <a:r>
              <a:rPr lang="en-US" dirty="0"/>
              <a:t>Is it mixed with other refrigerant?</a:t>
            </a:r>
          </a:p>
          <a:p>
            <a:r>
              <a:rPr lang="en-US" dirty="0"/>
              <a:t>Does it contain non condensable gas (nitrogen and air)?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38" y="3428999"/>
            <a:ext cx="3619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Ozone damaging refrigerants was agreed to be phased out at the Montreal Protocol in 1987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In 1992, a time line was established and certification required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Two categories of air conditioning systems was created – 608 and 609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Can not vent refrigerant to atmosphere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Must use EPA Approved equipment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Equipment must be registered with your regional EPA office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0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4817716"/>
            <a:ext cx="6750097" cy="629613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52074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Where was training on HVAC systems completed?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How long was the training?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Was HVAC experience learned just from others?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065158"/>
            <a:ext cx="62103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Very little formal training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Training on automotive and truck systems only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Knowledge gained through trial and error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Knowledge gained from others who learned on their own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91" y="3387193"/>
            <a:ext cx="3935782" cy="25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OEM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Training on system used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Assumes solid HVAC knowledge already exists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Normally 2 to 3 days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You can not learn HVAC in this short of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72" y="3138943"/>
            <a:ext cx="3831140" cy="28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624012"/>
            <a:ext cx="76485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0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MCI Academy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Developed a HVAC Specialist program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4 weeks in length – not consecutive weeks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HVAC 101 – 3.5 days – Fundamentals and EPA Certification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HVAC 201 – 4.5 days – Major Components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HVAC 301 – 4.5 days - Service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HVAC 401 – 4.5 days – Troubleshooting</a:t>
            </a:r>
          </a:p>
          <a:p>
            <a:pPr marL="67866" indent="0">
              <a:buNone/>
            </a:pPr>
            <a:endParaRPr lang="en-US" dirty="0"/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801" y="3626000"/>
            <a:ext cx="4357805" cy="24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0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LMS Courses, Classroom Sessions, Practical and Written Testing</a:t>
            </a:r>
          </a:p>
          <a:p>
            <a:r>
              <a:rPr lang="en-US" dirty="0"/>
              <a:t>16 different qualifications available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04" y="2355009"/>
            <a:ext cx="4740191" cy="36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Lead to Certificates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246" y="1185742"/>
            <a:ext cx="38854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Technician Level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Preventive Maintenance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Tires and Wheels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Air Systems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Basic Steering Systems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Basic Suspension Systems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Tire Pressure Monitoring Systems Qualification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0496" y="2883521"/>
            <a:ext cx="39959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Technician Level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Drum Brakes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 Brakes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Wheel End Systems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Antilock Brake Systems 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Basic Electrical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Advanced Steering Systems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Advanced Suspension Systems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Auxiliary Heating Systems Qualification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2382" y="4957970"/>
            <a:ext cx="201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Technician Level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MCI HVAC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Advanced Electrical Systems Qualification</a:t>
            </a:r>
          </a:p>
        </p:txBody>
      </p:sp>
    </p:spTree>
    <p:extLst>
      <p:ext uri="{BB962C8B-B14F-4D97-AF65-F5344CB8AC3E}">
        <p14:creationId xmlns:p14="http://schemas.microsoft.com/office/powerpoint/2010/main" val="3539583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200" y="933513"/>
            <a:ext cx="8229600" cy="4082987"/>
            <a:chOff x="457200" y="434415"/>
            <a:chExt cx="8229600" cy="4899585"/>
          </a:xfrm>
        </p:grpSpPr>
        <p:sp>
          <p:nvSpPr>
            <p:cNvPr id="4" name="Rectangle 3"/>
            <p:cNvSpPr/>
            <p:nvPr/>
          </p:nvSpPr>
          <p:spPr>
            <a:xfrm>
              <a:off x="457200" y="4343400"/>
              <a:ext cx="1391557" cy="990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 dirty="0"/>
                <a:t>MCI Technician Level 3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733800"/>
              <a:ext cx="1385866" cy="1600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 dirty="0"/>
                <a:t>MCI Technician Level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3124200"/>
              <a:ext cx="1357745" cy="2209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 dirty="0"/>
                <a:t>MCI Technician Level 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8145" y="2590800"/>
              <a:ext cx="1385455" cy="27385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 dirty="0"/>
                <a:t>MCI HVAC Specialist Diploma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1981200"/>
              <a:ext cx="1371600" cy="33481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 dirty="0"/>
                <a:t>Electrical Specialist Diploma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5200" y="1371600"/>
              <a:ext cx="1371600" cy="39577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25" dirty="0"/>
                <a:t>Master MCI Technician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299" y="3420070"/>
              <a:ext cx="526106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9024" y="2813085"/>
              <a:ext cx="554960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98586" y="2200870"/>
              <a:ext cx="532518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/>
                <a:t>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89422" y="1667470"/>
              <a:ext cx="497252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7950" y="1057870"/>
              <a:ext cx="497252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/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0314" y="434415"/>
              <a:ext cx="532518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/>
                <a:t>R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457200" y="857250"/>
            <a:ext cx="7263114" cy="2684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466687">
            <a:off x="4387266" y="3885373"/>
            <a:ext cx="32573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20" name="TextBox 19"/>
          <p:cNvSpPr txBox="1"/>
          <p:nvPr/>
        </p:nvSpPr>
        <p:spPr>
          <a:xfrm rot="19610620">
            <a:off x="5818889" y="3622845"/>
            <a:ext cx="43152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</a:rPr>
              <a:t>and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3" y="822730"/>
            <a:ext cx="4165493" cy="7012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06" y="5514771"/>
            <a:ext cx="3940232" cy="6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9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Recognition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9210" y="1279526"/>
            <a:ext cx="4504676" cy="46088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1410" y="1795323"/>
            <a:ext cx="2536738" cy="18187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01410" y="4129872"/>
            <a:ext cx="2536738" cy="1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5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 for Violation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1" y="2242160"/>
            <a:ext cx="7882599" cy="28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396145"/>
            <a:ext cx="8820150" cy="183832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90247" y="4419600"/>
            <a:ext cx="7350368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Motorcoach Technician Apprenticeship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71" y="3997569"/>
            <a:ext cx="1737527" cy="17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5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Credentials to be Earned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(16) System Qualifications</a:t>
            </a:r>
          </a:p>
          <a:p>
            <a:pPr lvl="0"/>
            <a:r>
              <a:rPr lang="en-US" dirty="0"/>
              <a:t>(3) Technician Level Certificates</a:t>
            </a:r>
          </a:p>
          <a:p>
            <a:pPr lvl="0"/>
            <a:r>
              <a:rPr lang="en-US" dirty="0"/>
              <a:t>Commercial Driver’s License</a:t>
            </a:r>
          </a:p>
          <a:p>
            <a:pPr lvl="0"/>
            <a:r>
              <a:rPr lang="en-US" dirty="0"/>
              <a:t>(2) Specialist Diplomas</a:t>
            </a:r>
          </a:p>
          <a:p>
            <a:pPr lvl="0"/>
            <a:r>
              <a:rPr lang="en-US" dirty="0"/>
              <a:t>EPA 608 and 609 certifications</a:t>
            </a:r>
          </a:p>
          <a:p>
            <a:pPr lvl="0"/>
            <a:r>
              <a:rPr lang="en-US" dirty="0"/>
              <a:t>Master MCI Technician certificate </a:t>
            </a:r>
          </a:p>
          <a:p>
            <a:pPr lvl="0"/>
            <a:r>
              <a:rPr lang="en-US" dirty="0"/>
              <a:t>Motorcoach Technician Journeyman certificate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82" y="4162039"/>
            <a:ext cx="3123049" cy="19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9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608 or 609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609 controls mobile air conditioning systems</a:t>
            </a:r>
          </a:p>
          <a:p>
            <a:r>
              <a:rPr lang="en-US" dirty="0"/>
              <a:t>608 controls stationary air conditioning systems</a:t>
            </a:r>
          </a:p>
          <a:p>
            <a:r>
              <a:rPr lang="en-US" dirty="0"/>
              <a:t>Unfortunately, it is not quite that simple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1" y="3070167"/>
            <a:ext cx="2212932" cy="30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5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Classifications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4" y="1279526"/>
            <a:ext cx="8308732" cy="47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608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30" y="1323115"/>
            <a:ext cx="5225375" cy="48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609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86" y="1400853"/>
            <a:ext cx="5174227" cy="47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609 Technician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Can be completed on line or as a mail in test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Open book test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Lifetime certification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Primarily designed for mobile air conditioning systems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Test costs @$20 per person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48" y="4070170"/>
            <a:ext cx="2768252" cy="1524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43" y="3879142"/>
            <a:ext cx="1917419" cy="19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3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608 Technician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Must be conducted by certified proctored 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Closed book test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Lifetime certification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Core Knowledge required for all types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Type I – Small Appliances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Type II – Residential Systems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Type III – Low Pressure Vapor Systems</a:t>
            </a:r>
          </a:p>
          <a:p>
            <a:pPr marL="287322" lvl="1" indent="278606">
              <a:buFont typeface="Arial" panose="020B0604020202020204" pitchFamily="34" charset="0"/>
              <a:buChar char="•"/>
            </a:pPr>
            <a:r>
              <a:rPr lang="en-US" dirty="0"/>
              <a:t>Universal – All Systems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r>
              <a:rPr lang="en-US" dirty="0"/>
              <a:t>Cost @$75 and up</a:t>
            </a:r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  <a:p>
            <a:pPr marL="67866" indent="2786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45" y="4363819"/>
            <a:ext cx="31527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470"/>
      </p:ext>
    </p:extLst>
  </p:cSld>
  <p:clrMapOvr>
    <a:masterClrMapping/>
  </p:clrMapOvr>
</p:sld>
</file>

<file path=ppt/theme/theme1.xml><?xml version="1.0" encoding="utf-8"?>
<a:theme xmlns:a="http://schemas.openxmlformats.org/drawingml/2006/main" name="MCI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751</Words>
  <Application>Microsoft Office PowerPoint</Application>
  <PresentationFormat>On-screen Show (4:3)</PresentationFormat>
  <Paragraphs>142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MCI Template</vt:lpstr>
      <vt:lpstr>PowerPoint Presentation</vt:lpstr>
      <vt:lpstr>EPA Requirements</vt:lpstr>
      <vt:lpstr>Fines for Violation</vt:lpstr>
      <vt:lpstr>608 or 609</vt:lpstr>
      <vt:lpstr>EPA Classifications</vt:lpstr>
      <vt:lpstr>EPA 608 Requirements</vt:lpstr>
      <vt:lpstr>EPA 609 Requirements</vt:lpstr>
      <vt:lpstr>EPA 609 Technician Certification</vt:lpstr>
      <vt:lpstr>EPA 608 Technician Certification</vt:lpstr>
      <vt:lpstr>Refrigerant Purchasing</vt:lpstr>
      <vt:lpstr>Current Refrigerants</vt:lpstr>
      <vt:lpstr>Are You Using the Right Equipment?</vt:lpstr>
      <vt:lpstr>All in One Machines</vt:lpstr>
      <vt:lpstr>Appion G5 Twin Recovery Machine</vt:lpstr>
      <vt:lpstr>Vacuum Pump</vt:lpstr>
      <vt:lpstr>Manifold Gauges</vt:lpstr>
      <vt:lpstr>Micron Gauge</vt:lpstr>
      <vt:lpstr>Are You Servicing Your Equipment Correctly?</vt:lpstr>
      <vt:lpstr>Refrigerant Quality</vt:lpstr>
      <vt:lpstr>Training</vt:lpstr>
      <vt:lpstr>Proper Training</vt:lpstr>
      <vt:lpstr>What We Have Seen</vt:lpstr>
      <vt:lpstr>Normal OEM Training</vt:lpstr>
      <vt:lpstr>PowerPoint Presentation</vt:lpstr>
      <vt:lpstr>MCI Academy </vt:lpstr>
      <vt:lpstr>System Qualifications</vt:lpstr>
      <vt:lpstr>Qualifications Lead to Certificates</vt:lpstr>
      <vt:lpstr>PowerPoint Presentation</vt:lpstr>
      <vt:lpstr>Graduate Recognition</vt:lpstr>
      <vt:lpstr>PowerPoint Presentation</vt:lpstr>
      <vt:lpstr>Summary of Credentials to be Earned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Libby</dc:creator>
  <cp:lastModifiedBy>Brandon Buchanan</cp:lastModifiedBy>
  <cp:revision>226</cp:revision>
  <cp:lastPrinted>2018-03-05T18:49:47Z</cp:lastPrinted>
  <dcterms:created xsi:type="dcterms:W3CDTF">2017-07-19T02:11:26Z</dcterms:created>
  <dcterms:modified xsi:type="dcterms:W3CDTF">2019-06-26T20:09:55Z</dcterms:modified>
</cp:coreProperties>
</file>