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77" r:id="rId3"/>
    <p:sldId id="280" r:id="rId4"/>
    <p:sldId id="296" r:id="rId5"/>
    <p:sldId id="297" r:id="rId6"/>
    <p:sldId id="298" r:id="rId7"/>
    <p:sldId id="299" r:id="rId8"/>
    <p:sldId id="300" r:id="rId9"/>
    <p:sldId id="301" r:id="rId10"/>
    <p:sldId id="302" r:id="rId11"/>
    <p:sldId id="305" r:id="rId12"/>
    <p:sldId id="304" r:id="rId13"/>
    <p:sldId id="289" r:id="rId14"/>
    <p:sldId id="290" r:id="rId15"/>
    <p:sldId id="308" r:id="rId16"/>
    <p:sldId id="309" r:id="rId17"/>
    <p:sldId id="29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1" autoAdjust="0"/>
    <p:restoredTop sz="94920" autoAdjust="0"/>
  </p:normalViewPr>
  <p:slideViewPr>
    <p:cSldViewPr>
      <p:cViewPr varScale="1">
        <p:scale>
          <a:sx n="119" d="100"/>
          <a:sy n="119" d="100"/>
        </p:scale>
        <p:origin x="52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A59B9-1E4D-4295-A21F-9940619E88CD}" type="datetimeFigureOut">
              <a:rPr lang="en-US" smtClean="0"/>
              <a:t>6/9/2020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5A04C-A5CA-4684-B348-467671145610}" type="slidenum">
              <a:rPr lang="en-US" smtClean="0"/>
              <a:t>‹#›</a:t>
            </a:fld>
            <a:endParaRPr lang="en-US"/>
          </a:p>
        </p:txBody>
      </p:sp>
    </p:spTree>
    <p:extLst>
      <p:ext uri="{BB962C8B-B14F-4D97-AF65-F5344CB8AC3E}">
        <p14:creationId xmlns:p14="http://schemas.microsoft.com/office/powerpoint/2010/main" val="14141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5A04C-A5CA-4684-B348-467671145610}" type="slidenum">
              <a:rPr lang="en-US" smtClean="0"/>
              <a:t>1</a:t>
            </a:fld>
            <a:endParaRPr lang="en-US"/>
          </a:p>
        </p:txBody>
      </p:sp>
    </p:spTree>
    <p:extLst>
      <p:ext uri="{BB962C8B-B14F-4D97-AF65-F5344CB8AC3E}">
        <p14:creationId xmlns:p14="http://schemas.microsoft.com/office/powerpoint/2010/main" val="300532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5A04C-A5CA-4684-B348-467671145610}" type="slidenum">
              <a:rPr lang="en-US" smtClean="0"/>
              <a:t>2</a:t>
            </a:fld>
            <a:endParaRPr lang="en-US"/>
          </a:p>
        </p:txBody>
      </p:sp>
    </p:spTree>
    <p:extLst>
      <p:ext uri="{BB962C8B-B14F-4D97-AF65-F5344CB8AC3E}">
        <p14:creationId xmlns:p14="http://schemas.microsoft.com/office/powerpoint/2010/main" val="2819191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descr="presentation bkgd_db"/>
          <p:cNvPicPr>
            <a:picLocks noChangeAspect="1" noChangeArrowheads="1"/>
          </p:cNvPicPr>
          <p:nvPr userDrawn="1"/>
        </p:nvPicPr>
        <p:blipFill>
          <a:blip r:embed="rId2">
            <a:extLst>
              <a:ext uri="{28A0092B-C50C-407E-A947-70E740481C1C}">
                <a14:useLocalDpi xmlns:a14="http://schemas.microsoft.com/office/drawing/2010/main" val="0"/>
              </a:ext>
            </a:extLst>
          </a:blip>
          <a:srcRect r="97501"/>
          <a:stretch>
            <a:fillRect/>
          </a:stretch>
        </p:blipFill>
        <p:spPr bwMode="auto">
          <a:xfrm>
            <a:off x="-6350" y="0"/>
            <a:ext cx="463550" cy="686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ABC-VH_new 2011"/>
          <p:cNvPicPr>
            <a:picLocks noChangeAspect="1" noChangeArrowheads="1"/>
          </p:cNvPicPr>
          <p:nvPr userDrawn="1"/>
        </p:nvPicPr>
        <p:blipFill>
          <a:blip r:embed="rId3">
            <a:extLst>
              <a:ext uri="{28A0092B-C50C-407E-A947-70E740481C1C}">
                <a14:useLocalDpi xmlns:a14="http://schemas.microsoft.com/office/drawing/2010/main" val="0"/>
              </a:ext>
            </a:extLst>
          </a:blip>
          <a:srcRect b="22784"/>
          <a:stretch>
            <a:fillRect/>
          </a:stretch>
        </p:blipFill>
        <p:spPr bwMode="auto">
          <a:xfrm>
            <a:off x="6477000" y="6020361"/>
            <a:ext cx="24892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userDrawn="1"/>
        </p:nvSpPr>
        <p:spPr>
          <a:xfrm>
            <a:off x="6553200" y="6356537"/>
            <a:ext cx="2133600" cy="364191"/>
          </a:xfrm>
          <a:prstGeom prst="rect">
            <a:avLst/>
          </a:prstGeom>
        </p:spPr>
        <p:txBody>
          <a:bodyPr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Arial" pitchFamily="34"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611F89C-6AFC-4C6D-AF8F-1990C818665B}" type="slidenum">
              <a:rPr lang="en-US" smtClean="0">
                <a:solidFill>
                  <a:prstClr val="black">
                    <a:tint val="75000"/>
                  </a:prstClr>
                </a:solidFill>
              </a:rPr>
              <a:pPr>
                <a:defRPr/>
              </a:pPr>
              <a:t>‹#›</a:t>
            </a:fld>
            <a:endParaRPr lang="en-US">
              <a:solidFill>
                <a:prstClr val="black">
                  <a:tint val="75000"/>
                </a:prstClr>
              </a:solidFill>
            </a:endParaRPr>
          </a:p>
        </p:txBody>
      </p:sp>
      <p:sp>
        <p:nvSpPr>
          <p:cNvPr id="5" name="Title 1"/>
          <p:cNvSpPr>
            <a:spLocks noGrp="1"/>
          </p:cNvSpPr>
          <p:nvPr>
            <p:ph type="title"/>
          </p:nvPr>
        </p:nvSpPr>
        <p:spPr>
          <a:xfrm>
            <a:off x="685800" y="122240"/>
            <a:ext cx="8229600" cy="715962"/>
          </a:xfrm>
          <a:prstGeom prst="rect">
            <a:avLst/>
          </a:prstGeom>
        </p:spPr>
        <p:txBody>
          <a:bodyPr/>
          <a:lstStyle>
            <a:lvl1pPr algn="l">
              <a:defRPr sz="4000" b="1" baseline="0">
                <a:solidFill>
                  <a:srgbClr val="C00000"/>
                </a:solidFill>
              </a:defRPr>
            </a:lvl1pPr>
          </a:lstStyle>
          <a:p>
            <a:r>
              <a:rPr lang="en-US"/>
              <a:t>Click to edit Master title style</a:t>
            </a:r>
            <a:endParaRPr lang="en-US" dirty="0"/>
          </a:p>
        </p:txBody>
      </p:sp>
      <p:sp>
        <p:nvSpPr>
          <p:cNvPr id="6" name="Content Placeholder 2"/>
          <p:cNvSpPr>
            <a:spLocks noGrp="1"/>
          </p:cNvSpPr>
          <p:nvPr>
            <p:ph idx="1"/>
          </p:nvPr>
        </p:nvSpPr>
        <p:spPr>
          <a:xfrm>
            <a:off x="685800" y="1143003"/>
            <a:ext cx="8229600" cy="45259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626995"/>
      </p:ext>
    </p:extLst>
  </p:cSld>
  <p:clrMapOvr>
    <a:masterClrMapping/>
  </p:clrMapOvr>
  <p:transition advTm="1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685800" y="122240"/>
            <a:ext cx="8229600" cy="715962"/>
          </a:xfrm>
          <a:prstGeom prst="rect">
            <a:avLst/>
          </a:prstGeom>
        </p:spPr>
        <p:txBody>
          <a:bodyPr/>
          <a:lstStyle>
            <a:lvl1pPr algn="l">
              <a:defRPr sz="4000" b="1" baseline="0">
                <a:solidFill>
                  <a:srgbClr val="C00000"/>
                </a:solidFill>
              </a:defRPr>
            </a:lvl1pPr>
          </a:lstStyle>
          <a:p>
            <a:r>
              <a:rPr lang="en-US"/>
              <a:t>Click to edit Master title style</a:t>
            </a:r>
            <a:endParaRPr lang="en-US" dirty="0"/>
          </a:p>
        </p:txBody>
      </p:sp>
      <p:sp>
        <p:nvSpPr>
          <p:cNvPr id="10" name="Content Placeholder 2"/>
          <p:cNvSpPr>
            <a:spLocks noGrp="1"/>
          </p:cNvSpPr>
          <p:nvPr>
            <p:ph idx="1"/>
          </p:nvPr>
        </p:nvSpPr>
        <p:spPr>
          <a:xfrm>
            <a:off x="685800" y="1143003"/>
            <a:ext cx="8229600" cy="45259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682777"/>
      </p:ext>
    </p:extLst>
  </p:cSld>
  <p:clrMapOvr>
    <a:masterClrMapping/>
  </p:clrMapOvr>
  <p:transition advTm="100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lumMod val="0"/>
                <a:lumOff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6" descr="presentation bkgd_db"/>
          <p:cNvPicPr>
            <a:picLocks noChangeAspect="1" noChangeArrowheads="1"/>
          </p:cNvPicPr>
          <p:nvPr/>
        </p:nvPicPr>
        <p:blipFill>
          <a:blip r:embed="rId4">
            <a:extLst>
              <a:ext uri="{28A0092B-C50C-407E-A947-70E740481C1C}">
                <a14:useLocalDpi xmlns:a14="http://schemas.microsoft.com/office/drawing/2010/main" val="0"/>
              </a:ext>
            </a:extLst>
          </a:blip>
          <a:srcRect r="97501"/>
          <a:stretch>
            <a:fillRect/>
          </a:stretch>
        </p:blipFill>
        <p:spPr bwMode="auto">
          <a:xfrm>
            <a:off x="-6350" y="0"/>
            <a:ext cx="463550" cy="686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ABC-VH_new 2011"/>
          <p:cNvPicPr>
            <a:picLocks noChangeAspect="1" noChangeArrowheads="1"/>
          </p:cNvPicPr>
          <p:nvPr/>
        </p:nvPicPr>
        <p:blipFill>
          <a:blip r:embed="rId5">
            <a:extLst>
              <a:ext uri="{28A0092B-C50C-407E-A947-70E740481C1C}">
                <a14:useLocalDpi xmlns:a14="http://schemas.microsoft.com/office/drawing/2010/main" val="0"/>
              </a:ext>
            </a:extLst>
          </a:blip>
          <a:srcRect b="22784"/>
          <a:stretch>
            <a:fillRect/>
          </a:stretch>
        </p:blipFill>
        <p:spPr bwMode="auto">
          <a:xfrm>
            <a:off x="6477000" y="6020361"/>
            <a:ext cx="24892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3"/>
          <p:cNvSpPr>
            <a:spLocks noGrp="1"/>
          </p:cNvSpPr>
          <p:nvPr>
            <p:ph type="sldNum" sz="quarter" idx="4"/>
          </p:nvPr>
        </p:nvSpPr>
        <p:spPr>
          <a:xfrm>
            <a:off x="76200" y="6356537"/>
            <a:ext cx="2133600" cy="364191"/>
          </a:xfrm>
          <a:prstGeom prst="rect">
            <a:avLst/>
          </a:prstGeom>
        </p:spPr>
        <p:txBody>
          <a:bodyPr/>
          <a:lstStyle>
            <a:lvl1pPr algn="l">
              <a:defRPr b="1">
                <a:solidFill>
                  <a:schemeClr val="bg1"/>
                </a:solidFill>
                <a:latin typeface="Arial" charset="0"/>
                <a:cs typeface="Arial" charset="0"/>
              </a:defRPr>
            </a:lvl1pPr>
          </a:lstStyle>
          <a:p>
            <a:pPr fontAlgn="base">
              <a:spcBef>
                <a:spcPct val="0"/>
              </a:spcBef>
              <a:spcAft>
                <a:spcPct val="0"/>
              </a:spcAft>
              <a:defRPr/>
            </a:pPr>
            <a:fld id="{4787A560-2D59-4FDF-9A53-339BCEDA55C8}" type="slidenum">
              <a:rPr lang="en-US">
                <a:solidFill>
                  <a:prstClr val="white"/>
                </a:solidFill>
              </a:rPr>
              <a:pPr fontAlgn="base">
                <a:spcBef>
                  <a:spcPct val="0"/>
                </a:spcBef>
                <a:spcAft>
                  <a:spcPct val="0"/>
                </a:spcAft>
                <a:defRPr/>
              </a:pPr>
              <a:t>‹#›</a:t>
            </a:fld>
            <a:endParaRPr lang="en-US" dirty="0">
              <a:solidFill>
                <a:prstClr val="white"/>
              </a:solidFill>
            </a:endParaRPr>
          </a:p>
        </p:txBody>
      </p:sp>
      <p:sp>
        <p:nvSpPr>
          <p:cNvPr id="12" name="Slide Number Placeholder 5"/>
          <p:cNvSpPr txBox="1">
            <a:spLocks/>
          </p:cNvSpPr>
          <p:nvPr/>
        </p:nvSpPr>
        <p:spPr>
          <a:xfrm>
            <a:off x="6553200" y="6356537"/>
            <a:ext cx="2133600" cy="364191"/>
          </a:xfrm>
          <a:prstGeom prst="rect">
            <a:avLst/>
          </a:prstGeom>
        </p:spPr>
        <p:txBody>
          <a:bodyPr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Arial" pitchFamily="34"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194A64E-BD5E-4DE2-A13A-5C4A4E6C22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022069"/>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advTm="1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www.abc-companies.com/webcasts/webcast_survey.asp?id=14" TargetMode="External"/><Relationship Id="rId5" Type="http://schemas.openxmlformats.org/officeDocument/2006/relationships/hyperlink" Target="http://www.abc-companies.com/webcasts/webcast_survey.asp?id=13" TargetMode="Externa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abcmnfile01\marketing\MNARC1 Files\ABC-1\Web\Grab-N-Go\WEB CASTS\_GrabNGo Webcast TEMPLATE\art for webcast\presentation bkgd_d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5603"/>
            <a:ext cx="9161463" cy="696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Content Placeholder 4"/>
          <p:cNvSpPr>
            <a:spLocks noGrp="1"/>
          </p:cNvSpPr>
          <p:nvPr>
            <p:ph idx="1"/>
          </p:nvPr>
        </p:nvSpPr>
        <p:spPr bwMode="auto">
          <a:xfrm>
            <a:off x="4367349" y="1398074"/>
            <a:ext cx="4794250" cy="21977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b="1" dirty="0"/>
              <a:t>Jump Starting/Charging Procedure</a:t>
            </a:r>
            <a:endParaRPr lang="en-US" altLang="en-US" sz="3600" b="1" dirty="0"/>
          </a:p>
        </p:txBody>
      </p:sp>
    </p:spTree>
    <p:extLst>
      <p:ext uri="{BB962C8B-B14F-4D97-AF65-F5344CB8AC3E}">
        <p14:creationId xmlns:p14="http://schemas.microsoft.com/office/powerpoint/2010/main" val="209514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3534-094A-4F1B-BCAC-B965C5B583D6}"/>
              </a:ext>
            </a:extLst>
          </p:cNvPr>
          <p:cNvSpPr>
            <a:spLocks noGrp="1"/>
          </p:cNvSpPr>
          <p:nvPr>
            <p:ph type="title"/>
          </p:nvPr>
        </p:nvSpPr>
        <p:spPr/>
        <p:txBody>
          <a:bodyPr/>
          <a:lstStyle/>
          <a:p>
            <a:r>
              <a:rPr lang="en-US" u="sng" dirty="0"/>
              <a:t>Battery Charger to Coach Jump Start </a:t>
            </a:r>
            <a:endParaRPr lang="en-US" dirty="0"/>
          </a:p>
        </p:txBody>
      </p:sp>
      <p:sp>
        <p:nvSpPr>
          <p:cNvPr id="3" name="Content Placeholder 2">
            <a:extLst>
              <a:ext uri="{FF2B5EF4-FFF2-40B4-BE49-F238E27FC236}">
                <a16:creationId xmlns:a16="http://schemas.microsoft.com/office/drawing/2014/main" id="{41838BBD-CDD7-4D80-A745-5A8592DB7344}"/>
              </a:ext>
            </a:extLst>
          </p:cNvPr>
          <p:cNvSpPr>
            <a:spLocks noGrp="1"/>
          </p:cNvSpPr>
          <p:nvPr>
            <p:ph idx="1"/>
          </p:nvPr>
        </p:nvSpPr>
        <p:spPr/>
        <p:txBody>
          <a:bodyPr/>
          <a:lstStyle/>
          <a:p>
            <a:pPr lvl="0">
              <a:lnSpc>
                <a:spcPct val="115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Hook up Positive jumper cable to the Positive jump post of the coach.</a:t>
            </a:r>
          </a:p>
          <a:p>
            <a:pPr lvl="0">
              <a:lnSpc>
                <a:spcPct val="115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Hook up Negative jumper cable to the Negative jump post of the coach.</a:t>
            </a:r>
          </a:p>
          <a:p>
            <a:pPr lvl="0">
              <a:lnSpc>
                <a:spcPct val="115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Turn on the Battery Charger (Lowest Setting). Allow the charger to run until the depleted batteries have charged to a minimum of 21 Volts. This may take 15 or more minutes depending on how low the batteries are. </a:t>
            </a:r>
          </a:p>
          <a:p>
            <a:endParaRPr lang="en-US" dirty="0"/>
          </a:p>
        </p:txBody>
      </p:sp>
      <p:pic>
        <p:nvPicPr>
          <p:cNvPr id="7170" name="Picture 2">
            <a:extLst>
              <a:ext uri="{FF2B5EF4-FFF2-40B4-BE49-F238E27FC236}">
                <a16:creationId xmlns:a16="http://schemas.microsoft.com/office/drawing/2014/main" id="{4CBCAB5E-E68F-44F9-9B3B-DA43B6F1E9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2057400"/>
            <a:ext cx="333375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626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barn(inVertical)">
                                      <p:cBhvr>
                                        <p:cTn id="2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3534-094A-4F1B-BCAC-B965C5B583D6}"/>
              </a:ext>
            </a:extLst>
          </p:cNvPr>
          <p:cNvSpPr>
            <a:spLocks noGrp="1"/>
          </p:cNvSpPr>
          <p:nvPr>
            <p:ph type="title"/>
          </p:nvPr>
        </p:nvSpPr>
        <p:spPr/>
        <p:txBody>
          <a:bodyPr/>
          <a:lstStyle/>
          <a:p>
            <a:r>
              <a:rPr lang="en-US" u="sng" dirty="0">
                <a:latin typeface="Calibri" panose="020F0502020204030204" pitchFamily="34" charset="0"/>
                <a:ea typeface="Calibri" panose="020F0502020204030204" pitchFamily="34" charset="0"/>
                <a:cs typeface="Times New Roman" panose="02020603050405020304" pitchFamily="18" charset="0"/>
              </a:rPr>
              <a:t>Battery Charger to Coach Batteries</a:t>
            </a:r>
            <a:endParaRPr lang="en-US" dirty="0"/>
          </a:p>
        </p:txBody>
      </p:sp>
      <p:sp>
        <p:nvSpPr>
          <p:cNvPr id="3" name="Content Placeholder 2">
            <a:extLst>
              <a:ext uri="{FF2B5EF4-FFF2-40B4-BE49-F238E27FC236}">
                <a16:creationId xmlns:a16="http://schemas.microsoft.com/office/drawing/2014/main" id="{41838BBD-CDD7-4D80-A745-5A8592DB7344}"/>
              </a:ext>
            </a:extLst>
          </p:cNvPr>
          <p:cNvSpPr>
            <a:spLocks noGrp="1"/>
          </p:cNvSpPr>
          <p:nvPr>
            <p:ph idx="1"/>
          </p:nvPr>
        </p:nvSpPr>
        <p:spPr/>
        <p:txBody>
          <a:bodyPr/>
          <a:lstStyle/>
          <a:p>
            <a:pPr lvl="0">
              <a:lnSpc>
                <a:spcPct val="115000"/>
              </a:lnSpc>
              <a:spcBef>
                <a:spcPts val="0"/>
              </a:spcBef>
              <a:spcAft>
                <a:spcPts val="0"/>
              </a:spcAft>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Take a picture of how cables are hooked to the batteries. Or draw a cable layout.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spcAft>
                <a:spcPts val="0"/>
              </a:spcAft>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Remove all cables from the batteries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spcAft>
                <a:spcPts val="0"/>
              </a:spcAft>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Hook up Positive cable to the Positive post of the battery </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to be charged</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spcAft>
                <a:spcPts val="0"/>
              </a:spcAft>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Hook up Negative cable to the Negative post of the battery </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to be charged</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spcAft>
                <a:spcPts val="0"/>
              </a:spcAft>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Turn on the Battery Charger to lower 12-volt amp rating to allow a slow charge. Allow the charger to charge until the depleted battery </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has </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charged to ­­­12.2 Volts. This may take a while depending on how low the batteries are.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E998D164-0AD8-4808-8DBD-28F3F709097E}"/>
              </a:ext>
            </a:extLst>
          </p:cNvPr>
          <p:cNvPicPr>
            <a:picLocks noChangeAspect="1"/>
          </p:cNvPicPr>
          <p:nvPr/>
        </p:nvPicPr>
        <p:blipFill>
          <a:blip r:embed="rId2"/>
          <a:stretch>
            <a:fillRect/>
          </a:stretch>
        </p:blipFill>
        <p:spPr>
          <a:xfrm>
            <a:off x="2362200" y="1524000"/>
            <a:ext cx="4572000" cy="3429000"/>
          </a:xfrm>
          <a:prstGeom prst="rect">
            <a:avLst/>
          </a:prstGeom>
        </p:spPr>
      </p:pic>
    </p:spTree>
    <p:extLst>
      <p:ext uri="{BB962C8B-B14F-4D97-AF65-F5344CB8AC3E}">
        <p14:creationId xmlns:p14="http://schemas.microsoft.com/office/powerpoint/2010/main" val="1830284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3534-094A-4F1B-BCAC-B965C5B583D6}"/>
              </a:ext>
            </a:extLst>
          </p:cNvPr>
          <p:cNvSpPr>
            <a:spLocks noGrp="1"/>
          </p:cNvSpPr>
          <p:nvPr>
            <p:ph type="title"/>
          </p:nvPr>
        </p:nvSpPr>
        <p:spPr/>
        <p:txBody>
          <a:bodyPr/>
          <a:lstStyle/>
          <a:p>
            <a:r>
              <a:rPr lang="en-US" u="sng" dirty="0">
                <a:latin typeface="Calibri" panose="020F0502020204030204" pitchFamily="34" charset="0"/>
                <a:ea typeface="Calibri" panose="020F0502020204030204" pitchFamily="34" charset="0"/>
                <a:cs typeface="Times New Roman" panose="02020603050405020304" pitchFamily="18" charset="0"/>
              </a:rPr>
              <a:t>Battery Charger to Coach Batteries</a:t>
            </a:r>
            <a:endParaRPr lang="en-US" dirty="0"/>
          </a:p>
        </p:txBody>
      </p:sp>
      <p:sp>
        <p:nvSpPr>
          <p:cNvPr id="3" name="Content Placeholder 2">
            <a:extLst>
              <a:ext uri="{FF2B5EF4-FFF2-40B4-BE49-F238E27FC236}">
                <a16:creationId xmlns:a16="http://schemas.microsoft.com/office/drawing/2014/main" id="{41838BBD-CDD7-4D80-A745-5A8592DB7344}"/>
              </a:ext>
            </a:extLst>
          </p:cNvPr>
          <p:cNvSpPr>
            <a:spLocks noGrp="1"/>
          </p:cNvSpPr>
          <p:nvPr>
            <p:ph idx="1"/>
          </p:nvPr>
        </p:nvSpPr>
        <p:spPr/>
        <p:txBody>
          <a:bodyPr/>
          <a:lstStyle/>
          <a:p>
            <a:pPr lvl="0">
              <a:lnSpc>
                <a:spcPct val="115000"/>
              </a:lnSpc>
              <a:spcBef>
                <a:spcPts val="0"/>
              </a:spcBef>
              <a:spcAft>
                <a:spcPts val="0"/>
              </a:spcAft>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Do not Power</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Coach on with Depleted Batteries until this minimum voltage has been reached </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on both batteries</a:t>
            </a: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Or Damage can occur.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spcAft>
                <a:spcPts val="0"/>
              </a:spcAft>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Once battery voltage has been reached move to next battery for charging if doing 1 battery at a time.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spcAft>
                <a:spcPts val="0"/>
              </a:spcAft>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Once batteries are charged turn off Battery charger and remove cables in Reverse order Starting with Negative cable.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spcAft>
                <a:spcPts val="0"/>
              </a:spcAft>
              <a:buFont typeface="Arial" panose="020B0604020202020204" pitchFamily="34" charset="0"/>
              <a:buChar char="•"/>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Reinstall battery cables correctly. If you are unsure how to reinstall </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STOP. Call ABC Tech Support for help.</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06D7D868-7568-4A3C-9376-A6709094F5A2}"/>
              </a:ext>
            </a:extLst>
          </p:cNvPr>
          <p:cNvPicPr>
            <a:picLocks noChangeAspect="1"/>
          </p:cNvPicPr>
          <p:nvPr/>
        </p:nvPicPr>
        <p:blipFill>
          <a:blip r:embed="rId2"/>
          <a:stretch>
            <a:fillRect/>
          </a:stretch>
        </p:blipFill>
        <p:spPr>
          <a:xfrm>
            <a:off x="1393474" y="990600"/>
            <a:ext cx="6357051" cy="4443412"/>
          </a:xfrm>
          <a:prstGeom prst="rect">
            <a:avLst/>
          </a:prstGeom>
        </p:spPr>
      </p:pic>
    </p:spTree>
    <p:extLst>
      <p:ext uri="{BB962C8B-B14F-4D97-AF65-F5344CB8AC3E}">
        <p14:creationId xmlns:p14="http://schemas.microsoft.com/office/powerpoint/2010/main" val="2478698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3200"/>
              <a:t>Battery cable hook up for Van hool coaches</a:t>
            </a:r>
          </a:p>
        </p:txBody>
      </p:sp>
      <p:sp>
        <p:nvSpPr>
          <p:cNvPr id="25603" name="TextBox 4"/>
          <p:cNvSpPr txBox="1">
            <a:spLocks noChangeArrowheads="1"/>
          </p:cNvSpPr>
          <p:nvPr/>
        </p:nvSpPr>
        <p:spPr bwMode="auto">
          <a:xfrm>
            <a:off x="5029200" y="1295400"/>
            <a:ext cx="289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T 2140/45</a:t>
            </a:r>
          </a:p>
        </p:txBody>
      </p:sp>
      <p:graphicFrame>
        <p:nvGraphicFramePr>
          <p:cNvPr id="25604" name="Object 5"/>
          <p:cNvGraphicFramePr>
            <a:graphicFrameLocks noChangeAspect="1"/>
          </p:cNvGraphicFramePr>
          <p:nvPr>
            <p:extLst>
              <p:ext uri="{D42A27DB-BD31-4B8C-83A1-F6EECF244321}">
                <p14:modId xmlns:p14="http://schemas.microsoft.com/office/powerpoint/2010/main" val="4130341990"/>
              </p:ext>
            </p:extLst>
          </p:nvPr>
        </p:nvGraphicFramePr>
        <p:xfrm>
          <a:off x="533400" y="609600"/>
          <a:ext cx="8574314" cy="6172200"/>
        </p:xfrm>
        <a:graphic>
          <a:graphicData uri="http://schemas.openxmlformats.org/presentationml/2006/ole">
            <mc:AlternateContent xmlns:mc="http://schemas.openxmlformats.org/markup-compatibility/2006">
              <mc:Choice xmlns:v="urn:schemas-microsoft-com:vml" Requires="v">
                <p:oleObj spid="_x0000_s4118" name="Acrobat Document" r:id="rId3" imgW="5829199" imgH="7543800" progId="Acrobat.Document.11">
                  <p:embed/>
                </p:oleObj>
              </mc:Choice>
              <mc:Fallback>
                <p:oleObj name="Acrobat Document" r:id="rId3" imgW="5829199" imgH="7543800" progId="Acrobat.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09600"/>
                        <a:ext cx="8574314" cy="6172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07374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200"/>
              <a:t>Battery cable hook up for Vanhool coaches</a:t>
            </a:r>
          </a:p>
        </p:txBody>
      </p:sp>
      <p:sp>
        <p:nvSpPr>
          <p:cNvPr id="26627" name="Content Placeholder 2"/>
          <p:cNvSpPr>
            <a:spLocks noGrp="1"/>
          </p:cNvSpPr>
          <p:nvPr>
            <p:ph idx="1"/>
          </p:nvPr>
        </p:nvSpPr>
        <p:spPr/>
        <p:txBody>
          <a:bodyPr/>
          <a:lstStyle/>
          <a:p>
            <a:r>
              <a:rPr lang="en-US" altLang="en-US" sz="2000"/>
              <a:t>       C2045</a:t>
            </a:r>
          </a:p>
        </p:txBody>
      </p:sp>
      <p:graphicFrame>
        <p:nvGraphicFramePr>
          <p:cNvPr id="26628" name="Object 3"/>
          <p:cNvGraphicFramePr>
            <a:graphicFrameLocks noChangeAspect="1"/>
          </p:cNvGraphicFramePr>
          <p:nvPr>
            <p:extLst>
              <p:ext uri="{D42A27DB-BD31-4B8C-83A1-F6EECF244321}">
                <p14:modId xmlns:p14="http://schemas.microsoft.com/office/powerpoint/2010/main" val="1436916444"/>
              </p:ext>
            </p:extLst>
          </p:nvPr>
        </p:nvGraphicFramePr>
        <p:xfrm>
          <a:off x="571500" y="552576"/>
          <a:ext cx="8458200" cy="6172200"/>
        </p:xfrm>
        <a:graphic>
          <a:graphicData uri="http://schemas.openxmlformats.org/presentationml/2006/ole">
            <mc:AlternateContent xmlns:mc="http://schemas.openxmlformats.org/markup-compatibility/2006">
              <mc:Choice xmlns:v="urn:schemas-microsoft-com:vml" Requires="v">
                <p:oleObj spid="_x0000_s5143" name="Acrobat Document" r:id="rId3" imgW="5829199" imgH="7543800" progId="Acrobat.Document.11">
                  <p:embed/>
                </p:oleObj>
              </mc:Choice>
              <mc:Fallback>
                <p:oleObj name="Acrobat Document" r:id="rId3" imgW="5829199" imgH="7543800" progId="Acrobat.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552576"/>
                        <a:ext cx="8458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75403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200"/>
              <a:t>Battery cable hook up for Vanhool coaches</a:t>
            </a:r>
          </a:p>
        </p:txBody>
      </p:sp>
      <p:sp>
        <p:nvSpPr>
          <p:cNvPr id="26627" name="Content Placeholder 2"/>
          <p:cNvSpPr>
            <a:spLocks noGrp="1"/>
          </p:cNvSpPr>
          <p:nvPr>
            <p:ph idx="1"/>
          </p:nvPr>
        </p:nvSpPr>
        <p:spPr/>
        <p:txBody>
          <a:bodyPr/>
          <a:lstStyle/>
          <a:p>
            <a:r>
              <a:rPr lang="en-US" altLang="en-US" sz="2000"/>
              <a:t>       C2045</a:t>
            </a:r>
          </a:p>
        </p:txBody>
      </p:sp>
      <p:graphicFrame>
        <p:nvGraphicFramePr>
          <p:cNvPr id="26628" name="Object 3"/>
          <p:cNvGraphicFramePr>
            <a:graphicFrameLocks noChangeAspect="1"/>
          </p:cNvGraphicFramePr>
          <p:nvPr/>
        </p:nvGraphicFramePr>
        <p:xfrm>
          <a:off x="571500" y="552576"/>
          <a:ext cx="8458200" cy="6172200"/>
        </p:xfrm>
        <a:graphic>
          <a:graphicData uri="http://schemas.openxmlformats.org/presentationml/2006/ole">
            <mc:AlternateContent xmlns:mc="http://schemas.openxmlformats.org/markup-compatibility/2006">
              <mc:Choice xmlns:v="urn:schemas-microsoft-com:vml" Requires="v">
                <p:oleObj spid="_x0000_s9219" name="Acrobat Document" r:id="rId3" imgW="5829199" imgH="7543800" progId="Acrobat.Document.11">
                  <p:embed/>
                </p:oleObj>
              </mc:Choice>
              <mc:Fallback>
                <p:oleObj name="Acrobat Document" r:id="rId3" imgW="5829199" imgH="7543800" progId="Acrobat.Document.11">
                  <p:embed/>
                  <p:pic>
                    <p:nvPicPr>
                      <p:cNvPr id="2662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552576"/>
                        <a:ext cx="8458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a:extLst>
              <a:ext uri="{FF2B5EF4-FFF2-40B4-BE49-F238E27FC236}">
                <a16:creationId xmlns:a16="http://schemas.microsoft.com/office/drawing/2014/main" id="{6DBDD929-83BE-4F04-9727-26B972060E0D}"/>
              </a:ext>
            </a:extLst>
          </p:cNvPr>
          <p:cNvPicPr>
            <a:picLocks noChangeAspect="1"/>
          </p:cNvPicPr>
          <p:nvPr/>
        </p:nvPicPr>
        <p:blipFill>
          <a:blip r:embed="rId5"/>
          <a:stretch>
            <a:fillRect/>
          </a:stretch>
        </p:blipFill>
        <p:spPr>
          <a:xfrm>
            <a:off x="2209800" y="4038600"/>
            <a:ext cx="4724400" cy="2392847"/>
          </a:xfrm>
          <a:prstGeom prst="rect">
            <a:avLst/>
          </a:prstGeom>
        </p:spPr>
      </p:pic>
      <p:pic>
        <p:nvPicPr>
          <p:cNvPr id="7" name="Picture 6">
            <a:extLst>
              <a:ext uri="{FF2B5EF4-FFF2-40B4-BE49-F238E27FC236}">
                <a16:creationId xmlns:a16="http://schemas.microsoft.com/office/drawing/2014/main" id="{9872BF24-E903-49D8-93B4-363CD7663A51}"/>
              </a:ext>
            </a:extLst>
          </p:cNvPr>
          <p:cNvPicPr>
            <a:picLocks noChangeAspect="1"/>
          </p:cNvPicPr>
          <p:nvPr/>
        </p:nvPicPr>
        <p:blipFill>
          <a:blip r:embed="rId6"/>
          <a:stretch>
            <a:fillRect/>
          </a:stretch>
        </p:blipFill>
        <p:spPr>
          <a:xfrm>
            <a:off x="1828800" y="613516"/>
            <a:ext cx="6019800" cy="2800350"/>
          </a:xfrm>
          <a:prstGeom prst="rect">
            <a:avLst/>
          </a:prstGeom>
        </p:spPr>
      </p:pic>
      <p:sp>
        <p:nvSpPr>
          <p:cNvPr id="3" name="TextBox 2">
            <a:extLst>
              <a:ext uri="{FF2B5EF4-FFF2-40B4-BE49-F238E27FC236}">
                <a16:creationId xmlns:a16="http://schemas.microsoft.com/office/drawing/2014/main" id="{9439B8B8-72EF-47AD-83DC-5672DD8476D4}"/>
              </a:ext>
            </a:extLst>
          </p:cNvPr>
          <p:cNvSpPr txBox="1"/>
          <p:nvPr/>
        </p:nvSpPr>
        <p:spPr>
          <a:xfrm>
            <a:off x="2286000" y="6305424"/>
            <a:ext cx="838200" cy="307777"/>
          </a:xfrm>
          <a:prstGeom prst="rect">
            <a:avLst/>
          </a:prstGeom>
          <a:solidFill>
            <a:srgbClr val="FFFF00"/>
          </a:solidFill>
        </p:spPr>
        <p:txBody>
          <a:bodyPr wrap="square" rtlCol="0">
            <a:spAutoFit/>
          </a:bodyPr>
          <a:lstStyle/>
          <a:p>
            <a:r>
              <a:rPr lang="en-US" sz="1400" dirty="0"/>
              <a:t>24v Neg</a:t>
            </a:r>
          </a:p>
        </p:txBody>
      </p:sp>
      <p:sp>
        <p:nvSpPr>
          <p:cNvPr id="9" name="TextBox 8">
            <a:extLst>
              <a:ext uri="{FF2B5EF4-FFF2-40B4-BE49-F238E27FC236}">
                <a16:creationId xmlns:a16="http://schemas.microsoft.com/office/drawing/2014/main" id="{21C76944-B6A2-4476-A53E-46BAE726457A}"/>
              </a:ext>
            </a:extLst>
          </p:cNvPr>
          <p:cNvSpPr txBox="1"/>
          <p:nvPr/>
        </p:nvSpPr>
        <p:spPr>
          <a:xfrm>
            <a:off x="6019802" y="6293699"/>
            <a:ext cx="761998" cy="307777"/>
          </a:xfrm>
          <a:prstGeom prst="rect">
            <a:avLst/>
          </a:prstGeom>
          <a:solidFill>
            <a:srgbClr val="FFFF00"/>
          </a:solidFill>
        </p:spPr>
        <p:txBody>
          <a:bodyPr wrap="square" rtlCol="0">
            <a:spAutoFit/>
          </a:bodyPr>
          <a:lstStyle/>
          <a:p>
            <a:r>
              <a:rPr lang="en-US" sz="1400" dirty="0"/>
              <a:t>24v Pos</a:t>
            </a:r>
          </a:p>
        </p:txBody>
      </p:sp>
      <p:sp>
        <p:nvSpPr>
          <p:cNvPr id="10" name="TextBox 9">
            <a:extLst>
              <a:ext uri="{FF2B5EF4-FFF2-40B4-BE49-F238E27FC236}">
                <a16:creationId xmlns:a16="http://schemas.microsoft.com/office/drawing/2014/main" id="{7860550A-F793-43DE-9089-1A4A9AAB8C6B}"/>
              </a:ext>
            </a:extLst>
          </p:cNvPr>
          <p:cNvSpPr txBox="1"/>
          <p:nvPr/>
        </p:nvSpPr>
        <p:spPr>
          <a:xfrm>
            <a:off x="3619502" y="6293698"/>
            <a:ext cx="838200" cy="307777"/>
          </a:xfrm>
          <a:prstGeom prst="rect">
            <a:avLst/>
          </a:prstGeom>
          <a:solidFill>
            <a:srgbClr val="FFFF00"/>
          </a:solidFill>
        </p:spPr>
        <p:txBody>
          <a:bodyPr wrap="square" rtlCol="0">
            <a:spAutoFit/>
          </a:bodyPr>
          <a:lstStyle/>
          <a:p>
            <a:r>
              <a:rPr lang="en-US" sz="1400" dirty="0"/>
              <a:t>12v Pos</a:t>
            </a:r>
          </a:p>
        </p:txBody>
      </p:sp>
      <p:sp>
        <p:nvSpPr>
          <p:cNvPr id="11" name="TextBox 10">
            <a:extLst>
              <a:ext uri="{FF2B5EF4-FFF2-40B4-BE49-F238E27FC236}">
                <a16:creationId xmlns:a16="http://schemas.microsoft.com/office/drawing/2014/main" id="{695C3742-EB70-4AF7-BFEE-6D1C22FC3F94}"/>
              </a:ext>
            </a:extLst>
          </p:cNvPr>
          <p:cNvSpPr txBox="1"/>
          <p:nvPr/>
        </p:nvSpPr>
        <p:spPr>
          <a:xfrm>
            <a:off x="4781552" y="6293698"/>
            <a:ext cx="838200" cy="307777"/>
          </a:xfrm>
          <a:prstGeom prst="rect">
            <a:avLst/>
          </a:prstGeom>
          <a:solidFill>
            <a:srgbClr val="FFFF00"/>
          </a:solidFill>
        </p:spPr>
        <p:txBody>
          <a:bodyPr wrap="square" rtlCol="0">
            <a:spAutoFit/>
          </a:bodyPr>
          <a:lstStyle/>
          <a:p>
            <a:r>
              <a:rPr lang="en-US" sz="1400" dirty="0"/>
              <a:t>12v Neg</a:t>
            </a:r>
          </a:p>
        </p:txBody>
      </p:sp>
      <p:sp>
        <p:nvSpPr>
          <p:cNvPr id="12" name="TextBox 11">
            <a:extLst>
              <a:ext uri="{FF2B5EF4-FFF2-40B4-BE49-F238E27FC236}">
                <a16:creationId xmlns:a16="http://schemas.microsoft.com/office/drawing/2014/main" id="{45F3F7BE-6C03-4510-85CD-42C51A28B478}"/>
              </a:ext>
            </a:extLst>
          </p:cNvPr>
          <p:cNvSpPr txBox="1"/>
          <p:nvPr/>
        </p:nvSpPr>
        <p:spPr>
          <a:xfrm>
            <a:off x="5410200" y="5111912"/>
            <a:ext cx="685802" cy="246221"/>
          </a:xfrm>
          <a:prstGeom prst="rect">
            <a:avLst/>
          </a:prstGeom>
          <a:solidFill>
            <a:srgbClr val="FFFF00"/>
          </a:solidFill>
        </p:spPr>
        <p:txBody>
          <a:bodyPr wrap="square" rtlCol="0">
            <a:spAutoFit/>
          </a:bodyPr>
          <a:lstStyle/>
          <a:p>
            <a:r>
              <a:rPr lang="en-US" sz="1000" dirty="0"/>
              <a:t>FSS Fuse</a:t>
            </a:r>
          </a:p>
        </p:txBody>
      </p:sp>
      <p:sp>
        <p:nvSpPr>
          <p:cNvPr id="5" name="TextBox 4">
            <a:extLst>
              <a:ext uri="{FF2B5EF4-FFF2-40B4-BE49-F238E27FC236}">
                <a16:creationId xmlns:a16="http://schemas.microsoft.com/office/drawing/2014/main" id="{89AAD562-9C13-4BC5-976D-91EF506DFED3}"/>
              </a:ext>
            </a:extLst>
          </p:cNvPr>
          <p:cNvSpPr txBox="1"/>
          <p:nvPr/>
        </p:nvSpPr>
        <p:spPr>
          <a:xfrm>
            <a:off x="495300" y="863047"/>
            <a:ext cx="1409700" cy="369332"/>
          </a:xfrm>
          <a:prstGeom prst="rect">
            <a:avLst/>
          </a:prstGeom>
          <a:noFill/>
        </p:spPr>
        <p:txBody>
          <a:bodyPr wrap="square" rtlCol="0">
            <a:spAutoFit/>
          </a:bodyPr>
          <a:lstStyle/>
          <a:p>
            <a:r>
              <a:rPr lang="en-US" dirty="0"/>
              <a:t>CX45 &amp; CX35</a:t>
            </a:r>
          </a:p>
        </p:txBody>
      </p:sp>
    </p:spTree>
    <p:extLst>
      <p:ext uri="{BB962C8B-B14F-4D97-AF65-F5344CB8AC3E}">
        <p14:creationId xmlns:p14="http://schemas.microsoft.com/office/powerpoint/2010/main" val="1138058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z="3200"/>
              <a:t>Battery cable hook up for Vanhool coaches</a:t>
            </a:r>
          </a:p>
        </p:txBody>
      </p:sp>
      <p:sp>
        <p:nvSpPr>
          <p:cNvPr id="26627" name="Content Placeholder 2"/>
          <p:cNvSpPr>
            <a:spLocks noGrp="1"/>
          </p:cNvSpPr>
          <p:nvPr>
            <p:ph idx="1"/>
          </p:nvPr>
        </p:nvSpPr>
        <p:spPr/>
        <p:txBody>
          <a:bodyPr/>
          <a:lstStyle/>
          <a:p>
            <a:r>
              <a:rPr lang="en-US" altLang="en-US" sz="2000"/>
              <a:t>       C2045</a:t>
            </a:r>
          </a:p>
        </p:txBody>
      </p:sp>
      <p:graphicFrame>
        <p:nvGraphicFramePr>
          <p:cNvPr id="26628" name="Object 3"/>
          <p:cNvGraphicFramePr>
            <a:graphicFrameLocks noChangeAspect="1"/>
          </p:cNvGraphicFramePr>
          <p:nvPr/>
        </p:nvGraphicFramePr>
        <p:xfrm>
          <a:off x="571500" y="552576"/>
          <a:ext cx="8458200" cy="6172200"/>
        </p:xfrm>
        <a:graphic>
          <a:graphicData uri="http://schemas.openxmlformats.org/presentationml/2006/ole">
            <mc:AlternateContent xmlns:mc="http://schemas.openxmlformats.org/markup-compatibility/2006">
              <mc:Choice xmlns:v="urn:schemas-microsoft-com:vml" Requires="v">
                <p:oleObj spid="_x0000_s10243" name="Acrobat Document" r:id="rId3" imgW="5829199" imgH="7543800" progId="Acrobat.Document.11">
                  <p:embed/>
                </p:oleObj>
              </mc:Choice>
              <mc:Fallback>
                <p:oleObj name="Acrobat Document" r:id="rId3" imgW="5829199" imgH="7543800" progId="Acrobat.Document.11">
                  <p:embed/>
                  <p:pic>
                    <p:nvPicPr>
                      <p:cNvPr id="2662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552576"/>
                        <a:ext cx="8458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a:extLst>
              <a:ext uri="{FF2B5EF4-FFF2-40B4-BE49-F238E27FC236}">
                <a16:creationId xmlns:a16="http://schemas.microsoft.com/office/drawing/2014/main" id="{6DBDD929-83BE-4F04-9727-26B972060E0D}"/>
              </a:ext>
            </a:extLst>
          </p:cNvPr>
          <p:cNvPicPr>
            <a:picLocks noChangeAspect="1"/>
          </p:cNvPicPr>
          <p:nvPr/>
        </p:nvPicPr>
        <p:blipFill>
          <a:blip r:embed="rId5"/>
          <a:stretch>
            <a:fillRect/>
          </a:stretch>
        </p:blipFill>
        <p:spPr>
          <a:xfrm>
            <a:off x="2209800" y="4038600"/>
            <a:ext cx="4724400" cy="2392847"/>
          </a:xfrm>
          <a:prstGeom prst="rect">
            <a:avLst/>
          </a:prstGeom>
        </p:spPr>
      </p:pic>
      <p:pic>
        <p:nvPicPr>
          <p:cNvPr id="7" name="Picture 6">
            <a:extLst>
              <a:ext uri="{FF2B5EF4-FFF2-40B4-BE49-F238E27FC236}">
                <a16:creationId xmlns:a16="http://schemas.microsoft.com/office/drawing/2014/main" id="{9872BF24-E903-49D8-93B4-363CD7663A51}"/>
              </a:ext>
            </a:extLst>
          </p:cNvPr>
          <p:cNvPicPr>
            <a:picLocks noChangeAspect="1"/>
          </p:cNvPicPr>
          <p:nvPr/>
        </p:nvPicPr>
        <p:blipFill>
          <a:blip r:embed="rId6"/>
          <a:stretch>
            <a:fillRect/>
          </a:stretch>
        </p:blipFill>
        <p:spPr>
          <a:xfrm>
            <a:off x="1828800" y="613516"/>
            <a:ext cx="6019800" cy="2800350"/>
          </a:xfrm>
          <a:prstGeom prst="rect">
            <a:avLst/>
          </a:prstGeom>
        </p:spPr>
      </p:pic>
      <p:sp>
        <p:nvSpPr>
          <p:cNvPr id="3" name="TextBox 2">
            <a:extLst>
              <a:ext uri="{FF2B5EF4-FFF2-40B4-BE49-F238E27FC236}">
                <a16:creationId xmlns:a16="http://schemas.microsoft.com/office/drawing/2014/main" id="{9439B8B8-72EF-47AD-83DC-5672DD8476D4}"/>
              </a:ext>
            </a:extLst>
          </p:cNvPr>
          <p:cNvSpPr txBox="1"/>
          <p:nvPr/>
        </p:nvSpPr>
        <p:spPr>
          <a:xfrm>
            <a:off x="2286000" y="6305424"/>
            <a:ext cx="838200" cy="307777"/>
          </a:xfrm>
          <a:prstGeom prst="rect">
            <a:avLst/>
          </a:prstGeom>
          <a:solidFill>
            <a:srgbClr val="FFFF00"/>
          </a:solidFill>
        </p:spPr>
        <p:txBody>
          <a:bodyPr wrap="square" rtlCol="0">
            <a:spAutoFit/>
          </a:bodyPr>
          <a:lstStyle/>
          <a:p>
            <a:r>
              <a:rPr lang="en-US" sz="1400" dirty="0"/>
              <a:t>24v Neg</a:t>
            </a:r>
          </a:p>
        </p:txBody>
      </p:sp>
      <p:sp>
        <p:nvSpPr>
          <p:cNvPr id="9" name="TextBox 8">
            <a:extLst>
              <a:ext uri="{FF2B5EF4-FFF2-40B4-BE49-F238E27FC236}">
                <a16:creationId xmlns:a16="http://schemas.microsoft.com/office/drawing/2014/main" id="{21C76944-B6A2-4476-A53E-46BAE726457A}"/>
              </a:ext>
            </a:extLst>
          </p:cNvPr>
          <p:cNvSpPr txBox="1"/>
          <p:nvPr/>
        </p:nvSpPr>
        <p:spPr>
          <a:xfrm>
            <a:off x="6019802" y="6293699"/>
            <a:ext cx="761998" cy="307777"/>
          </a:xfrm>
          <a:prstGeom prst="rect">
            <a:avLst/>
          </a:prstGeom>
          <a:solidFill>
            <a:srgbClr val="FFFF00"/>
          </a:solidFill>
        </p:spPr>
        <p:txBody>
          <a:bodyPr wrap="square" rtlCol="0">
            <a:spAutoFit/>
          </a:bodyPr>
          <a:lstStyle/>
          <a:p>
            <a:r>
              <a:rPr lang="en-US" sz="1400" dirty="0"/>
              <a:t>24v Pos</a:t>
            </a:r>
          </a:p>
        </p:txBody>
      </p:sp>
      <p:sp>
        <p:nvSpPr>
          <p:cNvPr id="10" name="TextBox 9">
            <a:extLst>
              <a:ext uri="{FF2B5EF4-FFF2-40B4-BE49-F238E27FC236}">
                <a16:creationId xmlns:a16="http://schemas.microsoft.com/office/drawing/2014/main" id="{7860550A-F793-43DE-9089-1A4A9AAB8C6B}"/>
              </a:ext>
            </a:extLst>
          </p:cNvPr>
          <p:cNvSpPr txBox="1"/>
          <p:nvPr/>
        </p:nvSpPr>
        <p:spPr>
          <a:xfrm>
            <a:off x="3619502" y="6293698"/>
            <a:ext cx="838200" cy="307777"/>
          </a:xfrm>
          <a:prstGeom prst="rect">
            <a:avLst/>
          </a:prstGeom>
          <a:solidFill>
            <a:srgbClr val="FFFF00"/>
          </a:solidFill>
        </p:spPr>
        <p:txBody>
          <a:bodyPr wrap="square" rtlCol="0">
            <a:spAutoFit/>
          </a:bodyPr>
          <a:lstStyle/>
          <a:p>
            <a:r>
              <a:rPr lang="en-US" sz="1400" dirty="0"/>
              <a:t>12v Pos</a:t>
            </a:r>
          </a:p>
        </p:txBody>
      </p:sp>
      <p:sp>
        <p:nvSpPr>
          <p:cNvPr id="11" name="TextBox 10">
            <a:extLst>
              <a:ext uri="{FF2B5EF4-FFF2-40B4-BE49-F238E27FC236}">
                <a16:creationId xmlns:a16="http://schemas.microsoft.com/office/drawing/2014/main" id="{695C3742-EB70-4AF7-BFEE-6D1C22FC3F94}"/>
              </a:ext>
            </a:extLst>
          </p:cNvPr>
          <p:cNvSpPr txBox="1"/>
          <p:nvPr/>
        </p:nvSpPr>
        <p:spPr>
          <a:xfrm>
            <a:off x="4781552" y="6293698"/>
            <a:ext cx="838200" cy="307777"/>
          </a:xfrm>
          <a:prstGeom prst="rect">
            <a:avLst/>
          </a:prstGeom>
          <a:solidFill>
            <a:srgbClr val="FFFF00"/>
          </a:solidFill>
        </p:spPr>
        <p:txBody>
          <a:bodyPr wrap="square" rtlCol="0">
            <a:spAutoFit/>
          </a:bodyPr>
          <a:lstStyle/>
          <a:p>
            <a:r>
              <a:rPr lang="en-US" sz="1400" dirty="0"/>
              <a:t>12v Neg</a:t>
            </a:r>
          </a:p>
        </p:txBody>
      </p:sp>
      <p:sp>
        <p:nvSpPr>
          <p:cNvPr id="12" name="TextBox 11">
            <a:extLst>
              <a:ext uri="{FF2B5EF4-FFF2-40B4-BE49-F238E27FC236}">
                <a16:creationId xmlns:a16="http://schemas.microsoft.com/office/drawing/2014/main" id="{45F3F7BE-6C03-4510-85CD-42C51A28B478}"/>
              </a:ext>
            </a:extLst>
          </p:cNvPr>
          <p:cNvSpPr txBox="1"/>
          <p:nvPr/>
        </p:nvSpPr>
        <p:spPr>
          <a:xfrm>
            <a:off x="5410200" y="5111912"/>
            <a:ext cx="685802" cy="246221"/>
          </a:xfrm>
          <a:prstGeom prst="rect">
            <a:avLst/>
          </a:prstGeom>
          <a:solidFill>
            <a:srgbClr val="FFFF00"/>
          </a:solidFill>
        </p:spPr>
        <p:txBody>
          <a:bodyPr wrap="square" rtlCol="0">
            <a:spAutoFit/>
          </a:bodyPr>
          <a:lstStyle/>
          <a:p>
            <a:r>
              <a:rPr lang="en-US" sz="1000" dirty="0"/>
              <a:t>FSS Fuse</a:t>
            </a:r>
          </a:p>
        </p:txBody>
      </p:sp>
      <p:sp>
        <p:nvSpPr>
          <p:cNvPr id="5" name="TextBox 4">
            <a:extLst>
              <a:ext uri="{FF2B5EF4-FFF2-40B4-BE49-F238E27FC236}">
                <a16:creationId xmlns:a16="http://schemas.microsoft.com/office/drawing/2014/main" id="{89AAD562-9C13-4BC5-976D-91EF506DFED3}"/>
              </a:ext>
            </a:extLst>
          </p:cNvPr>
          <p:cNvSpPr txBox="1"/>
          <p:nvPr/>
        </p:nvSpPr>
        <p:spPr>
          <a:xfrm>
            <a:off x="876300" y="734541"/>
            <a:ext cx="1409700" cy="369332"/>
          </a:xfrm>
          <a:prstGeom prst="rect">
            <a:avLst/>
          </a:prstGeom>
          <a:noFill/>
        </p:spPr>
        <p:txBody>
          <a:bodyPr wrap="square" rtlCol="0">
            <a:spAutoFit/>
          </a:bodyPr>
          <a:lstStyle/>
          <a:p>
            <a:r>
              <a:rPr lang="en-US" dirty="0"/>
              <a:t>TX </a:t>
            </a:r>
          </a:p>
        </p:txBody>
      </p:sp>
    </p:spTree>
    <p:extLst>
      <p:ext uri="{BB962C8B-B14F-4D97-AF65-F5344CB8AC3E}">
        <p14:creationId xmlns:p14="http://schemas.microsoft.com/office/powerpoint/2010/main" val="4163766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abcmnfile01\marketing\MNARC1 Files\ABC-1\Web\Grab-N-Go\WEB CASTS\_GrabNGo Webcast TEMPLATE\art for webcast\presentation bkgd-last_d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4"/>
          <p:cNvSpPr>
            <a:spLocks noChangeArrowheads="1"/>
          </p:cNvSpPr>
          <p:nvPr/>
        </p:nvSpPr>
        <p:spPr bwMode="auto">
          <a:xfrm>
            <a:off x="0" y="1295400"/>
            <a:ext cx="91440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600"/>
              </a:spcAft>
            </a:pPr>
            <a:r>
              <a:rPr lang="en-US" altLang="en-US" sz="3200">
                <a:solidFill>
                  <a:srgbClr val="000000"/>
                </a:solidFill>
                <a:cs typeface="Arial" panose="020B0604020202020204" pitchFamily="34" charset="0"/>
              </a:rPr>
              <a:t>For questions regarding this webcast</a:t>
            </a:r>
          </a:p>
          <a:p>
            <a:pPr algn="ctr" eaLnBrk="1" hangingPunct="1">
              <a:spcAft>
                <a:spcPts val="600"/>
              </a:spcAft>
            </a:pPr>
            <a:r>
              <a:rPr lang="en-US" altLang="en-US" sz="3200">
                <a:solidFill>
                  <a:srgbClr val="000000"/>
                </a:solidFill>
                <a:cs typeface="Arial" panose="020B0604020202020204" pitchFamily="34" charset="0"/>
              </a:rPr>
              <a:t>please contact</a:t>
            </a:r>
          </a:p>
          <a:p>
            <a:pPr algn="ctr" eaLnBrk="1" hangingPunct="1">
              <a:spcAft>
                <a:spcPts val="600"/>
              </a:spcAft>
            </a:pPr>
            <a:r>
              <a:rPr lang="en-US" altLang="en-US" sz="3200">
                <a:solidFill>
                  <a:srgbClr val="000000"/>
                </a:solidFill>
                <a:cs typeface="Arial" panose="020B0604020202020204" pitchFamily="34" charset="0"/>
              </a:rPr>
              <a:t>ABC’s Technical Service Department </a:t>
            </a:r>
          </a:p>
          <a:p>
            <a:pPr algn="ctr" eaLnBrk="1" hangingPunct="1">
              <a:spcAft>
                <a:spcPts val="2400"/>
              </a:spcAft>
            </a:pPr>
            <a:r>
              <a:rPr lang="en-US" altLang="en-US" sz="3200">
                <a:solidFill>
                  <a:srgbClr val="000000"/>
                </a:solidFill>
                <a:cs typeface="Arial" panose="020B0604020202020204" pitchFamily="34" charset="0"/>
              </a:rPr>
              <a:t>at 877.427.7278.</a:t>
            </a:r>
          </a:p>
          <a:p>
            <a:pPr algn="ctr" eaLnBrk="1" hangingPunct="1"/>
            <a:r>
              <a:rPr lang="en-US" altLang="en-US">
                <a:solidFill>
                  <a:srgbClr val="000000"/>
                </a:solidFill>
                <a:cs typeface="Arial" panose="020B0604020202020204" pitchFamily="34" charset="0"/>
              </a:rPr>
              <a:t>Listen for the prompts for Coach Technical Support, and select the </a:t>
            </a:r>
          </a:p>
          <a:p>
            <a:pPr algn="ctr" eaLnBrk="1" hangingPunct="1"/>
            <a:r>
              <a:rPr lang="en-US" altLang="en-US">
                <a:solidFill>
                  <a:srgbClr val="000000"/>
                </a:solidFill>
                <a:cs typeface="Arial" panose="020B0604020202020204" pitchFamily="34" charset="0"/>
              </a:rPr>
              <a:t>appropriate option. Support is available at this number 24/7.</a:t>
            </a:r>
          </a:p>
        </p:txBody>
      </p:sp>
      <p:sp>
        <p:nvSpPr>
          <p:cNvPr id="30724" name="Rectangle 9"/>
          <p:cNvSpPr>
            <a:spLocks noChangeArrowheads="1"/>
          </p:cNvSpPr>
          <p:nvPr/>
        </p:nvSpPr>
        <p:spPr bwMode="auto">
          <a:xfrm>
            <a:off x="609600" y="5562600"/>
            <a:ext cx="388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i="1">
                <a:solidFill>
                  <a:srgbClr val="0070C0"/>
                </a:solidFill>
                <a:cs typeface="Arial" panose="020B0604020202020204" pitchFamily="34" charset="0"/>
              </a:rPr>
              <a:t> &gt; </a:t>
            </a:r>
            <a:r>
              <a:rPr lang="en-US" altLang="en-US" sz="2400" i="1" u="sng">
                <a:solidFill>
                  <a:srgbClr val="F50B1C"/>
                </a:solidFill>
                <a:cs typeface="Arial" panose="020B0604020202020204" pitchFamily="34" charset="0"/>
                <a:hlinkClick r:id="rId5"/>
              </a:rPr>
              <a:t>Rate This </a:t>
            </a:r>
            <a:r>
              <a:rPr lang="en-US" altLang="en-US" sz="2400" i="1" u="sng">
                <a:solidFill>
                  <a:srgbClr val="F50B1C"/>
                </a:solidFill>
                <a:cs typeface="Arial" panose="020B0604020202020204" pitchFamily="34" charset="0"/>
                <a:hlinkClick r:id="rId6"/>
              </a:rPr>
              <a:t>Webinar</a:t>
            </a:r>
            <a:endParaRPr lang="en-US" altLang="en-US" sz="2400" i="1" u="sng">
              <a:solidFill>
                <a:srgbClr val="F50B1C"/>
              </a:solidFill>
              <a:cs typeface="Arial" panose="020B0604020202020204"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7772400" y="54879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160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
        <p15:prstTrans prst="pageCurlDouble"/>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56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3"/>
            <a:ext cx="7584440" cy="4525962"/>
          </a:xfrm>
        </p:spPr>
        <p:txBody>
          <a:bodyPr/>
          <a:lstStyle/>
          <a:p>
            <a:r>
              <a:rPr lang="en-US" sz="2400" dirty="0"/>
              <a:t>“All information provided is intended for informational purposes only and should not be used to replace either technical documents, manuals, guides, manufacturer information or recommendations, nor the advice of a qualified professional.  While the information is thought to be accurate on the date it is posted, it is provided on an “as is” basis and without warranty of any kind, either express or implied.  In addition, the information may change at any time.”</a:t>
            </a:r>
          </a:p>
        </p:txBody>
      </p:sp>
      <p:sp>
        <p:nvSpPr>
          <p:cNvPr id="5" name="Title 1"/>
          <p:cNvSpPr>
            <a:spLocks noGrp="1"/>
          </p:cNvSpPr>
          <p:nvPr>
            <p:ph type="title"/>
          </p:nvPr>
        </p:nvSpPr>
        <p:spPr/>
        <p:txBody>
          <a:bodyPr/>
          <a:lstStyle/>
          <a:p>
            <a:r>
              <a:rPr lang="en-US" dirty="0"/>
              <a:t>Jump Starting/Charging Procedure</a:t>
            </a:r>
            <a:br>
              <a:rPr lang="en-US" sz="3200" dirty="0"/>
            </a:br>
            <a:br>
              <a:rPr lang="en-US" dirty="0"/>
            </a:br>
            <a:endParaRPr lang="en-US" dirty="0"/>
          </a:p>
        </p:txBody>
      </p:sp>
    </p:spTree>
    <p:extLst>
      <p:ext uri="{BB962C8B-B14F-4D97-AF65-F5344CB8AC3E}">
        <p14:creationId xmlns:p14="http://schemas.microsoft.com/office/powerpoint/2010/main" val="3098734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7"/>
          <p:cNvSpPr>
            <a:spLocks noGrp="1" noChangeArrowheads="1"/>
          </p:cNvSpPr>
          <p:nvPr>
            <p:ph type="body" idx="1"/>
          </p:nvPr>
        </p:nvSpPr>
        <p:spPr>
          <a:xfrm>
            <a:off x="990600" y="1371600"/>
            <a:ext cx="7162800" cy="4114800"/>
          </a:xfrm>
        </p:spPr>
        <p:txBody>
          <a:bodyPr/>
          <a:lstStyle/>
          <a:p>
            <a:pPr lvl="0"/>
            <a:r>
              <a:rPr lang="en-US" sz="2400" dirty="0"/>
              <a:t>With many coaches being stored for extended periods it may be necessary to jump start your coach. </a:t>
            </a:r>
          </a:p>
          <a:p>
            <a:pPr lvl="0"/>
            <a:r>
              <a:rPr lang="en-US" sz="2400" dirty="0"/>
              <a:t> This procedure will assist technicians in the correct Jump-Starting Procedures. </a:t>
            </a:r>
          </a:p>
          <a:p>
            <a:pPr lvl="0"/>
            <a:r>
              <a:rPr lang="en-US" sz="2400" dirty="0"/>
              <a:t>Not following this procedure can lead to Costly ECU damage. </a:t>
            </a:r>
          </a:p>
        </p:txBody>
      </p:sp>
      <p:sp>
        <p:nvSpPr>
          <p:cNvPr id="7" name="Title 1">
            <a:extLst>
              <a:ext uri="{FF2B5EF4-FFF2-40B4-BE49-F238E27FC236}">
                <a16:creationId xmlns:a16="http://schemas.microsoft.com/office/drawing/2014/main" id="{1634A0BA-CAEE-4877-89E8-B7CC94B71E80}"/>
              </a:ext>
            </a:extLst>
          </p:cNvPr>
          <p:cNvSpPr txBox="1">
            <a:spLocks/>
          </p:cNvSpPr>
          <p:nvPr/>
        </p:nvSpPr>
        <p:spPr>
          <a:xfrm>
            <a:off x="838200" y="274640"/>
            <a:ext cx="8229600" cy="715962"/>
          </a:xfrm>
          <a:prstGeom prst="rect">
            <a:avLst/>
          </a:prstGeom>
        </p:spPr>
        <p:txBody>
          <a:bodyPr/>
          <a:lstStyle>
            <a:lvl1pPr algn="l" rtl="0" eaLnBrk="0" fontAlgn="base" hangingPunct="0">
              <a:spcBef>
                <a:spcPct val="0"/>
              </a:spcBef>
              <a:spcAft>
                <a:spcPct val="0"/>
              </a:spcAft>
              <a:defRPr sz="4000" b="1" kern="1200" baseline="0">
                <a:solidFill>
                  <a:srgbClr val="C0000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t>Jump Starting/Charging Procedure</a:t>
            </a:r>
            <a:br>
              <a:rPr lang="en-US" sz="3200"/>
            </a:br>
            <a:br>
              <a:rPr lang="en-US"/>
            </a:br>
            <a:endParaRPr lang="en-US" dirty="0"/>
          </a:p>
        </p:txBody>
      </p:sp>
      <p:pic>
        <p:nvPicPr>
          <p:cNvPr id="2" name="Picture 1">
            <a:extLst>
              <a:ext uri="{FF2B5EF4-FFF2-40B4-BE49-F238E27FC236}">
                <a16:creationId xmlns:a16="http://schemas.microsoft.com/office/drawing/2014/main" id="{9E4D646D-474F-4182-904E-3FD230827F42}"/>
              </a:ext>
            </a:extLst>
          </p:cNvPr>
          <p:cNvPicPr>
            <a:picLocks noChangeAspect="1"/>
          </p:cNvPicPr>
          <p:nvPr/>
        </p:nvPicPr>
        <p:blipFill>
          <a:blip r:embed="rId2"/>
          <a:stretch>
            <a:fillRect/>
          </a:stretch>
        </p:blipFill>
        <p:spPr>
          <a:xfrm>
            <a:off x="1918980" y="1904998"/>
            <a:ext cx="4562475" cy="3962400"/>
          </a:xfrm>
          <a:prstGeom prst="rect">
            <a:avLst/>
          </a:prstGeom>
        </p:spPr>
      </p:pic>
      <p:pic>
        <p:nvPicPr>
          <p:cNvPr id="3" name="Picture 2">
            <a:extLst>
              <a:ext uri="{FF2B5EF4-FFF2-40B4-BE49-F238E27FC236}">
                <a16:creationId xmlns:a16="http://schemas.microsoft.com/office/drawing/2014/main" id="{3075FE6E-FA5A-4CA0-A2B6-C30DCD940D69}"/>
              </a:ext>
            </a:extLst>
          </p:cNvPr>
          <p:cNvPicPr>
            <a:picLocks noChangeAspect="1"/>
          </p:cNvPicPr>
          <p:nvPr/>
        </p:nvPicPr>
        <p:blipFill>
          <a:blip r:embed="rId3"/>
          <a:stretch>
            <a:fillRect/>
          </a:stretch>
        </p:blipFill>
        <p:spPr>
          <a:xfrm>
            <a:off x="2080905" y="1797151"/>
            <a:ext cx="4400550" cy="3914775"/>
          </a:xfrm>
          <a:prstGeom prst="rect">
            <a:avLst/>
          </a:prstGeom>
        </p:spPr>
      </p:pic>
      <p:pic>
        <p:nvPicPr>
          <p:cNvPr id="5" name="Picture 4">
            <a:extLst>
              <a:ext uri="{FF2B5EF4-FFF2-40B4-BE49-F238E27FC236}">
                <a16:creationId xmlns:a16="http://schemas.microsoft.com/office/drawing/2014/main" id="{600A7F14-1CCD-4CAE-84D8-E9EE9EE77F18}"/>
              </a:ext>
            </a:extLst>
          </p:cNvPr>
          <p:cNvPicPr>
            <a:picLocks noChangeAspect="1"/>
          </p:cNvPicPr>
          <p:nvPr/>
        </p:nvPicPr>
        <p:blipFill>
          <a:blip r:embed="rId4"/>
          <a:stretch>
            <a:fillRect/>
          </a:stretch>
        </p:blipFill>
        <p:spPr>
          <a:xfrm>
            <a:off x="1971368" y="1777487"/>
            <a:ext cx="4619625" cy="3829050"/>
          </a:xfrm>
          <a:prstGeom prst="rect">
            <a:avLst/>
          </a:prstGeom>
        </p:spPr>
      </p:pic>
    </p:spTree>
    <p:extLst>
      <p:ext uri="{BB962C8B-B14F-4D97-AF65-F5344CB8AC3E}">
        <p14:creationId xmlns:p14="http://schemas.microsoft.com/office/powerpoint/2010/main" val="3109195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arn(inVertical)">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arn(inVertical)">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arn(inVertical)">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7"/>
          <p:cNvSpPr>
            <a:spLocks noGrp="1" noChangeArrowheads="1"/>
          </p:cNvSpPr>
          <p:nvPr>
            <p:ph type="body" idx="1"/>
          </p:nvPr>
        </p:nvSpPr>
        <p:spPr>
          <a:xfrm>
            <a:off x="609600" y="914400"/>
            <a:ext cx="7772400" cy="4495800"/>
          </a:xfrm>
        </p:spPr>
        <p:txBody>
          <a:bodyPr/>
          <a:lstStyle/>
          <a:p>
            <a:pPr marL="0" indent="0">
              <a:buNone/>
            </a:pPr>
            <a:endParaRPr lang="en-US" sz="2400" dirty="0"/>
          </a:p>
          <a:p>
            <a:r>
              <a:rPr lang="mk-MK" sz="2400" dirty="0"/>
              <a:t>Let’s go through some steps that will help to ensure your personal safety when performing this procedure</a:t>
            </a:r>
            <a:r>
              <a:rPr lang="en-US" sz="2400" dirty="0"/>
              <a:t>:</a:t>
            </a:r>
          </a:p>
          <a:p>
            <a:pPr lvl="1"/>
            <a:r>
              <a:rPr lang="mk-MK" sz="2000" dirty="0"/>
              <a:t>Park the coach on a level surface with the front wheels straight</a:t>
            </a:r>
            <a:endParaRPr lang="en-US" sz="2000" dirty="0"/>
          </a:p>
          <a:p>
            <a:pPr lvl="1"/>
            <a:r>
              <a:rPr lang="mk-MK" sz="2000" dirty="0"/>
              <a:t>Apply the parking brake and shut down the engine</a:t>
            </a:r>
            <a:endParaRPr lang="en-US" sz="2000" dirty="0"/>
          </a:p>
          <a:p>
            <a:pPr lvl="1"/>
            <a:r>
              <a:rPr lang="mk-MK" sz="2000" dirty="0"/>
              <a:t>Turn off the battery master switch</a:t>
            </a:r>
            <a:endParaRPr lang="en-US" sz="2000" dirty="0"/>
          </a:p>
          <a:p>
            <a:pPr lvl="1"/>
            <a:r>
              <a:rPr lang="mk-MK" sz="2000" dirty="0"/>
              <a:t>Switch off </a:t>
            </a:r>
            <a:r>
              <a:rPr lang="en-US" sz="2000" dirty="0"/>
              <a:t>Battery Disconnect switch.</a:t>
            </a:r>
            <a:r>
              <a:rPr lang="en-US" sz="2000" b="1" dirty="0"/>
              <a:t>(Leave off until coach is charged and ready to start)</a:t>
            </a:r>
          </a:p>
          <a:p>
            <a:pPr lvl="1"/>
            <a:r>
              <a:rPr lang="mk-MK" sz="2000" dirty="0"/>
              <a:t>Chock the wheels</a:t>
            </a:r>
            <a:endParaRPr lang="en-US" sz="2000" dirty="0"/>
          </a:p>
          <a:p>
            <a:pPr lvl="1"/>
            <a:r>
              <a:rPr lang="mk-MK" sz="2000" dirty="0"/>
              <a:t>And place a “DO NOT OPERATE” sign on the instrument panel</a:t>
            </a:r>
            <a:endParaRPr lang="en-US" sz="2000" dirty="0"/>
          </a:p>
          <a:p>
            <a:pPr lvl="0"/>
            <a:endParaRPr lang="en-US" dirty="0"/>
          </a:p>
        </p:txBody>
      </p:sp>
      <p:sp>
        <p:nvSpPr>
          <p:cNvPr id="7" name="Title 1">
            <a:extLst>
              <a:ext uri="{FF2B5EF4-FFF2-40B4-BE49-F238E27FC236}">
                <a16:creationId xmlns:a16="http://schemas.microsoft.com/office/drawing/2014/main" id="{1634A0BA-CAEE-4877-89E8-B7CC94B71E80}"/>
              </a:ext>
            </a:extLst>
          </p:cNvPr>
          <p:cNvSpPr txBox="1">
            <a:spLocks/>
          </p:cNvSpPr>
          <p:nvPr/>
        </p:nvSpPr>
        <p:spPr>
          <a:xfrm>
            <a:off x="838200" y="274640"/>
            <a:ext cx="8229600" cy="715962"/>
          </a:xfrm>
          <a:prstGeom prst="rect">
            <a:avLst/>
          </a:prstGeom>
        </p:spPr>
        <p:txBody>
          <a:bodyPr/>
          <a:lstStyle>
            <a:lvl1pPr algn="l" rtl="0" eaLnBrk="0" fontAlgn="base" hangingPunct="0">
              <a:spcBef>
                <a:spcPct val="0"/>
              </a:spcBef>
              <a:spcAft>
                <a:spcPct val="0"/>
              </a:spcAft>
              <a:defRPr sz="4000" b="1" kern="1200" baseline="0">
                <a:solidFill>
                  <a:srgbClr val="C0000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Safety First</a:t>
            </a:r>
            <a:br>
              <a:rPr lang="en-US" sz="3200" dirty="0"/>
            </a:br>
            <a:br>
              <a:rPr lang="en-US" dirty="0"/>
            </a:br>
            <a:endParaRPr lang="en-US" dirty="0"/>
          </a:p>
        </p:txBody>
      </p:sp>
    </p:spTree>
    <p:extLst>
      <p:ext uri="{BB962C8B-B14F-4D97-AF65-F5344CB8AC3E}">
        <p14:creationId xmlns:p14="http://schemas.microsoft.com/office/powerpoint/2010/main" val="10805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barn(inVertical)">
                                      <p:cBhvr>
                                        <p:cTn id="7" dur="500"/>
                                        <p:tgtEl>
                                          <p:spTgt spid="163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387">
                                            <p:txEl>
                                              <p:pRg st="3" end="3"/>
                                            </p:txEl>
                                          </p:spTgt>
                                        </p:tgtEl>
                                        <p:attrNameLst>
                                          <p:attrName>style.visibility</p:attrName>
                                        </p:attrNameLst>
                                      </p:cBhvr>
                                      <p:to>
                                        <p:strVal val="visible"/>
                                      </p:to>
                                    </p:set>
                                    <p:animEffect transition="in" filter="barn(inVertical)">
                                      <p:cBhvr>
                                        <p:cTn id="12" dur="500"/>
                                        <p:tgtEl>
                                          <p:spTgt spid="1638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barn(inVertical)">
                                      <p:cBhvr>
                                        <p:cTn id="17" dur="500"/>
                                        <p:tgtEl>
                                          <p:spTgt spid="163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387">
                                            <p:txEl>
                                              <p:pRg st="5" end="5"/>
                                            </p:txEl>
                                          </p:spTgt>
                                        </p:tgtEl>
                                        <p:attrNameLst>
                                          <p:attrName>style.visibility</p:attrName>
                                        </p:attrNameLst>
                                      </p:cBhvr>
                                      <p:to>
                                        <p:strVal val="visible"/>
                                      </p:to>
                                    </p:set>
                                    <p:animEffect transition="in" filter="barn(inVertical)">
                                      <p:cBhvr>
                                        <p:cTn id="22" dur="500"/>
                                        <p:tgtEl>
                                          <p:spTgt spid="1638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animEffect transition="in" filter="barn(inVertical)">
                                      <p:cBhvr>
                                        <p:cTn id="27" dur="500"/>
                                        <p:tgtEl>
                                          <p:spTgt spid="1638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387">
                                            <p:txEl>
                                              <p:pRg st="7" end="7"/>
                                            </p:txEl>
                                          </p:spTgt>
                                        </p:tgtEl>
                                        <p:attrNameLst>
                                          <p:attrName>style.visibility</p:attrName>
                                        </p:attrNameLst>
                                      </p:cBhvr>
                                      <p:to>
                                        <p:strVal val="visible"/>
                                      </p:to>
                                    </p:set>
                                    <p:animEffect transition="in" filter="barn(inVertical)">
                                      <p:cBhvr>
                                        <p:cTn id="32"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7"/>
          <p:cNvSpPr>
            <a:spLocks noGrp="1" noChangeArrowheads="1"/>
          </p:cNvSpPr>
          <p:nvPr>
            <p:ph type="body" idx="1"/>
          </p:nvPr>
        </p:nvSpPr>
        <p:spPr>
          <a:xfrm>
            <a:off x="457200" y="1199558"/>
            <a:ext cx="8610599" cy="3834994"/>
          </a:xfrm>
        </p:spPr>
        <p:txBody>
          <a:bodyPr/>
          <a:lstStyle/>
          <a:p>
            <a:r>
              <a:rPr lang="en-US" sz="2400" dirty="0"/>
              <a:t>Before Jump starting your coach it’s a good idea to understand and inspect the equipment you are going to use prior to performing this process.</a:t>
            </a:r>
          </a:p>
          <a:p>
            <a:pPr lvl="1"/>
            <a:r>
              <a:rPr lang="en-US" sz="2000" dirty="0"/>
              <a:t>Measure the voltage at the rear jump posts or between the ground post and 24-volt stud on the batteries.  This voltage should be at least 21.00 volts prior to attempting to starting the vehicle.</a:t>
            </a:r>
          </a:p>
          <a:p>
            <a:pPr lvl="1"/>
            <a:r>
              <a:rPr lang="en-US" sz="2000" dirty="0"/>
              <a:t> If the voltage is below this level it will be necessary to </a:t>
            </a:r>
            <a:r>
              <a:rPr lang="en-US" sz="2000" u="sng" dirty="0"/>
              <a:t>charge </a:t>
            </a:r>
            <a:r>
              <a:rPr lang="en-US" sz="2000" dirty="0"/>
              <a:t>the coach using a battery charger or another vehicle until the voltage level is able to maintain at least 21.00 volts with the charger or second vehicle disconnected.</a:t>
            </a:r>
          </a:p>
          <a:p>
            <a:pPr lvl="0"/>
            <a:endParaRPr lang="en-US" dirty="0"/>
          </a:p>
        </p:txBody>
      </p:sp>
      <p:sp>
        <p:nvSpPr>
          <p:cNvPr id="7" name="Title 1">
            <a:extLst>
              <a:ext uri="{FF2B5EF4-FFF2-40B4-BE49-F238E27FC236}">
                <a16:creationId xmlns:a16="http://schemas.microsoft.com/office/drawing/2014/main" id="{1634A0BA-CAEE-4877-89E8-B7CC94B71E80}"/>
              </a:ext>
            </a:extLst>
          </p:cNvPr>
          <p:cNvSpPr txBox="1">
            <a:spLocks/>
          </p:cNvSpPr>
          <p:nvPr/>
        </p:nvSpPr>
        <p:spPr>
          <a:xfrm>
            <a:off x="838200" y="274640"/>
            <a:ext cx="8229600" cy="715962"/>
          </a:xfrm>
          <a:prstGeom prst="rect">
            <a:avLst/>
          </a:prstGeom>
        </p:spPr>
        <p:txBody>
          <a:bodyPr/>
          <a:lstStyle>
            <a:lvl1pPr algn="l" rtl="0" eaLnBrk="0" fontAlgn="base" hangingPunct="0">
              <a:spcBef>
                <a:spcPct val="0"/>
              </a:spcBef>
              <a:spcAft>
                <a:spcPct val="0"/>
              </a:spcAft>
              <a:defRPr sz="4000" b="1" kern="1200" baseline="0">
                <a:solidFill>
                  <a:srgbClr val="C0000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Jump Starting/Charging Procedure</a:t>
            </a:r>
            <a:br>
              <a:rPr lang="en-US" sz="3200" dirty="0"/>
            </a:br>
            <a:br>
              <a:rPr lang="en-US" dirty="0"/>
            </a:br>
            <a:endParaRPr lang="en-US" dirty="0"/>
          </a:p>
        </p:txBody>
      </p:sp>
      <p:pic>
        <p:nvPicPr>
          <p:cNvPr id="6146" name="Picture 2" descr="Extech Digital Up to 600-Volt Test Meter at Lowes.com">
            <a:extLst>
              <a:ext uri="{FF2B5EF4-FFF2-40B4-BE49-F238E27FC236}">
                <a16:creationId xmlns:a16="http://schemas.microsoft.com/office/drawing/2014/main" id="{EEF8663E-F212-4E22-8582-202752511C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8917" y="4419600"/>
            <a:ext cx="2015565" cy="20155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40B461-480D-4A1E-82FB-2D1B242A44B3}"/>
              </a:ext>
            </a:extLst>
          </p:cNvPr>
          <p:cNvSpPr txBox="1"/>
          <p:nvPr/>
        </p:nvSpPr>
        <p:spPr>
          <a:xfrm>
            <a:off x="2895600" y="6407091"/>
            <a:ext cx="2667000" cy="369332"/>
          </a:xfrm>
          <a:prstGeom prst="rect">
            <a:avLst/>
          </a:prstGeom>
          <a:noFill/>
        </p:spPr>
        <p:txBody>
          <a:bodyPr wrap="square" rtlCol="0">
            <a:spAutoFit/>
          </a:bodyPr>
          <a:lstStyle/>
          <a:p>
            <a:r>
              <a:rPr lang="en-US" sz="1400" dirty="0"/>
              <a:t>Charge batteries before starting</a:t>
            </a:r>
            <a:r>
              <a:rPr lang="en-US" dirty="0"/>
              <a:t>.</a:t>
            </a:r>
          </a:p>
        </p:txBody>
      </p:sp>
    </p:spTree>
    <p:extLst>
      <p:ext uri="{BB962C8B-B14F-4D97-AF65-F5344CB8AC3E}">
        <p14:creationId xmlns:p14="http://schemas.microsoft.com/office/powerpoint/2010/main" val="3788191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ircle(in)">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down)">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wipe(down)">
                                      <p:cBhvr>
                                        <p:cTn id="17" dur="500"/>
                                        <p:tgtEl>
                                          <p:spTgt spid="16387">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22" presetClass="entr" presetSubtype="4" fill="hold" nodeType="with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wipe(down)">
                                      <p:cBhvr>
                                        <p:cTn id="2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7"/>
          <p:cNvSpPr>
            <a:spLocks noGrp="1" noChangeArrowheads="1"/>
          </p:cNvSpPr>
          <p:nvPr>
            <p:ph type="body" idx="1"/>
          </p:nvPr>
        </p:nvSpPr>
        <p:spPr>
          <a:xfrm>
            <a:off x="609600" y="1295400"/>
            <a:ext cx="8534400" cy="4114800"/>
          </a:xfrm>
        </p:spPr>
        <p:txBody>
          <a:bodyPr/>
          <a:lstStyle/>
          <a:p>
            <a:pPr lvl="0"/>
            <a:r>
              <a:rPr lang="en-US" sz="2400" dirty="0"/>
              <a:t>Coach: If a 2</a:t>
            </a:r>
            <a:r>
              <a:rPr lang="en-US" sz="2400" baseline="30000" dirty="0"/>
              <a:t>nd</a:t>
            </a:r>
            <a:r>
              <a:rPr lang="en-US" sz="2400" dirty="0"/>
              <a:t> coach is being used, it’s a good idea to check the charging and battery system of the coach to make sure it’s in good operation. (you don’t want to have 2 down vehicles)</a:t>
            </a:r>
          </a:p>
          <a:p>
            <a:pPr lvl="1"/>
            <a:r>
              <a:rPr lang="en-US" sz="2000" dirty="0"/>
              <a:t>Inspect Jump posts for corrosion or damage and looseness. If any Damage or corrosion exist this must be repaired before moving on.</a:t>
            </a:r>
          </a:p>
          <a:p>
            <a:pPr lvl="0"/>
            <a:endParaRPr lang="en-US" dirty="0"/>
          </a:p>
        </p:txBody>
      </p:sp>
      <p:sp>
        <p:nvSpPr>
          <p:cNvPr id="7" name="Title 1">
            <a:extLst>
              <a:ext uri="{FF2B5EF4-FFF2-40B4-BE49-F238E27FC236}">
                <a16:creationId xmlns:a16="http://schemas.microsoft.com/office/drawing/2014/main" id="{1634A0BA-CAEE-4877-89E8-B7CC94B71E80}"/>
              </a:ext>
            </a:extLst>
          </p:cNvPr>
          <p:cNvSpPr txBox="1">
            <a:spLocks/>
          </p:cNvSpPr>
          <p:nvPr/>
        </p:nvSpPr>
        <p:spPr>
          <a:xfrm>
            <a:off x="838200" y="274640"/>
            <a:ext cx="8229600" cy="715962"/>
          </a:xfrm>
          <a:prstGeom prst="rect">
            <a:avLst/>
          </a:prstGeom>
        </p:spPr>
        <p:txBody>
          <a:bodyPr/>
          <a:lstStyle>
            <a:lvl1pPr algn="l" rtl="0" eaLnBrk="0" fontAlgn="base" hangingPunct="0">
              <a:spcBef>
                <a:spcPct val="0"/>
              </a:spcBef>
              <a:spcAft>
                <a:spcPct val="0"/>
              </a:spcAft>
              <a:defRPr sz="4000" b="1" kern="1200" baseline="0">
                <a:solidFill>
                  <a:srgbClr val="C0000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Jump Starting/Charging Procedure</a:t>
            </a:r>
            <a:br>
              <a:rPr lang="en-US" sz="3200" dirty="0"/>
            </a:br>
            <a:br>
              <a:rPr lang="en-US" dirty="0"/>
            </a:br>
            <a:endParaRPr lang="en-US" dirty="0"/>
          </a:p>
        </p:txBody>
      </p:sp>
      <p:pic>
        <p:nvPicPr>
          <p:cNvPr id="2" name="Picture 1">
            <a:extLst>
              <a:ext uri="{FF2B5EF4-FFF2-40B4-BE49-F238E27FC236}">
                <a16:creationId xmlns:a16="http://schemas.microsoft.com/office/drawing/2014/main" id="{7E128E3B-9119-4297-BE0D-93C2B2849857}"/>
              </a:ext>
            </a:extLst>
          </p:cNvPr>
          <p:cNvPicPr>
            <a:picLocks noChangeAspect="1"/>
          </p:cNvPicPr>
          <p:nvPr/>
        </p:nvPicPr>
        <p:blipFill>
          <a:blip r:embed="rId2"/>
          <a:stretch>
            <a:fillRect/>
          </a:stretch>
        </p:blipFill>
        <p:spPr>
          <a:xfrm>
            <a:off x="1676400" y="3605244"/>
            <a:ext cx="4563324" cy="2982127"/>
          </a:xfrm>
          <a:prstGeom prst="rect">
            <a:avLst/>
          </a:prstGeom>
        </p:spPr>
      </p:pic>
      <p:sp>
        <p:nvSpPr>
          <p:cNvPr id="3" name="Oval 2">
            <a:extLst>
              <a:ext uri="{FF2B5EF4-FFF2-40B4-BE49-F238E27FC236}">
                <a16:creationId xmlns:a16="http://schemas.microsoft.com/office/drawing/2014/main" id="{D4BA97A4-34D2-4AD5-86DD-08CF95E110C2}"/>
              </a:ext>
            </a:extLst>
          </p:cNvPr>
          <p:cNvSpPr/>
          <p:nvPr/>
        </p:nvSpPr>
        <p:spPr>
          <a:xfrm>
            <a:off x="3124200" y="4419600"/>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E998570-E1F8-41F6-9A22-562C7210749F}"/>
              </a:ext>
            </a:extLst>
          </p:cNvPr>
          <p:cNvSpPr/>
          <p:nvPr/>
        </p:nvSpPr>
        <p:spPr>
          <a:xfrm>
            <a:off x="2057400" y="4229100"/>
            <a:ext cx="838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938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7"/>
          <p:cNvSpPr>
            <a:spLocks noGrp="1" noChangeArrowheads="1"/>
          </p:cNvSpPr>
          <p:nvPr>
            <p:ph type="body" idx="1"/>
          </p:nvPr>
        </p:nvSpPr>
        <p:spPr>
          <a:xfrm>
            <a:off x="609600" y="1295400"/>
            <a:ext cx="7772400" cy="4114800"/>
          </a:xfrm>
        </p:spPr>
        <p:txBody>
          <a:bodyPr/>
          <a:lstStyle/>
          <a:p>
            <a:pPr lvl="0"/>
            <a:r>
              <a:rPr lang="en-US" sz="2400" dirty="0"/>
              <a:t>Battery Charger: Check the voltage ratings of the device. If charging batteries individually use 12 volts. If using from rear Jump posts use 24 volts.</a:t>
            </a:r>
          </a:p>
          <a:p>
            <a:pPr lvl="0"/>
            <a:endParaRPr lang="en-US" sz="2400" dirty="0"/>
          </a:p>
          <a:p>
            <a:pPr lvl="0"/>
            <a:endParaRPr lang="en-US" sz="2400" dirty="0"/>
          </a:p>
          <a:p>
            <a:pPr lvl="0"/>
            <a:endParaRPr lang="en-US" sz="2400" dirty="0"/>
          </a:p>
          <a:p>
            <a:pPr lvl="0"/>
            <a:r>
              <a:rPr lang="en-US" sz="2400" dirty="0"/>
              <a:t>Inspect the coach batteries and connections ensure they are clean and tight. Check battery fluid levels.</a:t>
            </a:r>
          </a:p>
          <a:p>
            <a:pPr lvl="0"/>
            <a:endParaRPr lang="en-US" dirty="0"/>
          </a:p>
        </p:txBody>
      </p:sp>
      <p:sp>
        <p:nvSpPr>
          <p:cNvPr id="7" name="Title 1">
            <a:extLst>
              <a:ext uri="{FF2B5EF4-FFF2-40B4-BE49-F238E27FC236}">
                <a16:creationId xmlns:a16="http://schemas.microsoft.com/office/drawing/2014/main" id="{1634A0BA-CAEE-4877-89E8-B7CC94B71E80}"/>
              </a:ext>
            </a:extLst>
          </p:cNvPr>
          <p:cNvSpPr txBox="1">
            <a:spLocks/>
          </p:cNvSpPr>
          <p:nvPr/>
        </p:nvSpPr>
        <p:spPr>
          <a:xfrm>
            <a:off x="838200" y="274640"/>
            <a:ext cx="8229600" cy="715962"/>
          </a:xfrm>
          <a:prstGeom prst="rect">
            <a:avLst/>
          </a:prstGeom>
        </p:spPr>
        <p:txBody>
          <a:bodyPr/>
          <a:lstStyle>
            <a:lvl1pPr algn="l" rtl="0" eaLnBrk="0" fontAlgn="base" hangingPunct="0">
              <a:spcBef>
                <a:spcPct val="0"/>
              </a:spcBef>
              <a:spcAft>
                <a:spcPct val="0"/>
              </a:spcAft>
              <a:defRPr sz="4000" b="1" kern="1200" baseline="0">
                <a:solidFill>
                  <a:srgbClr val="C00000"/>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Jump Starting/Charging Procedure</a:t>
            </a:r>
            <a:br>
              <a:rPr lang="en-US" sz="3200" dirty="0"/>
            </a:br>
            <a:br>
              <a:rPr lang="en-US" dirty="0"/>
            </a:br>
            <a:endParaRPr lang="en-US" dirty="0"/>
          </a:p>
        </p:txBody>
      </p:sp>
      <p:pic>
        <p:nvPicPr>
          <p:cNvPr id="2" name="Picture 1">
            <a:extLst>
              <a:ext uri="{FF2B5EF4-FFF2-40B4-BE49-F238E27FC236}">
                <a16:creationId xmlns:a16="http://schemas.microsoft.com/office/drawing/2014/main" id="{6C3399FC-6053-49FF-99B0-2F54063FEB32}"/>
              </a:ext>
            </a:extLst>
          </p:cNvPr>
          <p:cNvPicPr>
            <a:picLocks noChangeAspect="1"/>
          </p:cNvPicPr>
          <p:nvPr/>
        </p:nvPicPr>
        <p:blipFill>
          <a:blip r:embed="rId2"/>
          <a:stretch>
            <a:fillRect/>
          </a:stretch>
        </p:blipFill>
        <p:spPr>
          <a:xfrm>
            <a:off x="5257800" y="2133600"/>
            <a:ext cx="1676400" cy="1676400"/>
          </a:xfrm>
          <a:prstGeom prst="rect">
            <a:avLst/>
          </a:prstGeom>
        </p:spPr>
      </p:pic>
      <p:pic>
        <p:nvPicPr>
          <p:cNvPr id="6" name="Picture 3">
            <a:extLst>
              <a:ext uri="{FF2B5EF4-FFF2-40B4-BE49-F238E27FC236}">
                <a16:creationId xmlns:a16="http://schemas.microsoft.com/office/drawing/2014/main" id="{F24F95B7-CFB9-4558-A83D-554F52854B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6300" y="4800600"/>
            <a:ext cx="20560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677C1168-1FFF-4EB0-944E-27EF6A2333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8499" y="4788566"/>
            <a:ext cx="16665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147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arn(inVertical)">
                                      <p:cBhvr>
                                        <p:cTn id="7" dur="500"/>
                                        <p:tgtEl>
                                          <p:spTgt spid="1638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animEffect transition="in" filter="circle(in)">
                                      <p:cBhvr>
                                        <p:cTn id="15" dur="2000"/>
                                        <p:tgtEl>
                                          <p:spTgt spid="16387">
                                            <p:txEl>
                                              <p:pRg st="4" end="4"/>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3534-094A-4F1B-BCAC-B965C5B583D6}"/>
              </a:ext>
            </a:extLst>
          </p:cNvPr>
          <p:cNvSpPr>
            <a:spLocks noGrp="1"/>
          </p:cNvSpPr>
          <p:nvPr>
            <p:ph type="title"/>
          </p:nvPr>
        </p:nvSpPr>
        <p:spPr/>
        <p:txBody>
          <a:bodyPr/>
          <a:lstStyle/>
          <a:p>
            <a:r>
              <a:rPr lang="en-US" u="sng" dirty="0"/>
              <a:t>Coach to Coach jump Start </a:t>
            </a:r>
            <a:endParaRPr lang="en-US" dirty="0"/>
          </a:p>
        </p:txBody>
      </p:sp>
      <p:sp>
        <p:nvSpPr>
          <p:cNvPr id="3" name="Content Placeholder 2">
            <a:extLst>
              <a:ext uri="{FF2B5EF4-FFF2-40B4-BE49-F238E27FC236}">
                <a16:creationId xmlns:a16="http://schemas.microsoft.com/office/drawing/2014/main" id="{41838BBD-CDD7-4D80-A745-5A8592DB7344}"/>
              </a:ext>
            </a:extLst>
          </p:cNvPr>
          <p:cNvSpPr>
            <a:spLocks noGrp="1"/>
          </p:cNvSpPr>
          <p:nvPr>
            <p:ph idx="1"/>
          </p:nvPr>
        </p:nvSpPr>
        <p:spPr/>
        <p:txBody>
          <a:bodyPr/>
          <a:lstStyle/>
          <a:p>
            <a:pPr lvl="0"/>
            <a:r>
              <a:rPr lang="en-US" sz="2400" dirty="0"/>
              <a:t>Hook up Positive jumper cable to the Positive jump post of the low voltage coach.</a:t>
            </a:r>
          </a:p>
          <a:p>
            <a:pPr lvl="0"/>
            <a:r>
              <a:rPr lang="en-US" sz="2400" dirty="0"/>
              <a:t>Next hook the other Positive cable to the Positive Jump post to the Host coach.</a:t>
            </a:r>
          </a:p>
          <a:p>
            <a:pPr lvl="0"/>
            <a:r>
              <a:rPr lang="en-US" sz="2400" dirty="0"/>
              <a:t>Hook up Negative jumper cable to the Negative jump post of the low voltage coach.</a:t>
            </a:r>
          </a:p>
          <a:p>
            <a:pPr lvl="0"/>
            <a:r>
              <a:rPr lang="en-US" sz="2400" dirty="0"/>
              <a:t>Next hook the other Negative cable to the Negative Jump post to the Host coach.</a:t>
            </a:r>
          </a:p>
          <a:p>
            <a:pPr lvl="0"/>
            <a:r>
              <a:rPr lang="en-US" sz="2400" dirty="0"/>
              <a:t>Start the host coach. Allow the host coach to run until the depleted batteries have charged to a minimum of 21 Volts. This may take 15 or more minutes depending on how low the batteries are. </a:t>
            </a:r>
          </a:p>
          <a:p>
            <a:endParaRPr lang="en-US" dirty="0"/>
          </a:p>
        </p:txBody>
      </p:sp>
      <p:pic>
        <p:nvPicPr>
          <p:cNvPr id="4" name="Picture 3">
            <a:extLst>
              <a:ext uri="{FF2B5EF4-FFF2-40B4-BE49-F238E27FC236}">
                <a16:creationId xmlns:a16="http://schemas.microsoft.com/office/drawing/2014/main" id="{226C507C-61E9-48AB-9FBD-E2142ACC852C}"/>
              </a:ext>
            </a:extLst>
          </p:cNvPr>
          <p:cNvPicPr>
            <a:picLocks noChangeAspect="1"/>
          </p:cNvPicPr>
          <p:nvPr/>
        </p:nvPicPr>
        <p:blipFill>
          <a:blip r:embed="rId2"/>
          <a:stretch>
            <a:fillRect/>
          </a:stretch>
        </p:blipFill>
        <p:spPr>
          <a:xfrm>
            <a:off x="2057400" y="1691484"/>
            <a:ext cx="4572000" cy="3429000"/>
          </a:xfrm>
          <a:prstGeom prst="rect">
            <a:avLst/>
          </a:prstGeom>
        </p:spPr>
      </p:pic>
    </p:spTree>
    <p:extLst>
      <p:ext uri="{BB962C8B-B14F-4D97-AF65-F5344CB8AC3E}">
        <p14:creationId xmlns:p14="http://schemas.microsoft.com/office/powerpoint/2010/main" val="4234958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23534-094A-4F1B-BCAC-B965C5B583D6}"/>
              </a:ext>
            </a:extLst>
          </p:cNvPr>
          <p:cNvSpPr>
            <a:spLocks noGrp="1"/>
          </p:cNvSpPr>
          <p:nvPr>
            <p:ph type="title"/>
          </p:nvPr>
        </p:nvSpPr>
        <p:spPr/>
        <p:txBody>
          <a:bodyPr/>
          <a:lstStyle/>
          <a:p>
            <a:r>
              <a:rPr lang="en-US" u="sng" dirty="0"/>
              <a:t>Coach to Coach jump Start </a:t>
            </a:r>
            <a:endParaRPr lang="en-US" dirty="0"/>
          </a:p>
        </p:txBody>
      </p:sp>
      <p:sp>
        <p:nvSpPr>
          <p:cNvPr id="3" name="Content Placeholder 2">
            <a:extLst>
              <a:ext uri="{FF2B5EF4-FFF2-40B4-BE49-F238E27FC236}">
                <a16:creationId xmlns:a16="http://schemas.microsoft.com/office/drawing/2014/main" id="{41838BBD-CDD7-4D80-A745-5A8592DB7344}"/>
              </a:ext>
            </a:extLst>
          </p:cNvPr>
          <p:cNvSpPr>
            <a:spLocks noGrp="1"/>
          </p:cNvSpPr>
          <p:nvPr>
            <p:ph idx="1"/>
          </p:nvPr>
        </p:nvSpPr>
        <p:spPr/>
        <p:txBody>
          <a:bodyPr/>
          <a:lstStyle/>
          <a:p>
            <a:pPr lvl="0">
              <a:lnSpc>
                <a:spcPct val="115000"/>
              </a:lnSpc>
              <a:spcBef>
                <a:spcPts val="0"/>
              </a:spcBef>
              <a:spcAft>
                <a:spcPts val="0"/>
              </a:spcAft>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Do not Power up</a:t>
            </a:r>
            <a:r>
              <a:rPr lang="en-US" sz="2400" dirty="0">
                <a:latin typeface="Calibri" panose="020F0502020204030204" pitchFamily="34" charset="0"/>
                <a:ea typeface="Calibri" panose="020F0502020204030204" pitchFamily="34" charset="0"/>
                <a:cs typeface="Times New Roman" panose="02020603050405020304" pitchFamily="18" charset="0"/>
              </a:rPr>
              <a:t> the Coach with Depleted Batteries until a minimum of 21 volts is seen at the jump posts with cables disconnected. Or Damage can occur.</a:t>
            </a:r>
          </a:p>
          <a:p>
            <a:pPr lvl="0">
              <a:lnSpc>
                <a:spcPct val="115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Once battery voltage has been reached start the coach. Leave cables installed to stabilize the charging system. </a:t>
            </a:r>
          </a:p>
          <a:p>
            <a:pPr lvl="0">
              <a:lnSpc>
                <a:spcPct val="115000"/>
              </a:lnSpc>
              <a:spcBef>
                <a:spcPts val="0"/>
              </a:spcBef>
              <a:spcAft>
                <a:spcPts val="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Once system is stabilized and batteries are charging remove cables in Reverse order Starting with Negative cable from Host coach and so on. Do not let the cables touch anything or each other or damage can happen.</a:t>
            </a:r>
          </a:p>
          <a:p>
            <a:endParaRPr lang="en-US" dirty="0"/>
          </a:p>
        </p:txBody>
      </p:sp>
      <p:pic>
        <p:nvPicPr>
          <p:cNvPr id="6148" name="Picture 4" descr="Image preview">
            <a:extLst>
              <a:ext uri="{FF2B5EF4-FFF2-40B4-BE49-F238E27FC236}">
                <a16:creationId xmlns:a16="http://schemas.microsoft.com/office/drawing/2014/main" id="{DE87666C-5EB8-476F-A3B5-B783516234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362200"/>
            <a:ext cx="426720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68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arn(inVertical)">
                                      <p:cBhvr>
                                        <p:cTn id="12" dur="500"/>
                                        <p:tgtEl>
                                          <p:spTgt spid="6148"/>
                                        </p:tgtEl>
                                      </p:cBhvr>
                                    </p:animEffect>
                                  </p:childTnLst>
                                  <p:subTnLst>
                                    <p:set>
                                      <p:cBhvr override="childStyle">
                                        <p:cTn dur="1" fill="hold" display="0" masterRel="nextClick" afterEffect="1"/>
                                        <p:tgtEl>
                                          <p:spTgt spid="614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4932</TotalTime>
  <Words>1049</Words>
  <Application>Microsoft Office PowerPoint</Application>
  <PresentationFormat>On-screen Show (4:3)</PresentationFormat>
  <Paragraphs>84</Paragraphs>
  <Slides>17</Slides>
  <Notes>2</Notes>
  <HiddenSlides>0</HiddenSlides>
  <MMClips>1</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1" baseType="lpstr">
      <vt:lpstr>Arial</vt:lpstr>
      <vt:lpstr>Calibri</vt:lpstr>
      <vt:lpstr>Custom Design</vt:lpstr>
      <vt:lpstr>Acrobat Document</vt:lpstr>
      <vt:lpstr>PowerPoint Presentation</vt:lpstr>
      <vt:lpstr>Jump Starting/Charging Procedure  </vt:lpstr>
      <vt:lpstr>PowerPoint Presentation</vt:lpstr>
      <vt:lpstr>PowerPoint Presentation</vt:lpstr>
      <vt:lpstr>PowerPoint Presentation</vt:lpstr>
      <vt:lpstr>PowerPoint Presentation</vt:lpstr>
      <vt:lpstr>PowerPoint Presentation</vt:lpstr>
      <vt:lpstr>Coach to Coach jump Start </vt:lpstr>
      <vt:lpstr>Coach to Coach jump Start </vt:lpstr>
      <vt:lpstr>Battery Charger to Coach Jump Start </vt:lpstr>
      <vt:lpstr>Battery Charger to Coach Batteries</vt:lpstr>
      <vt:lpstr>Battery Charger to Coach Batteries</vt:lpstr>
      <vt:lpstr>Battery cable hook up for Van hool coaches</vt:lpstr>
      <vt:lpstr>Battery cable hook up for Vanhool coaches</vt:lpstr>
      <vt:lpstr>Battery cable hook up for Vanhool coaches</vt:lpstr>
      <vt:lpstr>Battery cable hook up for Vanhool coaches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Landry, Dany (ABC FL)</dc:creator>
  <cp:lastModifiedBy>Landry, Dany (ABC FL)</cp:lastModifiedBy>
  <cp:revision>130</cp:revision>
  <dcterms:created xsi:type="dcterms:W3CDTF">2014-04-17T19:41:21Z</dcterms:created>
  <dcterms:modified xsi:type="dcterms:W3CDTF">2020-06-09T12:12:06Z</dcterms:modified>
</cp:coreProperties>
</file>