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73" r:id="rId5"/>
    <p:sldId id="313" r:id="rId6"/>
    <p:sldId id="366" r:id="rId7"/>
    <p:sldId id="315" r:id="rId8"/>
    <p:sldId id="338" r:id="rId9"/>
    <p:sldId id="339" r:id="rId10"/>
    <p:sldId id="337" r:id="rId11"/>
    <p:sldId id="295" r:id="rId1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8E66E0-4412-02D3-B772-19036EE2DE3F}" name="Olivia Lanham" initials="OL" userId="S::olivia.lanham@partnerforces.com::c93644e6-0548-4f88-a729-7f9160b9897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chez, Margie (CTR)" initials="SM(" lastIdx="1" clrIdx="0">
    <p:extLst>
      <p:ext uri="{19B8F6BF-5375-455C-9EA6-DF929625EA0E}">
        <p15:presenceInfo xmlns:p15="http://schemas.microsoft.com/office/powerpoint/2012/main" userId="S::0929599109@FEMA.DHS.GOV::4ae92da4-27bd-42a4-aa91-9d9f219ddb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003366"/>
    <a:srgbClr val="5A5B5D"/>
    <a:srgbClr val="005188"/>
    <a:srgbClr val="C0C2C4"/>
    <a:srgbClr val="B0B1B3"/>
    <a:srgbClr val="8A8B8A"/>
    <a:srgbClr val="002F80"/>
    <a:srgbClr val="0072CE"/>
    <a:srgbClr val="002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86" autoAdjust="0"/>
    <p:restoredTop sz="93792" autoAdjust="0"/>
  </p:normalViewPr>
  <p:slideViewPr>
    <p:cSldViewPr snapToGrid="0" snapToObjects="1">
      <p:cViewPr varScale="1">
        <p:scale>
          <a:sx n="64" d="100"/>
          <a:sy n="64" d="100"/>
        </p:scale>
        <p:origin x="816" y="48"/>
      </p:cViewPr>
      <p:guideLst>
        <p:guide orient="horz" pos="944"/>
        <p:guide pos="468"/>
      </p:guideLst>
    </p:cSldViewPr>
  </p:slideViewPr>
  <p:outlineViewPr>
    <p:cViewPr>
      <p:scale>
        <a:sx n="33" d="100"/>
        <a:sy n="33" d="100"/>
      </p:scale>
      <p:origin x="0" y="-100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FCA97C3-C405-524D-9CBE-0BC0D8901EF2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E3284D-1414-D044-813C-490EC2E12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49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11BCE4-DA71-794C-BB20-C7FCCBD5454E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AF53EF-993C-FF42-8B62-CEF57763A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7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b="0" kern="12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(Title Slide Option 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1295A-C65C-42FC-91D5-3A44C2EACB8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4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F53EF-993C-FF42-8B62-CEF57763A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4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(low 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89" y="2164956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5288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45067" y="2895600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3484E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7AB3-9044-9E49-80A1-0B6479D03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5067" y="4372332"/>
            <a:ext cx="3269721" cy="11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4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38194" y="2098850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22005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22005" y="2098850"/>
            <a:ext cx="5131808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1200" y="1579099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15D596-468E-7240-AEF9-BE74880D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1FB061-3945-984E-B19F-EFD8A4ED49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078AD1-E2AC-7E43-A28E-6A771C68E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17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outdoor, yellow, man&#10;&#10;Description automatically generated">
            <a:extLst>
              <a:ext uri="{FF2B5EF4-FFF2-40B4-BE49-F238E27FC236}">
                <a16:creationId xmlns:a16="http://schemas.microsoft.com/office/drawing/2014/main" id="{103784DB-7883-5244-88A2-E8E7BBEA9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698"/>
                    </a14:imgEffect>
                    <a14:imgEffect>
                      <a14:saturation sat="57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</a:extLst>
          </a:blip>
          <a:srcRect l="6354" t="-1" r="14906" b="33629"/>
          <a:stretch/>
        </p:blipFill>
        <p:spPr>
          <a:xfrm>
            <a:off x="-1" y="-3"/>
            <a:ext cx="12191999" cy="68580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B86FCD-6BA9-694B-A64A-36883B42361C}"/>
              </a:ext>
            </a:extLst>
          </p:cNvPr>
          <p:cNvSpPr/>
          <p:nvPr userDrawn="1"/>
        </p:nvSpPr>
        <p:spPr>
          <a:xfrm>
            <a:off x="6096000" y="-3"/>
            <a:ext cx="6096000" cy="6858000"/>
          </a:xfrm>
          <a:prstGeom prst="rect">
            <a:avLst/>
          </a:prstGeom>
          <a:solidFill>
            <a:srgbClr val="5A5B5D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81BF64-81BE-3944-A21C-CA7BB5AC4A9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5188">
              <a:alpha val="72941"/>
            </a:srgb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325908E-DDB4-4D4C-855A-C7F2176C3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8043" y="6409008"/>
            <a:ext cx="485773" cy="201827"/>
          </a:xfrm>
        </p:spPr>
        <p:txBody>
          <a:bodyPr lIns="0" tIns="0" rIns="0" bIns="0" anchor="t" anchorCtr="0"/>
          <a:lstStyle>
            <a:lvl1pPr algn="r">
              <a:defRPr sz="10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067004B6-D9E8-B347-8C38-1EA40A40B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4987" y="63028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E2ECF73-45E0-0843-9F3F-68C69CE41040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88767" y="2154312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98E5884-686F-1C45-A0EF-76C8A0A237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773" y="1634561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7EDE04E-08FC-3448-A184-27468B3BF06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79111" y="2207696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 baseline="0">
                <a:solidFill>
                  <a:schemeClr val="bg1"/>
                </a:solidFill>
              </a:defRPr>
            </a:lvl2pPr>
            <a:lvl3pPr>
              <a:spcBef>
                <a:spcPts val="1000"/>
              </a:spcBef>
              <a:defRPr sz="18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26B8427-E58C-1441-B60A-E7E51621D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2117" y="1687945"/>
            <a:ext cx="5131808" cy="37167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32822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E97B94E-42E6-4544-9EC8-17245821A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254866EA-8482-8548-8A4F-3E9E3B6AB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17C2D-11ED-A242-80F3-580A0D3B4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2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38193" y="1549400"/>
            <a:ext cx="10715625" cy="4022725"/>
          </a:xfrm>
          <a:prstGeom prst="rect">
            <a:avLst/>
          </a:prstGeom>
        </p:spPr>
        <p:txBody>
          <a:bodyPr/>
          <a:lstStyle>
            <a:lvl1pPr marL="452628" indent="-457200">
              <a:buClr>
                <a:srgbClr val="101820"/>
              </a:buClr>
              <a:buFont typeface="+mj-lt"/>
              <a:buAutoNum type="arabicPeriod"/>
              <a:defRPr sz="2000">
                <a:solidFill>
                  <a:srgbClr val="101820"/>
                </a:solidFill>
              </a:defRPr>
            </a:lvl1pPr>
            <a:lvl2pPr marL="800100" indent="-342900">
              <a:spcBef>
                <a:spcPts val="1000"/>
              </a:spcBef>
              <a:buClr>
                <a:srgbClr val="101820"/>
              </a:buClr>
              <a:buSzPct val="100000"/>
              <a:buFont typeface="+mj-lt"/>
              <a:buAutoNum type="alphaLcPeriod"/>
              <a:defRPr sz="1800">
                <a:solidFill>
                  <a:srgbClr val="101820"/>
                </a:solidFill>
              </a:defRPr>
            </a:lvl2pPr>
            <a:lvl3pPr marL="1143000" indent="-228600">
              <a:spcBef>
                <a:spcPts val="1000"/>
              </a:spcBef>
              <a:buFont typeface="Wingdings" charset="2"/>
              <a:buChar char="§"/>
              <a:defRPr sz="1600">
                <a:solidFill>
                  <a:srgbClr val="101820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7C9FD575-3B71-D545-976A-C7A029B0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838FB658-3138-B140-B7C4-A803FE88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3C1A0-7E36-F04C-8C22-796A27F1D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219366" y="1549401"/>
            <a:ext cx="4234455" cy="388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descriptive text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1" hasCustomPrompt="1"/>
          </p:nvPr>
        </p:nvSpPr>
        <p:spPr>
          <a:xfrm>
            <a:off x="763008" y="1549402"/>
            <a:ext cx="6023847" cy="38807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Insert chart here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B997A94B-DC6C-EB4F-A0EF-FAB7802896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F90CEE4B-BD46-A046-8385-D32CD3EA4E9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5E7CD-1E91-C647-9AFB-F570055EB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24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-21833" y="2"/>
            <a:ext cx="12192000" cy="685799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-128"/>
              <a:cs typeface="ヒラギノ角ゴ ProN W3" charset="-128"/>
              <a:sym typeface="Arial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49407" y="5274393"/>
            <a:ext cx="3310144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325955" y="564185"/>
            <a:ext cx="4234455" cy="7056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ts val="2200"/>
              </a:lnSpc>
              <a:spcBef>
                <a:spcPts val="1500"/>
              </a:spcBef>
              <a:buNone/>
              <a:defRPr sz="18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614777EF-720C-A944-907E-CE1C292CBC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0C4446-A1BE-2F41-A56C-FB26F13381B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8231E-8D0D-4748-A369-8C7545BCEA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21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6695" y="5229211"/>
            <a:ext cx="6766343" cy="5282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200" i="1" baseline="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</a:lstStyle>
          <a:p>
            <a:r>
              <a:rPr lang="en-US" sz="1200" dirty="0"/>
              <a:t>Source: Add source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646695" y="517967"/>
            <a:ext cx="10867972" cy="528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15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95B45AF5-26D0-3042-B0AB-CA5EF015C53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774B317E-21C5-1745-BE88-290F56726B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39F346-81C1-0B46-B5E0-2EDE2687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29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204148" y="2996623"/>
            <a:ext cx="9746073" cy="447452"/>
          </a:xfrm>
          <a:prstGeom prst="rect">
            <a:avLst/>
          </a:prstGeom>
        </p:spPr>
        <p:txBody>
          <a:bodyPr wrap="square" lIns="64284" tIns="32142" rIns="64284" bIns="32142">
            <a:spAutoFit/>
          </a:bodyPr>
          <a:lstStyle>
            <a:lvl1pPr marL="0" marR="0" indent="0" algn="l" defTabSz="642915" rtl="0" eaLnBrk="1" fontAlgn="base" latinLnBrk="0" hangingPunct="1">
              <a:lnSpc>
                <a:spcPct val="140000"/>
              </a:lnSpc>
              <a:spcBef>
                <a:spcPts val="2109"/>
              </a:spcBef>
              <a:spcAft>
                <a:spcPts val="2000"/>
              </a:spcAft>
              <a:buClr>
                <a:schemeClr val="tx2"/>
              </a:buClr>
              <a:buSzPct val="100000"/>
              <a:buFont typeface="Wingdings" charset="2"/>
              <a:buNone/>
              <a:tabLst/>
              <a:defRPr sz="2000" cap="none" baseline="0">
                <a:solidFill>
                  <a:srgbClr val="050606"/>
                </a:solidFill>
              </a:defRPr>
            </a:lvl1pPr>
            <a:lvl2pPr marL="32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4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7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2000"/>
              </a:spcAft>
              <a:defRPr/>
            </a:pP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0313" y="2345635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E1E1D0CB-6F0F-9847-9A71-AE64C4034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2A921306-A16B-8445-A6DC-4327BF9E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C6CD96-7A99-C447-B5AA-284EE64E0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62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C4E2-1C21-4621-969A-FE5083391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658600" y="6553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EMA logo">
            <a:extLst>
              <a:ext uri="{FF2B5EF4-FFF2-40B4-BE49-F238E27FC236}">
                <a16:creationId xmlns:a16="http://schemas.microsoft.com/office/drawing/2014/main" id="{FAA09A20-8284-4D7D-BCC7-4B27D327A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205538"/>
            <a:ext cx="1447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345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C4E2-1C21-4621-969A-FE5083391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658600" y="6553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EMA logo">
            <a:extLst>
              <a:ext uri="{FF2B5EF4-FFF2-40B4-BE49-F238E27FC236}">
                <a16:creationId xmlns:a16="http://schemas.microsoft.com/office/drawing/2014/main" id="{FAA09A20-8284-4D7D-BCC7-4B27D327A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205538"/>
            <a:ext cx="1447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459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low in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E90AA-96A8-C546-B6C2-70A0D623F6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19D287-29F9-DE44-9F1C-D54D423E2DB4}"/>
              </a:ext>
            </a:extLst>
          </p:cNvPr>
          <p:cNvSpPr/>
          <p:nvPr userDrawn="1"/>
        </p:nvSpPr>
        <p:spPr>
          <a:xfrm>
            <a:off x="-3437" y="-12192"/>
            <a:ext cx="12192000" cy="6858002"/>
          </a:xfrm>
          <a:prstGeom prst="rect">
            <a:avLst/>
          </a:prstGeom>
          <a:solidFill>
            <a:srgbClr val="005288">
              <a:alpha val="67059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190" y="390543"/>
            <a:ext cx="10708748" cy="18169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ct val="90000"/>
              </a:lnSpc>
              <a:defRPr sz="5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38189" y="2280634"/>
            <a:ext cx="10708748" cy="1148366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77AD55-8AE7-B04C-A183-19CD2864A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8189" y="3829059"/>
            <a:ext cx="3698875" cy="13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40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C4E2-1C21-4621-969A-FE5083391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658600" y="6553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EMA logo">
            <a:extLst>
              <a:ext uri="{FF2B5EF4-FFF2-40B4-BE49-F238E27FC236}">
                <a16:creationId xmlns:a16="http://schemas.microsoft.com/office/drawing/2014/main" id="{FAA09A20-8284-4D7D-BCC7-4B27D327A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205538"/>
            <a:ext cx="1447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546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C4E2-1C21-4621-969A-FE5083391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658600" y="6553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EMA logo">
            <a:extLst>
              <a:ext uri="{FF2B5EF4-FFF2-40B4-BE49-F238E27FC236}">
                <a16:creationId xmlns:a16="http://schemas.microsoft.com/office/drawing/2014/main" id="{FAA09A20-8284-4D7D-BCC7-4B27D327A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205538"/>
            <a:ext cx="1447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499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C4E2-1C21-4621-969A-FE5083391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658600" y="6553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EMA logo">
            <a:extLst>
              <a:ext uri="{FF2B5EF4-FFF2-40B4-BE49-F238E27FC236}">
                <a16:creationId xmlns:a16="http://schemas.microsoft.com/office/drawing/2014/main" id="{FAA09A20-8284-4D7D-BCC7-4B27D327A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205538"/>
            <a:ext cx="1447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830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C4E2-1C21-4621-969A-FE5083391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658600" y="6553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EMA logo">
            <a:extLst>
              <a:ext uri="{FF2B5EF4-FFF2-40B4-BE49-F238E27FC236}">
                <a16:creationId xmlns:a16="http://schemas.microsoft.com/office/drawing/2014/main" id="{FAA09A20-8284-4D7D-BCC7-4B27D327A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205538"/>
            <a:ext cx="1447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894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DC4E2-1C21-4621-969A-FE5083391C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1658600" y="6553200"/>
            <a:ext cx="1219200" cy="91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EMA logo">
            <a:extLst>
              <a:ext uri="{FF2B5EF4-FFF2-40B4-BE49-F238E27FC236}">
                <a16:creationId xmlns:a16="http://schemas.microsoft.com/office/drawing/2014/main" id="{FAA09A20-8284-4D7D-BCC7-4B27D327AE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205538"/>
            <a:ext cx="14478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17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005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5259B2E-2FEF-A64F-8760-8691A70A60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0C131CE-4E30-DE4B-AB8A-A8FD12FA28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08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ody of water surrounded by trees&#10;&#10;Description automatically generated">
            <a:extLst>
              <a:ext uri="{FF2B5EF4-FFF2-40B4-BE49-F238E27FC236}">
                <a16:creationId xmlns:a16="http://schemas.microsoft.com/office/drawing/2014/main" id="{37FE2C71-A407-1443-8E3F-D26B87107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670" r="22030"/>
          <a:stretch/>
        </p:blipFill>
        <p:spPr>
          <a:xfrm>
            <a:off x="-1" y="0"/>
            <a:ext cx="12192001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3380E8-22F6-1840-9848-D52F39AFD78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288">
              <a:alpha val="7800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F6AFE8EF-C433-A04D-8FA7-421BB355AC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189" y="2579484"/>
            <a:ext cx="10715627" cy="74334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Divider slide +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1F6F3CA-DCA5-7D4E-AA81-4152972D5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067" y="3310128"/>
            <a:ext cx="10708748" cy="11483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9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C5415B20-894C-9F4F-8C45-42C9CA8DD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A4106D1A-06B2-FC45-A02C-546D1A72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0">
            <a:extLst>
              <a:ext uri="{FF2B5EF4-FFF2-40B4-BE49-F238E27FC236}">
                <a16:creationId xmlns:a16="http://schemas.microsoft.com/office/drawing/2014/main" id="{DD99A83E-845A-484A-843A-24FDEA183558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Federal Emergency Management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8619E4-EB49-D04C-9F79-4BB3758FD4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1204149" y="2300174"/>
            <a:ext cx="9746075" cy="880064"/>
          </a:xfrm>
          <a:prstGeom prst="rect">
            <a:avLst/>
          </a:prstGeom>
        </p:spPr>
        <p:txBody>
          <a:bodyPr lIns="64251" tIns="32125" rIns="64251" bIns="32125"/>
          <a:lstStyle>
            <a:lvl1pPr algn="l">
              <a:lnSpc>
                <a:spcPts val="5000"/>
              </a:lnSpc>
              <a:spcBef>
                <a:spcPts val="7500"/>
              </a:spcBef>
              <a:spcAft>
                <a:spcPts val="0"/>
              </a:spcAft>
              <a:defRPr sz="4600" baseline="0"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04152" y="3202727"/>
            <a:ext cx="9746073" cy="717193"/>
          </a:xfrm>
          <a:prstGeom prst="rect">
            <a:avLst/>
          </a:prstGeom>
        </p:spPr>
        <p:txBody>
          <a:bodyPr wrap="square" lIns="64251" tIns="32125" rIns="64251" bIns="32125">
            <a:spAutoFit/>
          </a:bodyPr>
          <a:lstStyle>
            <a:lvl1pPr marL="0" indent="0" algn="l">
              <a:lnSpc>
                <a:spcPts val="5000"/>
              </a:lnSpc>
              <a:spcBef>
                <a:spcPts val="2109"/>
              </a:spcBef>
              <a:buClr>
                <a:schemeClr val="tx2"/>
              </a:buClr>
              <a:buSzPct val="100000"/>
              <a:buFontTx/>
              <a:buNone/>
              <a:defRPr sz="4600" cap="none" baseline="0">
                <a:solidFill>
                  <a:srgbClr val="5A5B5D"/>
                </a:solidFill>
              </a:defRPr>
            </a:lvl1pPr>
            <a:lvl2pPr marL="321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42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63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85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0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27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48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7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F2BF6-D194-1343-93BA-82E5254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06CF50-EC7F-7045-8A7E-444D3AE9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C62EF53-F675-B345-BC80-8CCA23A8FCD2}"/>
              </a:ext>
            </a:extLst>
          </p:cNvPr>
          <p:cNvSpPr txBox="1">
            <a:spLocks/>
          </p:cNvSpPr>
          <p:nvPr userDrawn="1"/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ln>
                  <a:noFill/>
                </a:ln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5A5B5D"/>
                </a:solidFill>
              </a:rPr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F55905DA-9C4D-EE4A-8870-6FB2EB81F1D1}"/>
              </a:ext>
            </a:extLst>
          </p:cNvPr>
          <p:cNvSpPr txBox="1">
            <a:spLocks/>
          </p:cNvSpPr>
          <p:nvPr userDrawn="1"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>
                <a:solidFill>
                  <a:srgbClr val="5A5B5D"/>
                </a:solidFill>
              </a:rPr>
              <a:pPr/>
              <a:t>‹#›</a:t>
            </a:fld>
            <a:endParaRPr lang="en-US" dirty="0">
              <a:solidFill>
                <a:srgbClr val="5A5B5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236FD-D275-D549-B0E5-35B58EAE6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556" y="5861119"/>
            <a:ext cx="2155825" cy="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E3FC85-6BF3-D94D-B8FE-FD0C2A5B203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5188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2F1596D-781D-EF48-81CB-1D95696A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87490" y="629952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8" name="Slide Number Placeholder 11">
            <a:extLst>
              <a:ext uri="{FF2B5EF4-FFF2-40B4-BE49-F238E27FC236}">
                <a16:creationId xmlns:a16="http://schemas.microsoft.com/office/drawing/2014/main" id="{6C9652F4-E8D4-6446-9C97-A4DC78041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0903" y="6299521"/>
            <a:ext cx="9144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8C88F9-061D-C641-A335-28618704B8E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5837" y="2143639"/>
            <a:ext cx="5129793" cy="3473276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defRPr sz="2000" baseline="0"/>
            </a:lvl1pPr>
            <a:lvl2pPr>
              <a:spcBef>
                <a:spcPts val="1000"/>
              </a:spcBef>
              <a:defRPr sz="1800" baseline="0"/>
            </a:lvl2pPr>
            <a:lvl3pPr>
              <a:spcBef>
                <a:spcPts val="1000"/>
              </a:spcBef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D75EF01-B7F2-F84B-B493-D6438400F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9" y="1206938"/>
            <a:ext cx="5117441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9BDD282-AEF1-FF4D-A786-616931069BA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22076" y="1379318"/>
            <a:ext cx="4860325" cy="3764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2CD6B-A2FE-2346-8B4F-FE3C992B93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85349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1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26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14018" y="1549400"/>
            <a:ext cx="5268383" cy="399415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10">
            <a:extLst>
              <a:ext uri="{FF2B5EF4-FFF2-40B4-BE49-F238E27FC236}">
                <a16:creationId xmlns:a16="http://schemas.microsoft.com/office/drawing/2014/main" id="{780EFCB7-513F-8445-B833-1531FD238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17379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10" name="Slide Number Placeholder 11">
            <a:extLst>
              <a:ext uri="{FF2B5EF4-FFF2-40B4-BE49-F238E27FC236}">
                <a16:creationId xmlns:a16="http://schemas.microsoft.com/office/drawing/2014/main" id="{3E4F6407-0B13-BA4A-9466-7F50E80E5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9413" y="617379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41A-DF3D-014E-836A-3DD8B99E6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0457" y="5871061"/>
            <a:ext cx="2027024" cy="8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4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4D0A274D-3608-414D-A6B0-24A592E09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883" r="15496"/>
          <a:stretch/>
        </p:blipFill>
        <p:spPr>
          <a:xfrm>
            <a:off x="-1" y="0"/>
            <a:ext cx="6096001" cy="6858000"/>
          </a:xfrm>
          <a:prstGeom prst="rect">
            <a:avLst/>
          </a:prstGeom>
        </p:spPr>
      </p:pic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18D89283-3265-234E-957A-919FE8DF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30340" y="6276661"/>
            <a:ext cx="4443413" cy="365125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5A5B5D"/>
                </a:solidFill>
              </a:defRPr>
            </a:lvl1pPr>
          </a:lstStyle>
          <a:p>
            <a:r>
              <a:rPr lang="en-US" dirty="0"/>
              <a:t>Federal Emergency Management Agency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60E538AA-6286-FD43-A4B4-5EE44693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3753" y="6276661"/>
            <a:ext cx="914403" cy="365125"/>
          </a:xfrm>
        </p:spPr>
        <p:txBody>
          <a:bodyPr/>
          <a:lstStyle>
            <a:lvl1pPr>
              <a:defRPr>
                <a:solidFill>
                  <a:srgbClr val="5A5B5D"/>
                </a:solidFill>
              </a:defRPr>
            </a:lvl1pPr>
          </a:lstStyle>
          <a:p>
            <a:fld id="{8FCC257D-A786-9244-9E17-CE618C8B92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151971-39DB-E14F-AAE8-B45F52A8581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19773" y="2159000"/>
            <a:ext cx="5268383" cy="371754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spcBef>
                <a:spcPts val="1000"/>
              </a:spcBef>
              <a:defRPr sz="1800"/>
            </a:lvl2pPr>
            <a:lvl3pPr>
              <a:spcBef>
                <a:spcPts val="1000"/>
              </a:spcBef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1AB2F0A-0ABE-3048-8BA0-117F0FE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773" y="1387209"/>
            <a:ext cx="4833555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528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07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0" y="617379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8CCC229-AB65-5F40-B719-1933DA0A7CB3}" type="datetime1">
              <a:rPr lang="en-US" smtClean="0"/>
              <a:t>7/26/2023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189" y="452440"/>
            <a:ext cx="10715627" cy="743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13"/>
          <p:cNvCxnSpPr>
            <a:cxnSpLocks noChangeShapeType="1"/>
          </p:cNvCxnSpPr>
          <p:nvPr userDrawn="1"/>
        </p:nvCxnSpPr>
        <p:spPr bwMode="auto">
          <a:xfrm>
            <a:off x="738194" y="1297384"/>
            <a:ext cx="10715625" cy="0"/>
          </a:xfrm>
          <a:prstGeom prst="line">
            <a:avLst/>
          </a:prstGeom>
          <a:noFill/>
          <a:ln w="25400">
            <a:solidFill>
              <a:schemeClr val="accent3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738189" y="1524000"/>
            <a:ext cx="10715627" cy="4106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0" y="6173791"/>
            <a:ext cx="4443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Federal Emergency Management Agency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B46968-E1B9-AE4F-9DEE-EDC8D5B1D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257D-A786-9244-9E17-CE618C8B92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63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1" r:id="rId2"/>
    <p:sldLayoutId id="2147483666" r:id="rId3"/>
    <p:sldLayoutId id="2147483667" r:id="rId4"/>
    <p:sldLayoutId id="2147483650" r:id="rId5"/>
    <p:sldLayoutId id="2147483651" r:id="rId6"/>
    <p:sldLayoutId id="2147483670" r:id="rId7"/>
    <p:sldLayoutId id="2147483652" r:id="rId8"/>
    <p:sldLayoutId id="2147483668" r:id="rId9"/>
    <p:sldLayoutId id="2147483653" r:id="rId10"/>
    <p:sldLayoutId id="2147483669" r:id="rId11"/>
    <p:sldLayoutId id="2147483654" r:id="rId12"/>
    <p:sldLayoutId id="2147483659" r:id="rId13"/>
    <p:sldLayoutId id="2147483658" r:id="rId14"/>
    <p:sldLayoutId id="2147483657" r:id="rId15"/>
    <p:sldLayoutId id="2147483662" r:id="rId16"/>
    <p:sldLayoutId id="2147483660" r:id="rId17"/>
    <p:sldLayoutId id="2147483672" r:id="rId18"/>
    <p:sldLayoutId id="2147483674" r:id="rId19"/>
    <p:sldLayoutId id="2147483677" r:id="rId20"/>
    <p:sldLayoutId id="2147483678" r:id="rId21"/>
    <p:sldLayoutId id="2147483679" r:id="rId22"/>
    <p:sldLayoutId id="2147483680" r:id="rId23"/>
    <p:sldLayoutId id="2147483683" r:id="rId2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7472" algn="l" defTabSz="457200" rtl="0" eaLnBrk="1" latinLnBrk="0" hangingPunct="1">
        <a:lnSpc>
          <a:spcPts val="2600"/>
        </a:lnSpc>
        <a:spcBef>
          <a:spcPts val="1000"/>
        </a:spcBef>
        <a:buClr>
          <a:schemeClr val="accent3">
            <a:lumMod val="75000"/>
          </a:schemeClr>
        </a:buClr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buClr>
          <a:schemeClr val="accent3">
            <a:lumMod val="75000"/>
          </a:schemeClr>
        </a:buClr>
        <a:buSzPct val="50000"/>
        <a:buFont typeface="Wingdings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Intercity Bus Security Grant Program (IBSGP)</a:t>
            </a:r>
            <a:br>
              <a:rPr lang="en-US" dirty="0">
                <a:cs typeface="Times New Roman" panose="02020603050405020304" pitchFamily="18" charset="0"/>
              </a:rPr>
            </a:br>
            <a:r>
              <a:rPr lang="en-US" sz="3100" i="1" dirty="0">
                <a:cs typeface="Times New Roman" panose="02020603050405020304" pitchFamily="18" charset="0"/>
              </a:rPr>
              <a:t>Over the Road Bus – Risk Assessment Methodology</a:t>
            </a:r>
            <a:r>
              <a:rPr lang="en-US" sz="3100" i="1" dirty="0">
                <a:latin typeface="+mj-lt"/>
                <a:cs typeface="Times New Roman" panose="02020603050405020304" pitchFamily="18" charset="0"/>
              </a:rPr>
              <a:t> (OTRB-RAM)</a:t>
            </a:r>
            <a:br>
              <a:rPr lang="en-US" sz="3100" i="1" dirty="0">
                <a:latin typeface="+mj-lt"/>
                <a:cs typeface="Times New Roman" panose="02020603050405020304" pitchFamily="18" charset="0"/>
              </a:rPr>
            </a:br>
            <a:endParaRPr lang="en-US" sz="3100" b="0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48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288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659" y="1386682"/>
            <a:ext cx="8723718" cy="4325962"/>
          </a:xfrm>
        </p:spPr>
        <p:txBody>
          <a:bodyPr>
            <a:no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/>
              <a:t>OTRB-RAM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15400" y="6248400"/>
            <a:ext cx="2844800" cy="476250"/>
          </a:xfrm>
        </p:spPr>
        <p:txBody>
          <a:bodyPr/>
          <a:lstStyle/>
          <a:p>
            <a:pPr>
              <a:defRPr/>
            </a:pPr>
            <a:fld id="{989DC4E2-1C21-4621-969A-FE5083391CC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81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D30FE-9960-F841-B34B-6E1863A60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OTRB - RAM Overview</a:t>
            </a:r>
          </a:p>
        </p:txBody>
      </p:sp>
    </p:spTree>
    <p:extLst>
      <p:ext uri="{BB962C8B-B14F-4D97-AF65-F5344CB8AC3E}">
        <p14:creationId xmlns:p14="http://schemas.microsoft.com/office/powerpoint/2010/main" val="4083803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288"/>
                </a:solidFill>
              </a:rPr>
              <a:t>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940800" y="6245225"/>
            <a:ext cx="2844800" cy="476250"/>
          </a:xfrm>
        </p:spPr>
        <p:txBody>
          <a:bodyPr/>
          <a:lstStyle/>
          <a:p>
            <a:pPr>
              <a:defRPr/>
            </a:pPr>
            <a:fld id="{989DC4E2-1C21-4621-969A-FE5083391CC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3170" y="1377696"/>
            <a:ext cx="10770646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Congress and the Office of Management and Budget require data that demonstrates the impact of grant dollars. Measuring that impact is challenging.</a:t>
            </a:r>
          </a:p>
          <a:p>
            <a:pPr marL="623887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How do you measure something not happening? </a:t>
            </a:r>
          </a:p>
          <a:p>
            <a:pPr marL="623887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Past efforts to measure program efficacy largely focused on the effectiveness of capabilities acquired.</a:t>
            </a:r>
          </a:p>
          <a:p>
            <a:pPr marL="623887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Past program measurements did not address the vulnerabilities or security gaps therefore could not measure how an investment addressed specific gaps.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To address this challenge, the Federal Emergency Management Agency (FEMA) is implementing the </a:t>
            </a:r>
            <a:r>
              <a:rPr lang="en-US" b="1" dirty="0"/>
              <a:t>Anecdotes to Analytics (A2A) Initiative. </a:t>
            </a:r>
            <a:r>
              <a:rPr lang="en-US" dirty="0"/>
              <a:t>A2A has four major activity areas:</a:t>
            </a:r>
          </a:p>
          <a:p>
            <a:pPr marL="621792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Developing refined anecdotes.</a:t>
            </a:r>
          </a:p>
          <a:p>
            <a:pPr marL="621792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Establishing a risk baseline and identifying capability gaps. </a:t>
            </a:r>
          </a:p>
          <a:p>
            <a:pPr marL="621792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Establishing performance metrics to measure the effectiveness of investments.</a:t>
            </a:r>
          </a:p>
          <a:p>
            <a:pPr marL="621792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Tailoring our communications to tell the story.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62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288"/>
                </a:solidFill>
              </a:rPr>
              <a:t>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DC4E2-1C21-4621-969A-FE5083391CC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8189" y="1465481"/>
            <a:ext cx="10208153" cy="461664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The goal of the ORTB-RAM is to develop meaningful program analytics by providing a risk baseline against which to measure change over time. </a:t>
            </a:r>
            <a:endParaRPr lang="en-US" dirty="0"/>
          </a:p>
          <a:p>
            <a:pPr lvl="0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tool establishes a process for measuring the risk reduction return on investment associated with IBSGP. </a:t>
            </a:r>
            <a:r>
              <a:rPr lang="en-US" dirty="0">
                <a:ea typeface="+mn-lt"/>
                <a:cs typeface="+mn-lt"/>
              </a:rPr>
              <a:t>It assists in understanding the IBSGP’s impact and assists system operators in understanding the distribution of risk within their systems. </a:t>
            </a:r>
            <a:endParaRPr lang="en-US" i="1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Components: </a:t>
            </a:r>
          </a:p>
          <a:p>
            <a:pPr marL="62357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Excel Tool</a:t>
            </a:r>
          </a:p>
          <a:p>
            <a:pPr marL="62357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User Guide</a:t>
            </a:r>
          </a:p>
          <a:p>
            <a:pPr marL="62357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Gap Analysis</a:t>
            </a:r>
          </a:p>
          <a:p>
            <a:pPr marL="62357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Implementation Plan </a:t>
            </a:r>
          </a:p>
          <a:p>
            <a:pPr lvl="0">
              <a:spcAft>
                <a:spcPts val="1200"/>
              </a:spcAft>
            </a:pPr>
            <a:endParaRPr lang="en-US" dirty="0">
              <a:solidFill>
                <a:srgbClr val="00336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63E8E0-B4E4-40F7-9069-36DAF8349D26}"/>
              </a:ext>
            </a:extLst>
          </p:cNvPr>
          <p:cNvSpPr/>
          <p:nvPr/>
        </p:nvSpPr>
        <p:spPr>
          <a:xfrm>
            <a:off x="7860911" y="3505200"/>
            <a:ext cx="2321080" cy="23614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>
              <a:solidFill>
                <a:srgbClr val="003366"/>
              </a:solidFill>
            </a:endParaRPr>
          </a:p>
          <a:p>
            <a:pPr algn="ctr"/>
            <a:r>
              <a:rPr lang="en-US" b="1" dirty="0">
                <a:solidFill>
                  <a:srgbClr val="003366"/>
                </a:solidFill>
              </a:rPr>
              <a:t>OTRB-RAM will </a:t>
            </a:r>
            <a:r>
              <a:rPr lang="en-US" b="1" i="1" u="sng" dirty="0">
                <a:solidFill>
                  <a:srgbClr val="003366"/>
                </a:solidFill>
              </a:rPr>
              <a:t>NOT</a:t>
            </a:r>
            <a:r>
              <a:rPr lang="en-US" b="1" dirty="0">
                <a:solidFill>
                  <a:srgbClr val="003366"/>
                </a:solidFill>
              </a:rPr>
              <a:t> drive grant award amounts…only how awarded funds are invested and their impact on security risk.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1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5288"/>
                </a:solidFill>
              </a:rPr>
              <a:t>Benefits of OTRB-RAM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85094"/>
            <a:ext cx="9486900" cy="4525963"/>
          </a:xfrm>
        </p:spPr>
        <p:txBody>
          <a:bodyPr>
            <a:normAutofit/>
          </a:bodyPr>
          <a:lstStyle/>
          <a:p>
            <a:pPr marL="409575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Providing a consistent application across the IBSGP enterprise in risk identification, risk quantification, analysis of capability gaps, and resource allocation planning.</a:t>
            </a:r>
          </a:p>
          <a:p>
            <a:pPr marL="409575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Giving intercity bus systems a snapshot of their current security posture regarding their various asset types in the situations (threats) posed within the tool.  </a:t>
            </a:r>
          </a:p>
          <a:p>
            <a:pPr marL="409575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Ensuring a focus on the highest risks. </a:t>
            </a:r>
          </a:p>
          <a:p>
            <a:pPr marL="409575" indent="-285750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Allowing for measurement of the risk reduction achieved.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9DC4E2-1C21-4621-969A-FE5083391CC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0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EAC38-8354-4B5D-85FC-2F65D2AD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79" y="373008"/>
            <a:ext cx="8516937" cy="1050925"/>
          </a:xfrm>
        </p:spPr>
        <p:txBody>
          <a:bodyPr/>
          <a:lstStyle/>
          <a:p>
            <a:r>
              <a:rPr lang="en-US" dirty="0">
                <a:solidFill>
                  <a:srgbClr val="005288"/>
                </a:solidFill>
              </a:rPr>
              <a:t>Collaboration &amp; Next Steps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8CE8F-CA83-4845-AFF9-93D2C4543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677400" y="6246436"/>
            <a:ext cx="2133600" cy="476250"/>
          </a:xfrm>
        </p:spPr>
        <p:txBody>
          <a:bodyPr/>
          <a:lstStyle/>
          <a:p>
            <a:pPr>
              <a:defRPr/>
            </a:pPr>
            <a:fld id="{989DC4E2-1C21-4621-969A-FE5083391CC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81A543-A048-419D-ACAA-7984AEBEA1B0}"/>
              </a:ext>
            </a:extLst>
          </p:cNvPr>
          <p:cNvSpPr/>
          <p:nvPr/>
        </p:nvSpPr>
        <p:spPr>
          <a:xfrm>
            <a:off x="649243" y="1438430"/>
            <a:ext cx="9890169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FEMA collaborated with the American Bus Association and the Transportation Security Administration on the development of the tool and </a:t>
            </a:r>
            <a:r>
              <a:rPr lang="en-US"/>
              <a:t>an initial pilot</a:t>
            </a:r>
            <a:r>
              <a:rPr lang="en-US" dirty="0"/>
              <a:t>.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dirty="0"/>
              <a:t>FEMA and TSA are now seeking a broader pilot of the tool with industry. </a:t>
            </a:r>
          </a:p>
          <a:p>
            <a:pPr marL="214313" indent="-214313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151F573F-3287-4AA3-BA6B-6F71A6F0AD40}"/>
              </a:ext>
            </a:extLst>
          </p:cNvPr>
          <p:cNvSpPr txBox="1">
            <a:spLocks/>
          </p:cNvSpPr>
          <p:nvPr/>
        </p:nvSpPr>
        <p:spPr>
          <a:xfrm>
            <a:off x="10539413" y="6173791"/>
            <a:ext cx="91440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CC257D-A786-9244-9E17-CE618C8B927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7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3AFF3A-504B-C343-8D00-2FFF37AB3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640" y="2404513"/>
            <a:ext cx="8036720" cy="743347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5" name="Picture 4" descr="Federal Emergency Management Agency (FEMA) Seal">
            <a:extLst>
              <a:ext uri="{FF2B5EF4-FFF2-40B4-BE49-F238E27FC236}">
                <a16:creationId xmlns:a16="http://schemas.microsoft.com/office/drawing/2014/main" id="{6BB693A3-D63F-4E42-A384-55677088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3954254"/>
            <a:ext cx="4584700" cy="16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86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5188"/>
      </a:dk2>
      <a:lt2>
        <a:srgbClr val="F3F3F3"/>
      </a:lt2>
      <a:accent1>
        <a:srgbClr val="0078AE"/>
      </a:accent1>
      <a:accent2>
        <a:srgbClr val="595B5D"/>
      </a:accent2>
      <a:accent3>
        <a:srgbClr val="BABBBD"/>
      </a:accent3>
      <a:accent4>
        <a:srgbClr val="5E9732"/>
      </a:accent4>
      <a:accent5>
        <a:srgbClr val="0072CE"/>
      </a:accent5>
      <a:accent6>
        <a:srgbClr val="C31230"/>
      </a:accent6>
      <a:hlink>
        <a:srgbClr val="005188"/>
      </a:hlink>
      <a:folHlink>
        <a:srgbClr val="00518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5C4D668B37A4FB9A9F38BBA085E9B" ma:contentTypeVersion="9" ma:contentTypeDescription="Create a new document." ma:contentTypeScope="" ma:versionID="f3cbe202b5058a2be295c7851ae719c7">
  <xsd:schema xmlns:xsd="http://www.w3.org/2001/XMLSchema" xmlns:xs="http://www.w3.org/2001/XMLSchema" xmlns:p="http://schemas.microsoft.com/office/2006/metadata/properties" xmlns:ns2="d338582d-d041-4dfe-830b-4476010f799e" xmlns:ns3="968a078f-be19-4d8a-8298-b085bdeb239c" targetNamespace="http://schemas.microsoft.com/office/2006/metadata/properties" ma:root="true" ma:fieldsID="7fdcc7700707c34742d299dd2262ccdd" ns2:_="" ns3:_="">
    <xsd:import namespace="d338582d-d041-4dfe-830b-4476010f799e"/>
    <xsd:import namespace="968a078f-be19-4d8a-8298-b085bdeb23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38582d-d041-4dfe-830b-4476010f79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a078f-be19-4d8a-8298-b085bdeb23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68a078f-be19-4d8a-8298-b085bdeb239c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C24EB7-D126-42DB-A324-22A794E58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38582d-d041-4dfe-830b-4476010f799e"/>
    <ds:schemaRef ds:uri="968a078f-be19-4d8a-8298-b085bdeb23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B5BB03-DD21-4258-90BA-4BA883F2CE48}">
  <ds:schemaRefs>
    <ds:schemaRef ds:uri="cc0073e7-31cd-4c32-9712-79659562e3c7"/>
    <ds:schemaRef ds:uri="http://www.w3.org/XML/1998/namespace"/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sharepoint/v3/fields"/>
    <ds:schemaRef ds:uri="5609E696-5F37-4D9F-96D6-98DB28F7DB89"/>
    <ds:schemaRef ds:uri="http://schemas.microsoft.com/office/2006/metadata/properties"/>
    <ds:schemaRef ds:uri="http://purl.org/dc/terms/"/>
    <ds:schemaRef ds:uri="968a078f-be19-4d8a-8298-b085bdeb239c"/>
  </ds:schemaRefs>
</ds:datastoreItem>
</file>

<file path=customXml/itemProps3.xml><?xml version="1.0" encoding="utf-8"?>
<ds:datastoreItem xmlns:ds="http://schemas.openxmlformats.org/officeDocument/2006/customXml" ds:itemID="{76976EDC-3E53-4B2A-8042-2CE68B9B81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387</Words>
  <Application>Microsoft Office PowerPoint</Application>
  <PresentationFormat>Widescreen</PresentationFormat>
  <Paragraphs>46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Franklin Gothic Book</vt:lpstr>
      <vt:lpstr>Franklin Gothic Medium</vt:lpstr>
      <vt:lpstr>Wingdings</vt:lpstr>
      <vt:lpstr>Office Theme</vt:lpstr>
      <vt:lpstr>Intercity Bus Security Grant Program (IBSGP) Over the Road Bus – Risk Assessment Methodology (OTRB-RAM) </vt:lpstr>
      <vt:lpstr>Agenda</vt:lpstr>
      <vt:lpstr>OTRB - RAM Overview</vt:lpstr>
      <vt:lpstr>Overview</vt:lpstr>
      <vt:lpstr>Overview</vt:lpstr>
      <vt:lpstr>Benefits of OTRB-RAM</vt:lpstr>
      <vt:lpstr>Collaboration &amp; Next Steps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OTRB-RAM Facilitation Session  Intercity Bus Security Grant Program</dc:title>
  <dc:creator>Lauren Moeggenberg</dc:creator>
  <cp:lastModifiedBy>Brandon Buchanan</cp:lastModifiedBy>
  <cp:revision>90</cp:revision>
  <dcterms:created xsi:type="dcterms:W3CDTF">2020-12-10T16:14:22Z</dcterms:created>
  <dcterms:modified xsi:type="dcterms:W3CDTF">2023-07-26T12:07:09Z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0x0101009645C4D668B37A4FB9A9F38BBA085E9B</vt:lpwstr>
  </property>
  <property fmtid="{D5CDD505-2E9C-101B-9397-08002B2CF9AE}" pid="3" name="Order">
    <vt:r8>63900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</Properties>
</file>