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92" r:id="rId2"/>
    <p:sldId id="293" r:id="rId3"/>
    <p:sldId id="294" r:id="rId4"/>
    <p:sldId id="295"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 id="313" r:id="rId23"/>
    <p:sldId id="314" r:id="rId24"/>
    <p:sldId id="315" r:id="rId25"/>
    <p:sldId id="316" r:id="rId26"/>
    <p:sldId id="317" r:id="rId27"/>
    <p:sldId id="318" r:id="rId28"/>
    <p:sldId id="319" r:id="rId29"/>
    <p:sldId id="320" r:id="rId30"/>
    <p:sldId id="321" r:id="rId31"/>
    <p:sldId id="322" r:id="rId32"/>
    <p:sldId id="323" r:id="rId33"/>
    <p:sldId id="324" r:id="rId34"/>
    <p:sldId id="325" r:id="rId35"/>
    <p:sldId id="326" r:id="rId36"/>
    <p:sldId id="327" r:id="rId37"/>
    <p:sldId id="328" r:id="rId38"/>
    <p:sldId id="329"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19"/>
    <p:restoredTop sz="95859"/>
  </p:normalViewPr>
  <p:slideViewPr>
    <p:cSldViewPr snapToGrid="0" snapToObjects="1">
      <p:cViewPr varScale="1">
        <p:scale>
          <a:sx n="90" d="100"/>
          <a:sy n="90" d="100"/>
        </p:scale>
        <p:origin x="128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D4F2CAB-FD46-A148-93A9-8B703D9AC120}" type="datetimeFigureOut">
              <a:rPr lang="en-US" smtClean="0"/>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80C6E-8533-3242-BB99-13EF882C5FBA}" type="slidenum">
              <a:rPr lang="en-US" smtClean="0"/>
              <a:t>‹#›</a:t>
            </a:fld>
            <a:endParaRPr lang="en-US"/>
          </a:p>
        </p:txBody>
      </p:sp>
    </p:spTree>
    <p:extLst>
      <p:ext uri="{BB962C8B-B14F-4D97-AF65-F5344CB8AC3E}">
        <p14:creationId xmlns:p14="http://schemas.microsoft.com/office/powerpoint/2010/main" val="2409137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4F2CAB-FD46-A148-93A9-8B703D9AC120}" type="datetimeFigureOut">
              <a:rPr lang="en-US" smtClean="0"/>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80C6E-8533-3242-BB99-13EF882C5FBA}" type="slidenum">
              <a:rPr lang="en-US" smtClean="0"/>
              <a:t>‹#›</a:t>
            </a:fld>
            <a:endParaRPr lang="en-US"/>
          </a:p>
        </p:txBody>
      </p:sp>
    </p:spTree>
    <p:extLst>
      <p:ext uri="{BB962C8B-B14F-4D97-AF65-F5344CB8AC3E}">
        <p14:creationId xmlns:p14="http://schemas.microsoft.com/office/powerpoint/2010/main" val="574271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4F2CAB-FD46-A148-93A9-8B703D9AC120}" type="datetimeFigureOut">
              <a:rPr lang="en-US" smtClean="0"/>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80C6E-8533-3242-BB99-13EF882C5FBA}" type="slidenum">
              <a:rPr lang="en-US" smtClean="0"/>
              <a:t>‹#›</a:t>
            </a:fld>
            <a:endParaRPr lang="en-US"/>
          </a:p>
        </p:txBody>
      </p:sp>
    </p:spTree>
    <p:extLst>
      <p:ext uri="{BB962C8B-B14F-4D97-AF65-F5344CB8AC3E}">
        <p14:creationId xmlns:p14="http://schemas.microsoft.com/office/powerpoint/2010/main" val="625575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4F2CAB-FD46-A148-93A9-8B703D9AC120}" type="datetimeFigureOut">
              <a:rPr lang="en-US" smtClean="0"/>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80C6E-8533-3242-BB99-13EF882C5FBA}" type="slidenum">
              <a:rPr lang="en-US" smtClean="0"/>
              <a:t>‹#›</a:t>
            </a:fld>
            <a:endParaRPr lang="en-US"/>
          </a:p>
        </p:txBody>
      </p:sp>
    </p:spTree>
    <p:extLst>
      <p:ext uri="{BB962C8B-B14F-4D97-AF65-F5344CB8AC3E}">
        <p14:creationId xmlns:p14="http://schemas.microsoft.com/office/powerpoint/2010/main" val="2989044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4F2CAB-FD46-A148-93A9-8B703D9AC120}" type="datetimeFigureOut">
              <a:rPr lang="en-US" smtClean="0"/>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80C6E-8533-3242-BB99-13EF882C5FBA}" type="slidenum">
              <a:rPr lang="en-US" smtClean="0"/>
              <a:t>‹#›</a:t>
            </a:fld>
            <a:endParaRPr lang="en-US"/>
          </a:p>
        </p:txBody>
      </p:sp>
    </p:spTree>
    <p:extLst>
      <p:ext uri="{BB962C8B-B14F-4D97-AF65-F5344CB8AC3E}">
        <p14:creationId xmlns:p14="http://schemas.microsoft.com/office/powerpoint/2010/main" val="607834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4F2CAB-FD46-A148-93A9-8B703D9AC120}" type="datetimeFigureOut">
              <a:rPr lang="en-US" smtClean="0"/>
              <a:t>6/27/2022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F80C6E-8533-3242-BB99-13EF882C5FBA}" type="slidenum">
              <a:rPr lang="en-US" smtClean="0"/>
              <a:t>‹#›</a:t>
            </a:fld>
            <a:endParaRPr lang="en-US"/>
          </a:p>
        </p:txBody>
      </p:sp>
    </p:spTree>
    <p:extLst>
      <p:ext uri="{BB962C8B-B14F-4D97-AF65-F5344CB8AC3E}">
        <p14:creationId xmlns:p14="http://schemas.microsoft.com/office/powerpoint/2010/main" val="2508102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4F2CAB-FD46-A148-93A9-8B703D9AC120}" type="datetimeFigureOut">
              <a:rPr lang="en-US" smtClean="0"/>
              <a:t>6/27/2022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F80C6E-8533-3242-BB99-13EF882C5FBA}" type="slidenum">
              <a:rPr lang="en-US" smtClean="0"/>
              <a:t>‹#›</a:t>
            </a:fld>
            <a:endParaRPr lang="en-US"/>
          </a:p>
        </p:txBody>
      </p:sp>
    </p:spTree>
    <p:extLst>
      <p:ext uri="{BB962C8B-B14F-4D97-AF65-F5344CB8AC3E}">
        <p14:creationId xmlns:p14="http://schemas.microsoft.com/office/powerpoint/2010/main" val="2082499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4F2CAB-FD46-A148-93A9-8B703D9AC120}" type="datetimeFigureOut">
              <a:rPr lang="en-US" smtClean="0"/>
              <a:t>6/27/2022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F80C6E-8533-3242-BB99-13EF882C5FBA}" type="slidenum">
              <a:rPr lang="en-US" smtClean="0"/>
              <a:t>‹#›</a:t>
            </a:fld>
            <a:endParaRPr lang="en-US"/>
          </a:p>
        </p:txBody>
      </p:sp>
    </p:spTree>
    <p:extLst>
      <p:ext uri="{BB962C8B-B14F-4D97-AF65-F5344CB8AC3E}">
        <p14:creationId xmlns:p14="http://schemas.microsoft.com/office/powerpoint/2010/main" val="3789904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4F2CAB-FD46-A148-93A9-8B703D9AC120}" type="datetimeFigureOut">
              <a:rPr lang="en-US" smtClean="0"/>
              <a:t>6/27/2022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F80C6E-8533-3242-BB99-13EF882C5FBA}" type="slidenum">
              <a:rPr lang="en-US" smtClean="0"/>
              <a:t>‹#›</a:t>
            </a:fld>
            <a:endParaRPr lang="en-US"/>
          </a:p>
        </p:txBody>
      </p:sp>
    </p:spTree>
    <p:extLst>
      <p:ext uri="{BB962C8B-B14F-4D97-AF65-F5344CB8AC3E}">
        <p14:creationId xmlns:p14="http://schemas.microsoft.com/office/powerpoint/2010/main" val="1161941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D4F2CAB-FD46-A148-93A9-8B703D9AC120}" type="datetimeFigureOut">
              <a:rPr lang="en-US" smtClean="0"/>
              <a:t>6/27/2022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F80C6E-8533-3242-BB99-13EF882C5FBA}" type="slidenum">
              <a:rPr lang="en-US" smtClean="0"/>
              <a:t>‹#›</a:t>
            </a:fld>
            <a:endParaRPr lang="en-US"/>
          </a:p>
        </p:txBody>
      </p:sp>
    </p:spTree>
    <p:extLst>
      <p:ext uri="{BB962C8B-B14F-4D97-AF65-F5344CB8AC3E}">
        <p14:creationId xmlns:p14="http://schemas.microsoft.com/office/powerpoint/2010/main" val="391516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D4F2CAB-FD46-A148-93A9-8B703D9AC120}" type="datetimeFigureOut">
              <a:rPr lang="en-US" smtClean="0"/>
              <a:t>6/27/2022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F80C6E-8533-3242-BB99-13EF882C5FBA}" type="slidenum">
              <a:rPr lang="en-US" smtClean="0"/>
              <a:t>‹#›</a:t>
            </a:fld>
            <a:endParaRPr lang="en-US"/>
          </a:p>
        </p:txBody>
      </p:sp>
    </p:spTree>
    <p:extLst>
      <p:ext uri="{BB962C8B-B14F-4D97-AF65-F5344CB8AC3E}">
        <p14:creationId xmlns:p14="http://schemas.microsoft.com/office/powerpoint/2010/main" val="2391673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4F2CAB-FD46-A148-93A9-8B703D9AC120}" type="datetimeFigureOut">
              <a:rPr lang="en-US" smtClean="0"/>
              <a:t>6/27/2022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F80C6E-8533-3242-BB99-13EF882C5FBA}" type="slidenum">
              <a:rPr lang="en-US" smtClean="0"/>
              <a:t>‹#›</a:t>
            </a:fld>
            <a:endParaRPr lang="en-US"/>
          </a:p>
        </p:txBody>
      </p:sp>
    </p:spTree>
    <p:extLst>
      <p:ext uri="{BB962C8B-B14F-4D97-AF65-F5344CB8AC3E}">
        <p14:creationId xmlns:p14="http://schemas.microsoft.com/office/powerpoint/2010/main" val="24881425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hyperlink" Target="mailto:Info@OnYourMarkTransportation.com" TargetMode="External"/><Relationship Id="rId2" Type="http://schemas.openxmlformats.org/officeDocument/2006/relationships/hyperlink" Target="http://www.onyourmarktransportation.com/"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D43CC90-73B5-BC87-96CD-E96CAD319459}"/>
              </a:ext>
            </a:extLst>
          </p:cNvPr>
          <p:cNvSpPr txBox="1"/>
          <p:nvPr/>
        </p:nvSpPr>
        <p:spPr>
          <a:xfrm>
            <a:off x="352586" y="1305341"/>
            <a:ext cx="8438827" cy="4247317"/>
          </a:xfrm>
          <a:prstGeom prst="rect">
            <a:avLst/>
          </a:prstGeom>
          <a:noFill/>
        </p:spPr>
        <p:txBody>
          <a:bodyPr wrap="square">
            <a:spAutoFit/>
          </a:bodyPr>
          <a:lstStyle/>
          <a:p>
            <a:pPr marL="0" marR="0" algn="ctr">
              <a:spcBef>
                <a:spcPts val="0"/>
              </a:spcBef>
              <a:spcAft>
                <a:spcPts val="0"/>
              </a:spcAft>
            </a:pPr>
            <a:r>
              <a:rPr lang="en-US" sz="5400" dirty="0">
                <a:effectLst/>
                <a:latin typeface="Times" pitchFamily="2" charset="0"/>
                <a:ea typeface="Calibri" panose="020F0502020204030204" pitchFamily="34" charset="0"/>
                <a:cs typeface="Times New Roman" panose="02020603050405020304" pitchFamily="18" charset="0"/>
              </a:rPr>
              <a:t>Adding a Coach…</a:t>
            </a:r>
          </a:p>
          <a:p>
            <a:pPr marL="0" marR="0" algn="ctr">
              <a:spcBef>
                <a:spcPts val="0"/>
              </a:spcBef>
              <a:spcAft>
                <a:spcPts val="0"/>
              </a:spcAft>
            </a:pPr>
            <a:r>
              <a:rPr lang="en-US" sz="5400" dirty="0">
                <a:effectLst/>
                <a:latin typeface="Times" pitchFamily="2" charset="0"/>
                <a:ea typeface="Calibri" panose="020F0502020204030204" pitchFamily="34" charset="0"/>
                <a:cs typeface="Times New Roman" panose="02020603050405020304" pitchFamily="18" charset="0"/>
              </a:rPr>
              <a:t> </a:t>
            </a:r>
          </a:p>
          <a:p>
            <a:pPr marL="0" marR="0" algn="ctr">
              <a:spcBef>
                <a:spcPts val="0"/>
              </a:spcBef>
              <a:spcAft>
                <a:spcPts val="0"/>
              </a:spcAft>
            </a:pPr>
            <a:r>
              <a:rPr lang="en-US" sz="5400" dirty="0">
                <a:effectLst/>
                <a:latin typeface="Times" pitchFamily="2" charset="0"/>
                <a:ea typeface="Calibri" panose="020F0502020204030204" pitchFamily="34" charset="0"/>
                <a:cs typeface="Times New Roman" panose="02020603050405020304" pitchFamily="18" charset="0"/>
              </a:rPr>
              <a:t>Buying Used?</a:t>
            </a:r>
          </a:p>
          <a:p>
            <a:pPr marL="0" marR="0" algn="ctr">
              <a:spcBef>
                <a:spcPts val="0"/>
              </a:spcBef>
              <a:spcAft>
                <a:spcPts val="0"/>
              </a:spcAft>
            </a:pPr>
            <a:r>
              <a:rPr lang="en-US" sz="5400" dirty="0">
                <a:effectLst/>
                <a:latin typeface="Times" pitchFamily="2" charset="0"/>
                <a:ea typeface="Calibri" panose="020F0502020204030204" pitchFamily="34" charset="0"/>
                <a:cs typeface="Times New Roman" panose="02020603050405020304" pitchFamily="18" charset="0"/>
              </a:rPr>
              <a:t> </a:t>
            </a:r>
          </a:p>
          <a:p>
            <a:pPr marL="0" marR="0" algn="ctr">
              <a:spcBef>
                <a:spcPts val="0"/>
              </a:spcBef>
              <a:spcAft>
                <a:spcPts val="0"/>
              </a:spcAft>
            </a:pPr>
            <a:r>
              <a:rPr lang="en-US" sz="5400" dirty="0">
                <a:effectLst/>
                <a:latin typeface="Times" pitchFamily="2" charset="0"/>
                <a:ea typeface="Calibri" panose="020F0502020204030204" pitchFamily="34" charset="0"/>
                <a:cs typeface="Times New Roman" panose="02020603050405020304" pitchFamily="18" charset="0"/>
              </a:rPr>
              <a:t>Or Buying Lemons?</a:t>
            </a:r>
          </a:p>
        </p:txBody>
      </p:sp>
    </p:spTree>
    <p:extLst>
      <p:ext uri="{BB962C8B-B14F-4D97-AF65-F5344CB8AC3E}">
        <p14:creationId xmlns:p14="http://schemas.microsoft.com/office/powerpoint/2010/main" val="3992998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DF4B51-D51C-FBF8-FF4E-FDAC10C48CF1}"/>
              </a:ext>
            </a:extLst>
          </p:cNvPr>
          <p:cNvSpPr txBox="1"/>
          <p:nvPr/>
        </p:nvSpPr>
        <p:spPr>
          <a:xfrm>
            <a:off x="1210805" y="2367171"/>
            <a:ext cx="6722389" cy="2123658"/>
          </a:xfrm>
          <a:prstGeom prst="rect">
            <a:avLst/>
          </a:prstGeom>
          <a:noFill/>
        </p:spPr>
        <p:txBody>
          <a:bodyPr wrap="square">
            <a:spAutoFit/>
          </a:bodyPr>
          <a:lstStyle/>
          <a:p>
            <a:pPr marL="0" marR="0" algn="ctr">
              <a:spcBef>
                <a:spcPts val="0"/>
              </a:spcBef>
              <a:spcAft>
                <a:spcPts val="0"/>
              </a:spcAft>
            </a:pPr>
            <a:r>
              <a:rPr lang="en-US" sz="6600" kern="150" dirty="0">
                <a:effectLst/>
                <a:latin typeface="Times New Roman" panose="02020603050405020304" pitchFamily="18" charset="0"/>
                <a:ea typeface="SimSun" panose="02010600030101010101" pitchFamily="2" charset="-122"/>
                <a:cs typeface="Lucida Sans" panose="020B0602030504020204" pitchFamily="34" charset="77"/>
              </a:rPr>
              <a:t>Sales Lots </a:t>
            </a:r>
          </a:p>
          <a:p>
            <a:pPr marL="0" marR="0" algn="ctr">
              <a:spcBef>
                <a:spcPts val="0"/>
              </a:spcBef>
              <a:spcAft>
                <a:spcPts val="0"/>
              </a:spcAft>
            </a:pPr>
            <a:r>
              <a:rPr lang="en-US" sz="6600" kern="150" dirty="0">
                <a:effectLst/>
                <a:latin typeface="Times New Roman" panose="02020603050405020304" pitchFamily="18" charset="0"/>
                <a:ea typeface="SimSun" panose="02010600030101010101" pitchFamily="2" charset="-122"/>
                <a:cs typeface="Lucida Sans" panose="020B0602030504020204" pitchFamily="34" charset="77"/>
              </a:rPr>
              <a:t>New used Dealers</a:t>
            </a:r>
          </a:p>
        </p:txBody>
      </p:sp>
    </p:spTree>
    <p:extLst>
      <p:ext uri="{BB962C8B-B14F-4D97-AF65-F5344CB8AC3E}">
        <p14:creationId xmlns:p14="http://schemas.microsoft.com/office/powerpoint/2010/main" val="6974983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CFFFBD-D87D-F34A-FE5D-3937F9657602}"/>
              </a:ext>
            </a:extLst>
          </p:cNvPr>
          <p:cNvSpPr txBox="1"/>
          <p:nvPr/>
        </p:nvSpPr>
        <p:spPr>
          <a:xfrm>
            <a:off x="1143000" y="1536174"/>
            <a:ext cx="6858000" cy="3785652"/>
          </a:xfrm>
          <a:prstGeom prst="rect">
            <a:avLst/>
          </a:prstGeom>
          <a:noFill/>
        </p:spPr>
        <p:txBody>
          <a:bodyPr wrap="square">
            <a:spAutoFit/>
          </a:bodyPr>
          <a:lstStyle/>
          <a:p>
            <a:pPr marL="342900" marR="0" lvl="0" indent="-342900">
              <a:spcBef>
                <a:spcPts val="0"/>
              </a:spcBef>
              <a:spcAft>
                <a:spcPts val="0"/>
              </a:spcAft>
              <a:buFont typeface="Symbol" pitchFamily="2" charset="2"/>
              <a:buChar char=""/>
            </a:pPr>
            <a:r>
              <a:rPr lang="en-US" sz="4000" kern="150" dirty="0">
                <a:effectLst/>
                <a:latin typeface="Times New Roman" panose="02020603050405020304" pitchFamily="18" charset="0"/>
                <a:ea typeface="SimSun" panose="02010600030101010101" pitchFamily="2" charset="-122"/>
                <a:cs typeface="Lucida Sans" panose="020B0602030504020204" pitchFamily="34" charset="77"/>
              </a:rPr>
              <a:t>No maintenance records are probably available.</a:t>
            </a:r>
          </a:p>
          <a:p>
            <a:pPr marL="342900" marR="0" lvl="0" indent="-342900">
              <a:spcBef>
                <a:spcPts val="0"/>
              </a:spcBef>
              <a:spcAft>
                <a:spcPts val="0"/>
              </a:spcAft>
              <a:buFont typeface="Symbol" pitchFamily="2" charset="2"/>
              <a:buChar char=""/>
            </a:pPr>
            <a:r>
              <a:rPr lang="en-US" sz="4000" kern="150" dirty="0">
                <a:effectLst/>
                <a:latin typeface="Times New Roman" panose="02020603050405020304" pitchFamily="18" charset="0"/>
                <a:ea typeface="SimSun" panose="02010600030101010101" pitchFamily="2" charset="-122"/>
                <a:cs typeface="Lucida Sans" panose="020B0602030504020204" pitchFamily="34" charset="77"/>
              </a:rPr>
              <a:t>Good Deals are usually in need of a lot of work.</a:t>
            </a:r>
          </a:p>
          <a:p>
            <a:pPr marL="342900" marR="0" lvl="0" indent="-342900">
              <a:spcBef>
                <a:spcPts val="0"/>
              </a:spcBef>
              <a:spcAft>
                <a:spcPts val="0"/>
              </a:spcAft>
              <a:buFont typeface="Symbol" pitchFamily="2" charset="2"/>
              <a:buChar char=""/>
            </a:pPr>
            <a:r>
              <a:rPr lang="en-US" sz="4000" kern="150" dirty="0">
                <a:effectLst/>
                <a:latin typeface="Times New Roman" panose="02020603050405020304" pitchFamily="18" charset="0"/>
                <a:ea typeface="SimSun" panose="02010600030101010101" pitchFamily="2" charset="-122"/>
                <a:cs typeface="Lucida Sans" panose="020B0602030504020204" pitchFamily="34" charset="77"/>
              </a:rPr>
              <a:t>Plan on spending $15,000 plus, on these for repairs.</a:t>
            </a:r>
          </a:p>
        </p:txBody>
      </p:sp>
    </p:spTree>
    <p:extLst>
      <p:ext uri="{BB962C8B-B14F-4D97-AF65-F5344CB8AC3E}">
        <p14:creationId xmlns:p14="http://schemas.microsoft.com/office/powerpoint/2010/main" val="16652446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96EBC99-05A3-CA53-502C-9CC3ED4909FF}"/>
              </a:ext>
            </a:extLst>
          </p:cNvPr>
          <p:cNvSpPr txBox="1"/>
          <p:nvPr/>
        </p:nvSpPr>
        <p:spPr>
          <a:xfrm>
            <a:off x="1995407" y="1859339"/>
            <a:ext cx="5153186" cy="3139321"/>
          </a:xfrm>
          <a:prstGeom prst="rect">
            <a:avLst/>
          </a:prstGeom>
          <a:noFill/>
        </p:spPr>
        <p:txBody>
          <a:bodyPr wrap="square">
            <a:spAutoFit/>
          </a:bodyPr>
          <a:lstStyle/>
          <a:p>
            <a:pPr marL="0" marR="0" algn="ctr">
              <a:spcBef>
                <a:spcPts val="0"/>
              </a:spcBef>
              <a:spcAft>
                <a:spcPts val="0"/>
              </a:spcAft>
            </a:pPr>
            <a:r>
              <a:rPr lang="en-US" sz="6600" kern="150" dirty="0">
                <a:effectLst/>
                <a:latin typeface="Times New Roman" panose="02020603050405020304" pitchFamily="18" charset="0"/>
                <a:ea typeface="SimSun" panose="02010600030101010101" pitchFamily="2" charset="-122"/>
                <a:cs typeface="Lucida Sans" panose="020B0602030504020204" pitchFamily="34" charset="77"/>
              </a:rPr>
              <a:t>SO, WHAT DO YOU DO HERE?</a:t>
            </a:r>
          </a:p>
        </p:txBody>
      </p:sp>
    </p:spTree>
    <p:extLst>
      <p:ext uri="{BB962C8B-B14F-4D97-AF65-F5344CB8AC3E}">
        <p14:creationId xmlns:p14="http://schemas.microsoft.com/office/powerpoint/2010/main" val="16359546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C46D5C0-4FDA-03FF-753E-60F1C3A41BBE}"/>
              </a:ext>
            </a:extLst>
          </p:cNvPr>
          <p:cNvSpPr txBox="1"/>
          <p:nvPr/>
        </p:nvSpPr>
        <p:spPr>
          <a:xfrm>
            <a:off x="1003515" y="1720840"/>
            <a:ext cx="7136969" cy="3416320"/>
          </a:xfrm>
          <a:prstGeom prst="rect">
            <a:avLst/>
          </a:prstGeom>
          <a:noFill/>
        </p:spPr>
        <p:txBody>
          <a:bodyPr wrap="square">
            <a:spAutoFit/>
          </a:bodyPr>
          <a:lstStyle/>
          <a:p>
            <a:pPr marL="342900" marR="0" lvl="0" indent="-342900">
              <a:spcBef>
                <a:spcPts val="0"/>
              </a:spcBef>
              <a:spcAft>
                <a:spcPts val="0"/>
              </a:spcAft>
              <a:buFont typeface="Symbol" pitchFamily="2" charset="2"/>
              <a:buChar char=""/>
            </a:pPr>
            <a:r>
              <a:rPr lang="en-US" sz="2400" kern="150" dirty="0">
                <a:effectLst/>
                <a:latin typeface="Times New Roman" panose="02020603050405020304" pitchFamily="18" charset="0"/>
                <a:ea typeface="SimSun" panose="02010600030101010101" pitchFamily="2" charset="-122"/>
                <a:cs typeface="Lucida Sans" panose="020B0602030504020204" pitchFamily="34" charset="77"/>
              </a:rPr>
              <a:t>Inspect the Coach bumper to bumper, INSIDE – OUTSIDE - ROOF and UNDERSIDE. That way you know what it’s going to cost for the Coach to be a good-looking dependable Coach.</a:t>
            </a:r>
          </a:p>
          <a:p>
            <a:pPr marL="0" marR="0">
              <a:spcBef>
                <a:spcPts val="0"/>
              </a:spcBef>
              <a:spcAft>
                <a:spcPts val="0"/>
              </a:spcAft>
            </a:pPr>
            <a:r>
              <a:rPr lang="en-US" sz="2400" kern="150" dirty="0">
                <a:effectLst/>
                <a:latin typeface="Times New Roman" panose="02020603050405020304" pitchFamily="18" charset="0"/>
                <a:ea typeface="SimSun" panose="02010600030101010101" pitchFamily="2" charset="-122"/>
                <a:cs typeface="Lucida Sans" panose="020B0602030504020204" pitchFamily="34" charset="77"/>
              </a:rPr>
              <a:t> </a:t>
            </a:r>
          </a:p>
          <a:p>
            <a:pPr marL="342900" marR="0" lvl="0" indent="-342900">
              <a:spcBef>
                <a:spcPts val="0"/>
              </a:spcBef>
              <a:spcAft>
                <a:spcPts val="0"/>
              </a:spcAft>
              <a:buFont typeface="Symbol" pitchFamily="2" charset="2"/>
              <a:buChar char=""/>
            </a:pPr>
            <a:r>
              <a:rPr lang="en-US" sz="2400" kern="150" dirty="0">
                <a:effectLst/>
                <a:latin typeface="Times New Roman" panose="02020603050405020304" pitchFamily="18" charset="0"/>
                <a:ea typeface="SimSun" panose="02010600030101010101" pitchFamily="2" charset="-122"/>
                <a:cs typeface="Lucida Sans" panose="020B0602030504020204" pitchFamily="34" charset="77"/>
              </a:rPr>
              <a:t>I would NEVER say that Salespeople LIE, sometimes they just don't tell all the facts, because they don’t know all the facts. They just sell. If they don't make a sale, they don’t not make money.</a:t>
            </a:r>
          </a:p>
        </p:txBody>
      </p:sp>
    </p:spTree>
    <p:extLst>
      <p:ext uri="{BB962C8B-B14F-4D97-AF65-F5344CB8AC3E}">
        <p14:creationId xmlns:p14="http://schemas.microsoft.com/office/powerpoint/2010/main" val="37935296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CA7369A-9B8D-E2E7-13F1-DF86141A3F86}"/>
              </a:ext>
            </a:extLst>
          </p:cNvPr>
          <p:cNvSpPr txBox="1"/>
          <p:nvPr/>
        </p:nvSpPr>
        <p:spPr>
          <a:xfrm>
            <a:off x="337088" y="1536174"/>
            <a:ext cx="8469824" cy="3785652"/>
          </a:xfrm>
          <a:prstGeom prst="rect">
            <a:avLst/>
          </a:prstGeom>
          <a:noFill/>
        </p:spPr>
        <p:txBody>
          <a:bodyPr wrap="square">
            <a:spAutoFit/>
          </a:bodyPr>
          <a:lstStyle/>
          <a:p>
            <a:pPr marL="342900" marR="0" lvl="0" indent="-342900">
              <a:spcBef>
                <a:spcPts val="0"/>
              </a:spcBef>
              <a:spcAft>
                <a:spcPts val="0"/>
              </a:spcAft>
              <a:buFont typeface="Symbol" pitchFamily="2" charset="2"/>
              <a:buChar char=""/>
            </a:pPr>
            <a:r>
              <a:rPr lang="en-US" sz="2400" kern="150" dirty="0">
                <a:effectLst/>
                <a:latin typeface="Times New Roman" panose="02020603050405020304" pitchFamily="18" charset="0"/>
                <a:ea typeface="SimSun" panose="02010600030101010101" pitchFamily="2" charset="-122"/>
                <a:cs typeface="Lucida Sans" panose="020B0602030504020204" pitchFamily="34" charset="77"/>
              </a:rPr>
              <a:t>Once you identify all repairs needed, they must be listed in the Sales Contract. The seller will then make the repairs or not but get it in writing </a:t>
            </a:r>
            <a:r>
              <a:rPr lang="en-US" sz="2400" i="1" u="sng" kern="150" dirty="0">
                <a:effectLst/>
                <a:latin typeface="Times New Roman" panose="02020603050405020304" pitchFamily="18" charset="0"/>
                <a:ea typeface="SimSun" panose="02010600030101010101" pitchFamily="2" charset="-122"/>
                <a:cs typeface="Lucida Sans" panose="020B0602030504020204" pitchFamily="34" charset="77"/>
              </a:rPr>
              <a:t>parts and labor</a:t>
            </a:r>
            <a:r>
              <a:rPr lang="en-US" sz="2400" kern="150" dirty="0">
                <a:effectLst/>
                <a:latin typeface="Times New Roman" panose="02020603050405020304" pitchFamily="18" charset="0"/>
                <a:ea typeface="SimSun" panose="02010600030101010101" pitchFamily="2" charset="-122"/>
                <a:cs typeface="Lucida Sans" panose="020B0602030504020204" pitchFamily="34" charset="77"/>
              </a:rPr>
              <a:t>.</a:t>
            </a:r>
          </a:p>
          <a:p>
            <a:pPr marL="0" marR="0">
              <a:spcBef>
                <a:spcPts val="0"/>
              </a:spcBef>
              <a:spcAft>
                <a:spcPts val="0"/>
              </a:spcAft>
            </a:pPr>
            <a:r>
              <a:rPr lang="en-US" sz="2400" kern="150" dirty="0">
                <a:effectLst/>
                <a:latin typeface="Times New Roman" panose="02020603050405020304" pitchFamily="18" charset="0"/>
                <a:ea typeface="SimSun" panose="02010600030101010101" pitchFamily="2" charset="-122"/>
                <a:cs typeface="Lucida Sans" panose="020B0602030504020204" pitchFamily="34" charset="77"/>
              </a:rPr>
              <a:t> </a:t>
            </a:r>
          </a:p>
          <a:p>
            <a:pPr marL="342900" marR="0" lvl="0" indent="-342900">
              <a:spcBef>
                <a:spcPts val="0"/>
              </a:spcBef>
              <a:spcAft>
                <a:spcPts val="0"/>
              </a:spcAft>
              <a:buFont typeface="Symbol" pitchFamily="2" charset="2"/>
              <a:buChar char=""/>
            </a:pPr>
            <a:r>
              <a:rPr lang="en-US" sz="2400" kern="150" dirty="0">
                <a:effectLst/>
                <a:latin typeface="Times New Roman" panose="02020603050405020304" pitchFamily="18" charset="0"/>
                <a:ea typeface="SimSun" panose="02010600030101010101" pitchFamily="2" charset="-122"/>
                <a:cs typeface="Lucida Sans" panose="020B0602030504020204" pitchFamily="34" charset="77"/>
              </a:rPr>
              <a:t>That will affect the sale price. All Sales have room to negotiate. Once you leave with the bus it’s too late.</a:t>
            </a:r>
          </a:p>
          <a:p>
            <a:pPr marL="0" marR="0">
              <a:spcBef>
                <a:spcPts val="0"/>
              </a:spcBef>
              <a:spcAft>
                <a:spcPts val="0"/>
              </a:spcAft>
            </a:pPr>
            <a:r>
              <a:rPr lang="en-US" sz="2400" kern="150" dirty="0">
                <a:effectLst/>
                <a:latin typeface="Times New Roman" panose="02020603050405020304" pitchFamily="18" charset="0"/>
                <a:ea typeface="SimSun" panose="02010600030101010101" pitchFamily="2" charset="-122"/>
                <a:cs typeface="Lucida Sans" panose="020B0602030504020204" pitchFamily="34" charset="77"/>
              </a:rPr>
              <a:t> </a:t>
            </a:r>
          </a:p>
          <a:p>
            <a:pPr marL="342900" marR="0" lvl="0" indent="-342900">
              <a:spcBef>
                <a:spcPts val="0"/>
              </a:spcBef>
              <a:spcAft>
                <a:spcPts val="0"/>
              </a:spcAft>
              <a:buFont typeface="Symbol" pitchFamily="2" charset="2"/>
              <a:buChar char=""/>
            </a:pPr>
            <a:r>
              <a:rPr lang="en-US" sz="2400" kern="150" dirty="0">
                <a:effectLst/>
                <a:latin typeface="Times New Roman" panose="02020603050405020304" pitchFamily="18" charset="0"/>
                <a:ea typeface="SimSun" panose="02010600030101010101" pitchFamily="2" charset="-122"/>
                <a:cs typeface="Lucida Sans" panose="020B0602030504020204" pitchFamily="34" charset="77"/>
              </a:rPr>
              <a:t>Location of where the Coach operated is a factor.</a:t>
            </a:r>
          </a:p>
          <a:p>
            <a:pPr marL="742950" marR="0" lvl="1" indent="-285750">
              <a:spcBef>
                <a:spcPts val="0"/>
              </a:spcBef>
              <a:spcAft>
                <a:spcPts val="0"/>
              </a:spcAft>
              <a:buFont typeface="Courier New" panose="02070309020205020404" pitchFamily="49" charset="0"/>
              <a:buChar char="o"/>
            </a:pPr>
            <a:r>
              <a:rPr lang="en-US" sz="2400" kern="150" dirty="0">
                <a:effectLst/>
                <a:latin typeface="Times New Roman" panose="02020603050405020304" pitchFamily="18" charset="0"/>
                <a:ea typeface="SimSun" panose="02010600030101010101" pitchFamily="2" charset="-122"/>
                <a:cs typeface="Lucida Sans" panose="020B0602030504020204" pitchFamily="34" charset="77"/>
              </a:rPr>
              <a:t>Northeast and North Midwest watch for corrosion.</a:t>
            </a:r>
          </a:p>
          <a:p>
            <a:pPr marL="742950" marR="0" lvl="1" indent="-285750">
              <a:spcBef>
                <a:spcPts val="0"/>
              </a:spcBef>
              <a:spcAft>
                <a:spcPts val="0"/>
              </a:spcAft>
              <a:buFont typeface="Courier New" panose="02070309020205020404" pitchFamily="49" charset="0"/>
              <a:buChar char="o"/>
            </a:pPr>
            <a:r>
              <a:rPr lang="en-US" sz="2400" kern="150" dirty="0">
                <a:effectLst/>
                <a:latin typeface="Times New Roman" panose="02020603050405020304" pitchFamily="18" charset="0"/>
                <a:ea typeface="SimSun" panose="02010600030101010101" pitchFamily="2" charset="-122"/>
                <a:cs typeface="Lucida Sans" panose="020B0602030504020204" pitchFamily="34" charset="77"/>
              </a:rPr>
              <a:t>Southern and West Coast Coaches are better because of this.</a:t>
            </a:r>
          </a:p>
        </p:txBody>
      </p:sp>
    </p:spTree>
    <p:extLst>
      <p:ext uri="{BB962C8B-B14F-4D97-AF65-F5344CB8AC3E}">
        <p14:creationId xmlns:p14="http://schemas.microsoft.com/office/powerpoint/2010/main" val="31989052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FF5EE34-B3BB-FE1D-A129-F8DA5256FBE9}"/>
              </a:ext>
            </a:extLst>
          </p:cNvPr>
          <p:cNvSpPr txBox="1"/>
          <p:nvPr/>
        </p:nvSpPr>
        <p:spPr>
          <a:xfrm>
            <a:off x="1177871" y="1408684"/>
            <a:ext cx="6788257" cy="3539430"/>
          </a:xfrm>
          <a:prstGeom prst="rect">
            <a:avLst/>
          </a:prstGeom>
          <a:noFill/>
        </p:spPr>
        <p:txBody>
          <a:bodyPr wrap="square">
            <a:spAutoFit/>
          </a:bodyPr>
          <a:lstStyle/>
          <a:p>
            <a:pPr marL="0" marR="0" algn="ctr">
              <a:spcBef>
                <a:spcPts val="0"/>
              </a:spcBef>
              <a:spcAft>
                <a:spcPts val="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itchFamily="2" charset="2"/>
              <a:buChar char=""/>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Ask for name of the previous owner’s name of the coaches you want to buy.</a:t>
            </a:r>
          </a:p>
          <a:p>
            <a:pPr marL="457200" marR="0">
              <a:spcBef>
                <a:spcPts val="0"/>
              </a:spcBef>
              <a:spcAft>
                <a:spcPts val="0"/>
              </a:spcAft>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 </a:t>
            </a:r>
          </a:p>
          <a:p>
            <a:pPr marL="1143000" marR="0" lvl="2" indent="-228600">
              <a:spcBef>
                <a:spcPts val="0"/>
              </a:spcBef>
              <a:spcAft>
                <a:spcPts val="0"/>
              </a:spcAft>
              <a:buFont typeface="Wingdings" pitchFamily="2" charset="2"/>
              <a:buChar char=""/>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Do a FMCA search on the company. This will tell a lot about an operator.</a:t>
            </a:r>
          </a:p>
        </p:txBody>
      </p:sp>
    </p:spTree>
    <p:extLst>
      <p:ext uri="{BB962C8B-B14F-4D97-AF65-F5344CB8AC3E}">
        <p14:creationId xmlns:p14="http://schemas.microsoft.com/office/powerpoint/2010/main" val="39699241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B3FC86-CA6D-D976-A459-E78C9839CDBC}"/>
              </a:ext>
            </a:extLst>
          </p:cNvPr>
          <p:cNvSpPr txBox="1"/>
          <p:nvPr/>
        </p:nvSpPr>
        <p:spPr>
          <a:xfrm>
            <a:off x="1009327" y="1997839"/>
            <a:ext cx="7125346" cy="2862322"/>
          </a:xfrm>
          <a:prstGeom prst="rect">
            <a:avLst/>
          </a:prstGeom>
          <a:noFill/>
        </p:spPr>
        <p:txBody>
          <a:bodyPr wrap="square">
            <a:spAutoFit/>
          </a:bodyPr>
          <a:lstStyle/>
          <a:p>
            <a:pPr marL="0" marR="0" algn="ctr">
              <a:spcBef>
                <a:spcPts val="0"/>
              </a:spcBef>
              <a:spcAft>
                <a:spcPts val="0"/>
              </a:spcAft>
            </a:pPr>
            <a:r>
              <a:rPr lang="en-US" sz="6000" kern="150" dirty="0">
                <a:effectLst/>
                <a:latin typeface="Times New Roman" panose="02020603050405020304" pitchFamily="18" charset="0"/>
                <a:ea typeface="SimSun" panose="02010600030101010101" pitchFamily="2" charset="-122"/>
                <a:cs typeface="Lucida Sans" panose="020B0602030504020204" pitchFamily="34" charset="77"/>
              </a:rPr>
              <a:t>Now that you have picked a Coach it’s time for the inspection</a:t>
            </a:r>
          </a:p>
        </p:txBody>
      </p:sp>
    </p:spTree>
    <p:extLst>
      <p:ext uri="{BB962C8B-B14F-4D97-AF65-F5344CB8AC3E}">
        <p14:creationId xmlns:p14="http://schemas.microsoft.com/office/powerpoint/2010/main" val="29054397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A045CC-C745-48DF-6405-691FEB17E8F9}"/>
              </a:ext>
            </a:extLst>
          </p:cNvPr>
          <p:cNvSpPr txBox="1"/>
          <p:nvPr/>
        </p:nvSpPr>
        <p:spPr>
          <a:xfrm>
            <a:off x="1143000" y="1105287"/>
            <a:ext cx="6858000" cy="4647426"/>
          </a:xfrm>
          <a:prstGeom prst="rect">
            <a:avLst/>
          </a:prstGeom>
          <a:noFill/>
        </p:spPr>
        <p:txBody>
          <a:bodyPr wrap="square">
            <a:spAutoFit/>
          </a:bodyPr>
          <a:lstStyle/>
          <a:p>
            <a:pPr marL="342900" marR="0" lvl="0" indent="-342900">
              <a:spcBef>
                <a:spcPts val="0"/>
              </a:spcBef>
              <a:spcAft>
                <a:spcPts val="0"/>
              </a:spcAft>
              <a:buFont typeface="+mj-lt"/>
              <a:buAutoNum type="arabicPeriod"/>
            </a:pPr>
            <a:r>
              <a:rPr lang="en-US" sz="4400" kern="150" dirty="0">
                <a:effectLst/>
                <a:latin typeface="Times New Roman" panose="02020603050405020304" pitchFamily="18" charset="0"/>
                <a:ea typeface="SimSun" panose="02010600030101010101" pitchFamily="2" charset="-122"/>
                <a:cs typeface="Lucida Sans" panose="020B0602030504020204" pitchFamily="34" charset="77"/>
              </a:rPr>
              <a:t>Ask to review Records</a:t>
            </a:r>
          </a:p>
          <a:p>
            <a:pPr marL="0" marR="0">
              <a:spcBef>
                <a:spcPts val="0"/>
              </a:spcBef>
              <a:spcAft>
                <a:spcPts val="0"/>
              </a:spcAft>
            </a:pPr>
            <a:r>
              <a:rPr lang="en-US" sz="3600" kern="150" dirty="0">
                <a:effectLst/>
                <a:latin typeface="Times New Roman" panose="02020603050405020304" pitchFamily="18" charset="0"/>
                <a:ea typeface="SimSun" panose="02010600030101010101" pitchFamily="2" charset="-122"/>
                <a:cs typeface="Lucida Sans" panose="020B0602030504020204" pitchFamily="34" charset="77"/>
              </a:rPr>
              <a:t> </a:t>
            </a:r>
          </a:p>
          <a:p>
            <a:pPr marL="342900" marR="0" lvl="0" indent="-342900">
              <a:spcBef>
                <a:spcPts val="0"/>
              </a:spcBef>
              <a:spcAft>
                <a:spcPts val="0"/>
              </a:spcAft>
              <a:buFont typeface="Symbol" pitchFamily="2" charset="2"/>
              <a:buChar char=""/>
            </a:pPr>
            <a:r>
              <a:rPr lang="en-US" sz="3600" kern="150" dirty="0">
                <a:effectLst/>
                <a:latin typeface="Times New Roman" panose="02020603050405020304" pitchFamily="18" charset="0"/>
                <a:ea typeface="SimSun" panose="02010600030101010101" pitchFamily="2" charset="-122"/>
                <a:cs typeface="Lucida Sans" panose="020B0602030504020204" pitchFamily="34" charset="77"/>
              </a:rPr>
              <a:t>    Engine Mileage since new or overhaul</a:t>
            </a:r>
          </a:p>
          <a:p>
            <a:pPr marL="0" marR="0">
              <a:spcBef>
                <a:spcPts val="0"/>
              </a:spcBef>
              <a:spcAft>
                <a:spcPts val="0"/>
              </a:spcAft>
            </a:pPr>
            <a:r>
              <a:rPr lang="en-US" sz="3600" kern="150" dirty="0">
                <a:effectLst/>
                <a:latin typeface="Times New Roman" panose="02020603050405020304" pitchFamily="18" charset="0"/>
                <a:ea typeface="SimSun" panose="02010600030101010101" pitchFamily="2" charset="-122"/>
                <a:cs typeface="Lucida Sans" panose="020B0602030504020204" pitchFamily="34" charset="77"/>
              </a:rPr>
              <a:t> </a:t>
            </a:r>
          </a:p>
          <a:p>
            <a:pPr marL="342900" marR="0" lvl="0" indent="-342900">
              <a:spcBef>
                <a:spcPts val="0"/>
              </a:spcBef>
              <a:spcAft>
                <a:spcPts val="0"/>
              </a:spcAft>
              <a:buFont typeface="Symbol" pitchFamily="2" charset="2"/>
              <a:buChar char=""/>
            </a:pPr>
            <a:r>
              <a:rPr lang="en-US" sz="3600" kern="150" dirty="0">
                <a:effectLst/>
                <a:latin typeface="Times New Roman" panose="02020603050405020304" pitchFamily="18" charset="0"/>
                <a:ea typeface="SimSun" panose="02010600030101010101" pitchFamily="2" charset="-122"/>
                <a:cs typeface="Lucida Sans" panose="020B0602030504020204" pitchFamily="34" charset="77"/>
              </a:rPr>
              <a:t>Transmission Mileage since new of overhaul. Did they use synthetic oil in the transmission?</a:t>
            </a:r>
          </a:p>
        </p:txBody>
      </p:sp>
    </p:spTree>
    <p:extLst>
      <p:ext uri="{BB962C8B-B14F-4D97-AF65-F5344CB8AC3E}">
        <p14:creationId xmlns:p14="http://schemas.microsoft.com/office/powerpoint/2010/main" val="22900282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E6ABC0-020D-F792-962D-64CDD2EF5936}"/>
              </a:ext>
            </a:extLst>
          </p:cNvPr>
          <p:cNvSpPr txBox="1"/>
          <p:nvPr/>
        </p:nvSpPr>
        <p:spPr>
          <a:xfrm>
            <a:off x="988017" y="1659285"/>
            <a:ext cx="7167966" cy="3539430"/>
          </a:xfrm>
          <a:prstGeom prst="rect">
            <a:avLst/>
          </a:prstGeom>
          <a:noFill/>
        </p:spPr>
        <p:txBody>
          <a:bodyPr wrap="square">
            <a:spAutoFit/>
          </a:bodyPr>
          <a:lstStyle/>
          <a:p>
            <a:pPr marL="342900" marR="0" lvl="0" indent="-342900">
              <a:spcBef>
                <a:spcPts val="0"/>
              </a:spcBef>
              <a:spcAft>
                <a:spcPts val="0"/>
              </a:spcAft>
              <a:buFont typeface="Symbol" pitchFamily="2" charset="2"/>
              <a:buChar char=""/>
            </a:pPr>
            <a:r>
              <a:rPr lang="en-US" sz="2800" kern="150" dirty="0">
                <a:effectLst/>
                <a:latin typeface="Times New Roman" panose="02020603050405020304" pitchFamily="18" charset="0"/>
                <a:ea typeface="SimSun" panose="02010600030101010101" pitchFamily="2" charset="-122"/>
                <a:cs typeface="Lucida Sans" panose="020B0602030504020204" pitchFamily="34" charset="77"/>
              </a:rPr>
              <a:t>What about the emissions? This is very      expensive on newer coaches!</a:t>
            </a:r>
          </a:p>
          <a:p>
            <a:pPr marL="45720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itchFamily="2" charset="2"/>
              <a:buChar char=""/>
            </a:pPr>
            <a:r>
              <a:rPr lang="en-US" sz="2800" kern="150" dirty="0">
                <a:effectLst/>
                <a:latin typeface="Times New Roman" panose="02020603050405020304" pitchFamily="18" charset="0"/>
                <a:ea typeface="SimSun" panose="02010600030101010101" pitchFamily="2" charset="-122"/>
                <a:cs typeface="Lucida Sans" panose="020B0602030504020204" pitchFamily="34" charset="77"/>
              </a:rPr>
              <a:t>    Were DOT inspections are done timely?</a:t>
            </a:r>
          </a:p>
          <a:p>
            <a:pPr marL="0" marR="0">
              <a:spcBef>
                <a:spcPts val="0"/>
              </a:spcBef>
              <a:spcAft>
                <a:spcPts val="0"/>
              </a:spcAft>
            </a:pPr>
            <a:r>
              <a:rPr lang="en-US" sz="2800" kern="150" dirty="0">
                <a:effectLst/>
                <a:latin typeface="Times New Roman" panose="02020603050405020304" pitchFamily="18" charset="0"/>
                <a:ea typeface="SimSun" panose="02010600030101010101" pitchFamily="2" charset="-122"/>
                <a:cs typeface="Lucida Sans" panose="020B0602030504020204" pitchFamily="34" charset="77"/>
              </a:rPr>
              <a:t> </a:t>
            </a:r>
          </a:p>
          <a:p>
            <a:pPr marL="342900" marR="0" lvl="0" indent="-342900">
              <a:spcBef>
                <a:spcPts val="0"/>
              </a:spcBef>
              <a:spcAft>
                <a:spcPts val="0"/>
              </a:spcAft>
              <a:buFont typeface="Symbol" pitchFamily="2" charset="2"/>
              <a:buChar char=""/>
            </a:pPr>
            <a:r>
              <a:rPr lang="en-US" sz="2800" kern="150" dirty="0">
                <a:effectLst/>
                <a:latin typeface="Times New Roman" panose="02020603050405020304" pitchFamily="18" charset="0"/>
                <a:ea typeface="SimSun" panose="02010600030101010101" pitchFamily="2" charset="-122"/>
                <a:cs typeface="Lucida Sans" panose="020B0602030504020204" pitchFamily="34" charset="77"/>
              </a:rPr>
              <a:t>   PMI records. Look for needed repairs found in the PMI process. How often were they done? Did they go over in time or miles?</a:t>
            </a:r>
          </a:p>
        </p:txBody>
      </p:sp>
    </p:spTree>
    <p:extLst>
      <p:ext uri="{BB962C8B-B14F-4D97-AF65-F5344CB8AC3E}">
        <p14:creationId xmlns:p14="http://schemas.microsoft.com/office/powerpoint/2010/main" val="31844303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412C19-CB3A-F0DA-CEFF-82B5031E8EA2}"/>
              </a:ext>
            </a:extLst>
          </p:cNvPr>
          <p:cNvSpPr txBox="1"/>
          <p:nvPr/>
        </p:nvSpPr>
        <p:spPr>
          <a:xfrm>
            <a:off x="1204993" y="1997839"/>
            <a:ext cx="6734014" cy="2862322"/>
          </a:xfrm>
          <a:prstGeom prst="rect">
            <a:avLst/>
          </a:prstGeom>
          <a:noFill/>
        </p:spPr>
        <p:txBody>
          <a:bodyPr wrap="square">
            <a:spAutoFit/>
          </a:bodyPr>
          <a:lstStyle/>
          <a:p>
            <a:pPr marL="342900" marR="0" lvl="0" indent="-342900">
              <a:spcBef>
                <a:spcPts val="0"/>
              </a:spcBef>
              <a:spcAft>
                <a:spcPts val="0"/>
              </a:spcAft>
              <a:buFont typeface="Symbol" pitchFamily="2" charset="2"/>
              <a:buChar char=""/>
            </a:pPr>
            <a:r>
              <a:rPr lang="en-US" sz="3600" kern="150" dirty="0">
                <a:effectLst/>
                <a:latin typeface="Times New Roman" panose="02020603050405020304" pitchFamily="18" charset="0"/>
                <a:ea typeface="SimSun" panose="02010600030101010101" pitchFamily="2" charset="-122"/>
                <a:cs typeface="Lucida Sans" panose="020B0602030504020204" pitchFamily="34" charset="77"/>
              </a:rPr>
              <a:t>Look for when the repairs were finished, deferred, or ignored. This will tell you how hard the equipment was run and if they took their maintenance seriously.</a:t>
            </a:r>
          </a:p>
        </p:txBody>
      </p:sp>
    </p:spTree>
    <p:extLst>
      <p:ext uri="{BB962C8B-B14F-4D97-AF65-F5344CB8AC3E}">
        <p14:creationId xmlns:p14="http://schemas.microsoft.com/office/powerpoint/2010/main" val="2541599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40FF102-FCB7-B898-243B-84D5BD51F368}"/>
              </a:ext>
            </a:extLst>
          </p:cNvPr>
          <p:cNvSpPr txBox="1"/>
          <p:nvPr/>
        </p:nvSpPr>
        <p:spPr>
          <a:xfrm>
            <a:off x="1662193" y="2459504"/>
            <a:ext cx="5819614" cy="1938992"/>
          </a:xfrm>
          <a:prstGeom prst="rect">
            <a:avLst/>
          </a:prstGeom>
          <a:noFill/>
        </p:spPr>
        <p:txBody>
          <a:bodyPr wrap="square">
            <a:spAutoFit/>
          </a:bodyPr>
          <a:lstStyle/>
          <a:p>
            <a:pPr marL="0" marR="0" algn="ctr">
              <a:spcBef>
                <a:spcPts val="0"/>
              </a:spcBef>
              <a:spcAft>
                <a:spcPts val="0"/>
              </a:spcAft>
            </a:pPr>
            <a:r>
              <a:rPr lang="en-US" sz="6000" kern="150" dirty="0">
                <a:effectLst/>
                <a:latin typeface="Times New Roman" panose="02020603050405020304" pitchFamily="18" charset="0"/>
                <a:ea typeface="SimSun" panose="02010600030101010101" pitchFamily="2" charset="-122"/>
                <a:cs typeface="Times New Roman" panose="02020603050405020304" pitchFamily="18" charset="0"/>
              </a:rPr>
              <a:t>Where oh where do you look?</a:t>
            </a:r>
            <a:endParaRPr lang="en-US" sz="6000" kern="150" dirty="0">
              <a:effectLst/>
              <a:latin typeface="Times New Roman" panose="02020603050405020304" pitchFamily="18" charset="0"/>
              <a:ea typeface="SimSun" panose="02010600030101010101" pitchFamily="2" charset="-122"/>
              <a:cs typeface="Lucida Sans" panose="020B0602030504020204" pitchFamily="34" charset="77"/>
            </a:endParaRPr>
          </a:p>
        </p:txBody>
      </p:sp>
      <p:pic>
        <p:nvPicPr>
          <p:cNvPr id="1026" name="Picture 2" descr="See the source image">
            <a:extLst>
              <a:ext uri="{FF2B5EF4-FFF2-40B4-BE49-F238E27FC236}">
                <a16:creationId xmlns:a16="http://schemas.microsoft.com/office/drawing/2014/main" id="{D5926D11-82D2-99E6-BFDC-0A3E2CA2D3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4227" y="378492"/>
            <a:ext cx="3115159" cy="19502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79465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EA2A4DD-0B4A-391B-F277-1A53EE686889}"/>
              </a:ext>
            </a:extLst>
          </p:cNvPr>
          <p:cNvSpPr txBox="1"/>
          <p:nvPr/>
        </p:nvSpPr>
        <p:spPr>
          <a:xfrm>
            <a:off x="1011264" y="1490007"/>
            <a:ext cx="7121471" cy="3877985"/>
          </a:xfrm>
          <a:prstGeom prst="rect">
            <a:avLst/>
          </a:prstGeom>
          <a:noFill/>
        </p:spPr>
        <p:txBody>
          <a:bodyPr wrap="square">
            <a:spAutoFit/>
          </a:bodyPr>
          <a:lstStyle/>
          <a:p>
            <a:pPr marR="0" lvl="0">
              <a:spcBef>
                <a:spcPts val="0"/>
              </a:spcBef>
              <a:spcAft>
                <a:spcPts val="0"/>
              </a:spcAft>
            </a:pPr>
            <a:r>
              <a:rPr lang="en-US" sz="3600" kern="150" dirty="0">
                <a:effectLst/>
                <a:latin typeface="Times New Roman" panose="02020603050405020304" pitchFamily="18" charset="0"/>
                <a:ea typeface="SimSun" panose="02010600030101010101" pitchFamily="2" charset="-122"/>
                <a:cs typeface="Lucida Sans" panose="020B0602030504020204" pitchFamily="34" charset="77"/>
              </a:rPr>
              <a:t>2. Let the Inspection begin!</a:t>
            </a:r>
          </a:p>
          <a:p>
            <a:pPr marL="685800" marR="0">
              <a:spcBef>
                <a:spcPts val="0"/>
              </a:spcBef>
              <a:spcAft>
                <a:spcPts val="0"/>
              </a:spcAft>
            </a:pPr>
            <a:r>
              <a:rPr lang="en-US" sz="1400" kern="150" dirty="0">
                <a:effectLst/>
                <a:latin typeface="Times New Roman" panose="02020603050405020304" pitchFamily="18" charset="0"/>
                <a:ea typeface="SimSun" panose="02010600030101010101" pitchFamily="2" charset="-122"/>
                <a:cs typeface="Lucida Sans" panose="020B0602030504020204" pitchFamily="34" charset="77"/>
              </a:rPr>
              <a:t> </a:t>
            </a:r>
            <a:endParaRPr lang="en-US" sz="800" kern="150" dirty="0">
              <a:effectLst/>
              <a:latin typeface="Times New Roman" panose="02020603050405020304" pitchFamily="18" charset="0"/>
              <a:ea typeface="SimSun" panose="02010600030101010101" pitchFamily="2" charset="-122"/>
              <a:cs typeface="Lucida Sans" panose="020B0602030504020204" pitchFamily="34" charset="77"/>
            </a:endParaRPr>
          </a:p>
          <a:p>
            <a:pPr marL="342900" marR="0" lvl="0" indent="-342900">
              <a:spcBef>
                <a:spcPts val="0"/>
              </a:spcBef>
              <a:spcAft>
                <a:spcPts val="0"/>
              </a:spcAft>
              <a:buFont typeface="Symbol" pitchFamily="2" charset="2"/>
              <a:buChar char=""/>
            </a:pPr>
            <a:r>
              <a:rPr lang="en-US" sz="2800" kern="150" dirty="0">
                <a:effectLst/>
                <a:latin typeface="Times New Roman" panose="02020603050405020304" pitchFamily="18" charset="0"/>
                <a:ea typeface="SimSun" panose="02010600030101010101" pitchFamily="2" charset="-122"/>
                <a:cs typeface="Lucida Sans" panose="020B0602030504020204" pitchFamily="34" charset="77"/>
              </a:rPr>
              <a:t>Test Drive</a:t>
            </a:r>
          </a:p>
          <a:p>
            <a:pPr marL="457200" marR="0">
              <a:spcBef>
                <a:spcPts val="0"/>
              </a:spcBef>
              <a:spcAft>
                <a:spcPts val="0"/>
              </a:spcAft>
            </a:pPr>
            <a:r>
              <a:rPr lang="en-US" sz="2800" kern="150" dirty="0">
                <a:effectLst/>
                <a:latin typeface="Times New Roman" panose="02020603050405020304" pitchFamily="18" charset="0"/>
                <a:ea typeface="SimSun" panose="02010600030101010101" pitchFamily="2" charset="-122"/>
                <a:cs typeface="Lucida Sans" panose="020B0602030504020204" pitchFamily="34" charset="77"/>
              </a:rPr>
              <a:t> </a:t>
            </a:r>
          </a:p>
          <a:p>
            <a:pPr marL="342900" marR="0" lvl="0" indent="-342900">
              <a:spcBef>
                <a:spcPts val="0"/>
              </a:spcBef>
              <a:spcAft>
                <a:spcPts val="0"/>
              </a:spcAft>
              <a:buFont typeface="Symbol" pitchFamily="2" charset="2"/>
              <a:buChar char=""/>
            </a:pPr>
            <a:r>
              <a:rPr lang="en-US" sz="2800" kern="150" dirty="0">
                <a:effectLst/>
                <a:latin typeface="Times New Roman" panose="02020603050405020304" pitchFamily="18" charset="0"/>
                <a:ea typeface="SimSun" panose="02010600030101010101" pitchFamily="2" charset="-122"/>
                <a:cs typeface="Lucida Sans" panose="020B0602030504020204" pitchFamily="34" charset="77"/>
              </a:rPr>
              <a:t>Gauges? Looking Power, exhaust smoke, smooth running engine. Weird noise. Smells.</a:t>
            </a:r>
          </a:p>
          <a:p>
            <a:pPr marL="0" marR="0">
              <a:spcBef>
                <a:spcPts val="0"/>
              </a:spcBef>
              <a:spcAft>
                <a:spcPts val="0"/>
              </a:spcAft>
            </a:pPr>
            <a:r>
              <a:rPr lang="en-US" sz="2800" kern="150" dirty="0">
                <a:effectLst/>
                <a:latin typeface="Times New Roman" panose="02020603050405020304" pitchFamily="18" charset="0"/>
                <a:ea typeface="SimSun" panose="02010600030101010101" pitchFamily="2" charset="-122"/>
                <a:cs typeface="Lucida Sans" panose="020B0602030504020204" pitchFamily="34" charset="77"/>
              </a:rPr>
              <a:t> </a:t>
            </a:r>
          </a:p>
          <a:p>
            <a:pPr marL="342900" marR="0" lvl="0" indent="-342900">
              <a:spcBef>
                <a:spcPts val="0"/>
              </a:spcBef>
              <a:spcAft>
                <a:spcPts val="0"/>
              </a:spcAft>
              <a:buFont typeface="Symbol" pitchFamily="2" charset="2"/>
              <a:buChar char=""/>
            </a:pPr>
            <a:r>
              <a:rPr lang="en-US" sz="2800" kern="150" dirty="0">
                <a:effectLst/>
                <a:latin typeface="Times New Roman" panose="02020603050405020304" pitchFamily="18" charset="0"/>
                <a:ea typeface="SimSun" panose="02010600030101010101" pitchFamily="2" charset="-122"/>
                <a:cs typeface="Lucida Sans" panose="020B0602030504020204" pitchFamily="34" charset="77"/>
              </a:rPr>
              <a:t>Drive line vibrations, smooth shifting.  Do the Tires bounce? Wind noise?</a:t>
            </a:r>
          </a:p>
        </p:txBody>
      </p:sp>
    </p:spTree>
    <p:extLst>
      <p:ext uri="{BB962C8B-B14F-4D97-AF65-F5344CB8AC3E}">
        <p14:creationId xmlns:p14="http://schemas.microsoft.com/office/powerpoint/2010/main" val="11904747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4652A3-5FFE-7445-D57A-E2519F889825}"/>
              </a:ext>
            </a:extLst>
          </p:cNvPr>
          <p:cNvSpPr txBox="1"/>
          <p:nvPr/>
        </p:nvSpPr>
        <p:spPr>
          <a:xfrm>
            <a:off x="1232116" y="1997839"/>
            <a:ext cx="6679768" cy="2862322"/>
          </a:xfrm>
          <a:prstGeom prst="rect">
            <a:avLst/>
          </a:prstGeom>
          <a:noFill/>
        </p:spPr>
        <p:txBody>
          <a:bodyPr wrap="square">
            <a:spAutoFit/>
          </a:bodyPr>
          <a:lstStyle/>
          <a:p>
            <a:pPr marL="342900" marR="0" lvl="0" indent="-342900">
              <a:spcBef>
                <a:spcPts val="0"/>
              </a:spcBef>
              <a:spcAft>
                <a:spcPts val="0"/>
              </a:spcAft>
              <a:buFont typeface="Symbol" pitchFamily="2" charset="2"/>
              <a:buChar char=""/>
            </a:pPr>
            <a:r>
              <a:rPr lang="en-US" sz="3600" kern="150" dirty="0">
                <a:effectLst/>
                <a:latin typeface="Times New Roman" panose="02020603050405020304" pitchFamily="18" charset="0"/>
                <a:ea typeface="SimSun" panose="02010600030101010101" pitchFamily="2" charset="-122"/>
                <a:cs typeface="Lucida Sans" panose="020B0602030504020204" pitchFamily="34" charset="77"/>
              </a:rPr>
              <a:t>Steering ease and sway. Does the Coach dip when going over a bump or dip in the road?  When on rough roads are there excessive rattles?</a:t>
            </a:r>
          </a:p>
        </p:txBody>
      </p:sp>
    </p:spTree>
    <p:extLst>
      <p:ext uri="{BB962C8B-B14F-4D97-AF65-F5344CB8AC3E}">
        <p14:creationId xmlns:p14="http://schemas.microsoft.com/office/powerpoint/2010/main" val="29286785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5998BC-5EA9-52E5-0F8A-7FDA4C6D2C8D}"/>
              </a:ext>
            </a:extLst>
          </p:cNvPr>
          <p:cNvSpPr txBox="1"/>
          <p:nvPr/>
        </p:nvSpPr>
        <p:spPr>
          <a:xfrm>
            <a:off x="678051" y="1123741"/>
            <a:ext cx="7787898" cy="4370427"/>
          </a:xfrm>
          <a:prstGeom prst="rect">
            <a:avLst/>
          </a:prstGeom>
          <a:noFill/>
        </p:spPr>
        <p:txBody>
          <a:bodyPr wrap="square">
            <a:spAutoFit/>
          </a:bodyPr>
          <a:lstStyle/>
          <a:p>
            <a:pPr marR="0" lvl="2">
              <a:spcBef>
                <a:spcPts val="0"/>
              </a:spcBef>
              <a:spcAft>
                <a:spcPts val="0"/>
              </a:spcAft>
            </a:pPr>
            <a:r>
              <a:rPr lang="en-US" sz="5400" kern="150" dirty="0">
                <a:latin typeface="Times New Roman" panose="02020603050405020304" pitchFamily="18" charset="0"/>
                <a:ea typeface="SimSun" panose="02010600030101010101" pitchFamily="2" charset="-122"/>
                <a:cs typeface="Lucida Sans" panose="020B0602030504020204" pitchFamily="34" charset="77"/>
              </a:rPr>
              <a:t>3. </a:t>
            </a:r>
            <a:r>
              <a:rPr lang="en-US" sz="5400" kern="150" dirty="0">
                <a:effectLst/>
                <a:latin typeface="Times New Roman" panose="02020603050405020304" pitchFamily="18" charset="0"/>
                <a:ea typeface="SimSun" panose="02010600030101010101" pitchFamily="2" charset="-122"/>
                <a:cs typeface="Lucida Sans" panose="020B0602030504020204" pitchFamily="34" charset="77"/>
              </a:rPr>
              <a:t>Exterior</a:t>
            </a:r>
          </a:p>
          <a:p>
            <a:pPr marL="914400" marR="0">
              <a:spcBef>
                <a:spcPts val="0"/>
              </a:spcBef>
              <a:spcAft>
                <a:spcPts val="0"/>
              </a:spcAft>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 </a:t>
            </a:r>
          </a:p>
          <a:p>
            <a:pPr marL="342900" marR="0" lvl="0" indent="-342900">
              <a:spcBef>
                <a:spcPts val="0"/>
              </a:spcBef>
              <a:spcAft>
                <a:spcPts val="0"/>
              </a:spcAft>
              <a:buFont typeface="Symbol" pitchFamily="2" charset="2"/>
              <a:buChar char=""/>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Was the bus buffed after Decals removed? Can you still see them? Will it need paint?</a:t>
            </a:r>
          </a:p>
          <a:p>
            <a:pPr marL="457200" marR="0">
              <a:spcBef>
                <a:spcPts val="0"/>
              </a:spcBef>
              <a:spcAft>
                <a:spcPts val="0"/>
              </a:spcAft>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 </a:t>
            </a:r>
          </a:p>
          <a:p>
            <a:pPr marL="342900" marR="0" lvl="0" indent="-342900">
              <a:spcBef>
                <a:spcPts val="0"/>
              </a:spcBef>
              <a:spcAft>
                <a:spcPts val="0"/>
              </a:spcAft>
              <a:buFont typeface="Symbol" pitchFamily="2" charset="2"/>
              <a:buChar char=""/>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Scratches, dents, and damage?   Plan on over $15,000.00 for a new single color repaint.</a:t>
            </a:r>
          </a:p>
        </p:txBody>
      </p:sp>
    </p:spTree>
    <p:extLst>
      <p:ext uri="{BB962C8B-B14F-4D97-AF65-F5344CB8AC3E}">
        <p14:creationId xmlns:p14="http://schemas.microsoft.com/office/powerpoint/2010/main" val="38526241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259599-FD0A-D743-B57D-41AFE8EE02A8}"/>
              </a:ext>
            </a:extLst>
          </p:cNvPr>
          <p:cNvSpPr txBox="1"/>
          <p:nvPr/>
        </p:nvSpPr>
        <p:spPr>
          <a:xfrm>
            <a:off x="693549" y="1413063"/>
            <a:ext cx="7756902" cy="4031873"/>
          </a:xfrm>
          <a:prstGeom prst="rect">
            <a:avLst/>
          </a:prstGeom>
          <a:noFill/>
        </p:spPr>
        <p:txBody>
          <a:bodyPr wrap="square">
            <a:spAutoFit/>
          </a:bodyPr>
          <a:lstStyle/>
          <a:p>
            <a:pPr marL="457200" marR="0">
              <a:spcBef>
                <a:spcPts val="0"/>
              </a:spcBef>
              <a:spcAft>
                <a:spcPts val="0"/>
              </a:spcAft>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 </a:t>
            </a:r>
          </a:p>
          <a:p>
            <a:pPr marL="342900" marR="0" lvl="0" indent="-342900">
              <a:spcBef>
                <a:spcPts val="0"/>
              </a:spcBef>
              <a:spcAft>
                <a:spcPts val="0"/>
              </a:spcAft>
              <a:buFont typeface="Symbol" pitchFamily="2" charset="2"/>
              <a:buChar char=""/>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Plus, panel replacement and body work.</a:t>
            </a:r>
          </a:p>
          <a:p>
            <a:pPr marL="0" marR="0">
              <a:spcBef>
                <a:spcPts val="0"/>
              </a:spcBef>
              <a:spcAft>
                <a:spcPts val="0"/>
              </a:spcAft>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 </a:t>
            </a:r>
          </a:p>
          <a:p>
            <a:pPr marL="342900" marR="0" lvl="0" indent="-342900">
              <a:spcBef>
                <a:spcPts val="0"/>
              </a:spcBef>
              <a:spcAft>
                <a:spcPts val="0"/>
              </a:spcAft>
              <a:buFont typeface="Symbol" pitchFamily="2" charset="2"/>
              <a:buChar char=""/>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Check all doors, air springs, seals, latches</a:t>
            </a:r>
          </a:p>
          <a:p>
            <a:pPr marL="0" marR="0">
              <a:spcBef>
                <a:spcPts val="0"/>
              </a:spcBef>
              <a:spcAft>
                <a:spcPts val="0"/>
              </a:spcAft>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 </a:t>
            </a:r>
          </a:p>
          <a:p>
            <a:pPr marL="342900" marR="0" lvl="0" indent="-342900">
              <a:spcBef>
                <a:spcPts val="0"/>
              </a:spcBef>
              <a:spcAft>
                <a:spcPts val="0"/>
              </a:spcAft>
              <a:buFont typeface="Symbol" pitchFamily="2" charset="2"/>
              <a:buChar char=""/>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Check the roof for damage and condition</a:t>
            </a:r>
          </a:p>
          <a:p>
            <a:pPr marL="457200" marR="0">
              <a:spcBef>
                <a:spcPts val="0"/>
              </a:spcBef>
              <a:spcAft>
                <a:spcPts val="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p>
          <a:p>
            <a:pPr marL="742950" marR="0" lvl="1" indent="-285750">
              <a:spcBef>
                <a:spcPts val="0"/>
              </a:spcBef>
              <a:spcAft>
                <a:spcPts val="0"/>
              </a:spcAft>
              <a:buFont typeface="Courier New" panose="02070309020205020404" pitchFamily="49" charset="0"/>
              <a:buChar char="o"/>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Run Water over roof and windows</a:t>
            </a:r>
          </a:p>
        </p:txBody>
      </p:sp>
    </p:spTree>
    <p:extLst>
      <p:ext uri="{BB962C8B-B14F-4D97-AF65-F5344CB8AC3E}">
        <p14:creationId xmlns:p14="http://schemas.microsoft.com/office/powerpoint/2010/main" val="24771112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1260B3-6196-2548-064C-D1838E3CD8E1}"/>
              </a:ext>
            </a:extLst>
          </p:cNvPr>
          <p:cNvSpPr txBox="1"/>
          <p:nvPr/>
        </p:nvSpPr>
        <p:spPr>
          <a:xfrm>
            <a:off x="1259237" y="1997839"/>
            <a:ext cx="6625525" cy="2862322"/>
          </a:xfrm>
          <a:prstGeom prst="rect">
            <a:avLst/>
          </a:prstGeom>
          <a:noFill/>
        </p:spPr>
        <p:txBody>
          <a:bodyPr wrap="square">
            <a:spAutoFit/>
          </a:bodyPr>
          <a:lstStyle/>
          <a:p>
            <a:pPr marL="342900" marR="0" lvl="0" indent="-342900">
              <a:spcBef>
                <a:spcPts val="0"/>
              </a:spcBef>
              <a:spcAft>
                <a:spcPts val="0"/>
              </a:spcAft>
              <a:buFont typeface="Symbol" pitchFamily="2" charset="2"/>
              <a:buChar char=""/>
            </a:pPr>
            <a:r>
              <a:rPr lang="en-US" sz="3600" kern="150" dirty="0">
                <a:effectLst/>
                <a:latin typeface="Times New Roman" panose="02020603050405020304" pitchFamily="18" charset="0"/>
                <a:ea typeface="SimSun" panose="02010600030101010101" pitchFamily="2" charset="-122"/>
                <a:cs typeface="Lucida Sans" panose="020B0602030504020204" pitchFamily="34" charset="77"/>
              </a:rPr>
              <a:t>Drop front bumper check spare</a:t>
            </a:r>
          </a:p>
          <a:p>
            <a:pPr marL="0" marR="0">
              <a:spcBef>
                <a:spcPts val="0"/>
              </a:spcBef>
              <a:spcAft>
                <a:spcPts val="0"/>
              </a:spcAft>
            </a:pPr>
            <a:r>
              <a:rPr lang="en-US" sz="3600" kern="150" dirty="0">
                <a:effectLst/>
                <a:latin typeface="Times New Roman" panose="02020603050405020304" pitchFamily="18" charset="0"/>
                <a:ea typeface="SimSun" panose="02010600030101010101" pitchFamily="2" charset="-122"/>
                <a:cs typeface="Lucida Sans" panose="020B0602030504020204" pitchFamily="34" charset="77"/>
              </a:rPr>
              <a:t> </a:t>
            </a:r>
          </a:p>
          <a:p>
            <a:pPr marL="342900" marR="0" lvl="0" indent="-342900">
              <a:spcBef>
                <a:spcPts val="0"/>
              </a:spcBef>
              <a:spcAft>
                <a:spcPts val="0"/>
              </a:spcAft>
              <a:buFont typeface="Symbol" pitchFamily="2" charset="2"/>
              <a:buChar char=""/>
            </a:pPr>
            <a:r>
              <a:rPr lang="en-US" sz="3600" kern="150" dirty="0">
                <a:effectLst/>
                <a:latin typeface="Times New Roman" panose="02020603050405020304" pitchFamily="18" charset="0"/>
                <a:ea typeface="SimSun" panose="02010600030101010101" pitchFamily="2" charset="-122"/>
                <a:cs typeface="Lucida Sans" panose="020B0602030504020204" pitchFamily="34" charset="77"/>
              </a:rPr>
              <a:t>Open AC condenser. Check fans on both high and low speed. Check Refrigerant level</a:t>
            </a:r>
          </a:p>
        </p:txBody>
      </p:sp>
    </p:spTree>
    <p:extLst>
      <p:ext uri="{BB962C8B-B14F-4D97-AF65-F5344CB8AC3E}">
        <p14:creationId xmlns:p14="http://schemas.microsoft.com/office/powerpoint/2010/main" val="12640401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11A53C-7B3B-8028-CEDB-B258C0641E6D}"/>
              </a:ext>
            </a:extLst>
          </p:cNvPr>
          <p:cNvSpPr txBox="1"/>
          <p:nvPr/>
        </p:nvSpPr>
        <p:spPr>
          <a:xfrm>
            <a:off x="833034" y="1243786"/>
            <a:ext cx="7477932" cy="4370427"/>
          </a:xfrm>
          <a:prstGeom prst="rect">
            <a:avLst/>
          </a:prstGeom>
          <a:noFill/>
        </p:spPr>
        <p:txBody>
          <a:bodyPr wrap="square">
            <a:spAutoFit/>
          </a:bodyPr>
          <a:lstStyle/>
          <a:p>
            <a:pPr marR="0" lvl="2">
              <a:spcBef>
                <a:spcPts val="0"/>
              </a:spcBef>
              <a:spcAft>
                <a:spcPts val="0"/>
              </a:spcAft>
            </a:pPr>
            <a:r>
              <a:rPr lang="en-US" sz="5400" kern="150" dirty="0">
                <a:effectLst/>
                <a:latin typeface="Times New Roman" panose="02020603050405020304" pitchFamily="18" charset="0"/>
                <a:ea typeface="SimSun" panose="02010600030101010101" pitchFamily="2" charset="-122"/>
                <a:cs typeface="Lucida Sans" panose="020B0602030504020204" pitchFamily="34" charset="77"/>
              </a:rPr>
              <a:t>4. Interior</a:t>
            </a:r>
          </a:p>
          <a:p>
            <a:pPr marL="914400" marR="0">
              <a:spcBef>
                <a:spcPts val="0"/>
              </a:spcBef>
              <a:spcAft>
                <a:spcPts val="0"/>
              </a:spcAft>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 </a:t>
            </a:r>
          </a:p>
          <a:p>
            <a:pPr marL="342900" marR="0" lvl="0" indent="-342900">
              <a:spcBef>
                <a:spcPts val="0"/>
              </a:spcBef>
              <a:spcAft>
                <a:spcPts val="0"/>
              </a:spcAft>
              <a:buFont typeface="Symbol" pitchFamily="2" charset="2"/>
              <a:buChar char=""/>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Seat operation and appearance new upholstery is expensive. Is the interior attractive or ugly??  Flooring condition.  Look for water stains.</a:t>
            </a:r>
          </a:p>
          <a:p>
            <a:pPr marL="0" marR="0">
              <a:spcBef>
                <a:spcPts val="0"/>
              </a:spcBef>
              <a:spcAft>
                <a:spcPts val="0"/>
              </a:spcAft>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 </a:t>
            </a:r>
          </a:p>
          <a:p>
            <a:pPr marL="342900" marR="0" lvl="0" indent="-342900">
              <a:spcBef>
                <a:spcPts val="0"/>
              </a:spcBef>
              <a:spcAft>
                <a:spcPts val="0"/>
              </a:spcAft>
              <a:buFont typeface="Symbol" pitchFamily="2" charset="2"/>
              <a:buChar char=""/>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Check escape Hatches and Windows</a:t>
            </a:r>
          </a:p>
        </p:txBody>
      </p:sp>
    </p:spTree>
    <p:extLst>
      <p:ext uri="{BB962C8B-B14F-4D97-AF65-F5344CB8AC3E}">
        <p14:creationId xmlns:p14="http://schemas.microsoft.com/office/powerpoint/2010/main" val="18038808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807E9FA-BAA6-36D3-19AE-33E906FB5F7E}"/>
              </a:ext>
            </a:extLst>
          </p:cNvPr>
          <p:cNvSpPr txBox="1"/>
          <p:nvPr/>
        </p:nvSpPr>
        <p:spPr>
          <a:xfrm>
            <a:off x="1251488" y="1228397"/>
            <a:ext cx="6641024" cy="4401205"/>
          </a:xfrm>
          <a:prstGeom prst="rect">
            <a:avLst/>
          </a:prstGeom>
          <a:noFill/>
        </p:spPr>
        <p:txBody>
          <a:bodyPr wrap="square">
            <a:spAutoFit/>
          </a:bodyPr>
          <a:lstStyle/>
          <a:p>
            <a:pPr marL="342900" marR="0" lvl="0" indent="-342900">
              <a:spcBef>
                <a:spcPts val="0"/>
              </a:spcBef>
              <a:spcAft>
                <a:spcPts val="0"/>
              </a:spcAft>
              <a:buFont typeface="Symbol" pitchFamily="2" charset="2"/>
              <a:buChar char=""/>
            </a:pPr>
            <a:r>
              <a:rPr lang="en-US" sz="2800" kern="150" dirty="0">
                <a:effectLst/>
                <a:latin typeface="Times New Roman" panose="02020603050405020304" pitchFamily="18" charset="0"/>
                <a:ea typeface="SimSun" panose="02010600030101010101" pitchFamily="2" charset="-122"/>
                <a:cs typeface="Lucida Sans" panose="020B0602030504020204" pitchFamily="34" charset="77"/>
              </a:rPr>
              <a:t>Check Restroom lights, toilet flush, door lock, hand sanitizer, paper, smell, would you feel comfortable wearing your best clothes in it?</a:t>
            </a:r>
          </a:p>
          <a:p>
            <a:pPr marL="0" marR="0">
              <a:spcBef>
                <a:spcPts val="0"/>
              </a:spcBef>
              <a:spcAft>
                <a:spcPts val="0"/>
              </a:spcAft>
            </a:pPr>
            <a:r>
              <a:rPr lang="en-US" sz="2800" kern="150" dirty="0">
                <a:effectLst/>
                <a:latin typeface="Times New Roman" panose="02020603050405020304" pitchFamily="18" charset="0"/>
                <a:ea typeface="SimSun" panose="02010600030101010101" pitchFamily="2" charset="-122"/>
                <a:cs typeface="Lucida Sans" panose="020B0602030504020204" pitchFamily="34" charset="77"/>
              </a:rPr>
              <a:t> </a:t>
            </a:r>
          </a:p>
          <a:p>
            <a:pPr marL="342900" marR="0" lvl="0" indent="-342900">
              <a:spcBef>
                <a:spcPts val="0"/>
              </a:spcBef>
              <a:spcAft>
                <a:spcPts val="0"/>
              </a:spcAft>
              <a:buFont typeface="Symbol" pitchFamily="2" charset="2"/>
              <a:buChar char=""/>
            </a:pPr>
            <a:r>
              <a:rPr lang="en-US" sz="2800" kern="150" dirty="0">
                <a:effectLst/>
                <a:latin typeface="Times New Roman" panose="02020603050405020304" pitchFamily="18" charset="0"/>
                <a:ea typeface="SimSun" panose="02010600030101010101" pitchFamily="2" charset="-122"/>
                <a:cs typeface="Lucida Sans" panose="020B0602030504020204" pitchFamily="34" charset="77"/>
              </a:rPr>
              <a:t>HVAC operation, filters, smell. Turn heats up to high get it as hot as possible. Now flip it to AC should cool down in less than 15 minutes 30 min on a hot day and 150 degrees plus inside.</a:t>
            </a:r>
          </a:p>
        </p:txBody>
      </p:sp>
    </p:spTree>
    <p:extLst>
      <p:ext uri="{BB962C8B-B14F-4D97-AF65-F5344CB8AC3E}">
        <p14:creationId xmlns:p14="http://schemas.microsoft.com/office/powerpoint/2010/main" val="4074730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BB9356A-7BF9-AE82-CBB2-ADC73C36BA81}"/>
              </a:ext>
            </a:extLst>
          </p:cNvPr>
          <p:cNvSpPr txBox="1"/>
          <p:nvPr/>
        </p:nvSpPr>
        <p:spPr>
          <a:xfrm>
            <a:off x="623807" y="1536174"/>
            <a:ext cx="7896386" cy="3785652"/>
          </a:xfrm>
          <a:prstGeom prst="rect">
            <a:avLst/>
          </a:prstGeom>
          <a:noFill/>
        </p:spPr>
        <p:txBody>
          <a:bodyPr wrap="square">
            <a:spAutoFit/>
          </a:bodyPr>
          <a:lstStyle/>
          <a:p>
            <a:pPr marR="0" lvl="2">
              <a:spcBef>
                <a:spcPts val="0"/>
              </a:spcBef>
              <a:spcAft>
                <a:spcPts val="0"/>
              </a:spcAft>
            </a:pPr>
            <a:r>
              <a:rPr lang="en-US" sz="5400" kern="150" dirty="0">
                <a:effectLst/>
                <a:latin typeface="Times New Roman" panose="02020603050405020304" pitchFamily="18" charset="0"/>
                <a:ea typeface="SimSun" panose="02010600030101010101" pitchFamily="2" charset="-122"/>
                <a:cs typeface="Lucida Sans" panose="020B0602030504020204" pitchFamily="34" charset="77"/>
              </a:rPr>
              <a:t>5. Chassis</a:t>
            </a:r>
          </a:p>
          <a:p>
            <a:pPr marL="914400" marR="0">
              <a:spcBef>
                <a:spcPts val="0"/>
              </a:spcBef>
              <a:spcAft>
                <a:spcPts val="0"/>
              </a:spcAft>
            </a:pPr>
            <a:r>
              <a:rPr lang="en-US" sz="2600" kern="150" dirty="0">
                <a:effectLst/>
                <a:latin typeface="Times New Roman" panose="02020603050405020304" pitchFamily="18" charset="0"/>
                <a:ea typeface="SimSun" panose="02010600030101010101" pitchFamily="2" charset="-122"/>
                <a:cs typeface="Lucida Sans" panose="020B0602030504020204" pitchFamily="34" charset="77"/>
              </a:rPr>
              <a:t> </a:t>
            </a:r>
            <a:endParaRPr lang="en-US" sz="1200" kern="150" dirty="0">
              <a:effectLst/>
              <a:latin typeface="Times New Roman" panose="02020603050405020304" pitchFamily="18" charset="0"/>
              <a:ea typeface="SimSun" panose="02010600030101010101" pitchFamily="2" charset="-122"/>
              <a:cs typeface="Lucida Sans" panose="020B0602030504020204" pitchFamily="34" charset="77"/>
            </a:endParaRPr>
          </a:p>
          <a:p>
            <a:pPr marL="342900" marR="0" lvl="0" indent="-342900">
              <a:spcBef>
                <a:spcPts val="0"/>
              </a:spcBef>
              <a:spcAft>
                <a:spcPts val="0"/>
              </a:spcAft>
              <a:buFont typeface="Symbol" pitchFamily="2" charset="2"/>
              <a:buChar char=""/>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Tire wear, tread depth, Brand, signs of wheel wear and alignment problems. Most fleets run a constant brand. Look for misfits multiple Brand. Tread depth should be the same per axle.</a:t>
            </a:r>
          </a:p>
        </p:txBody>
      </p:sp>
    </p:spTree>
    <p:extLst>
      <p:ext uri="{BB962C8B-B14F-4D97-AF65-F5344CB8AC3E}">
        <p14:creationId xmlns:p14="http://schemas.microsoft.com/office/powerpoint/2010/main" val="42374217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36E5BDD-364F-0722-DA51-AB522B2B5842}"/>
              </a:ext>
            </a:extLst>
          </p:cNvPr>
          <p:cNvSpPr txBox="1"/>
          <p:nvPr/>
        </p:nvSpPr>
        <p:spPr>
          <a:xfrm>
            <a:off x="654803" y="1120676"/>
            <a:ext cx="7834393" cy="4616648"/>
          </a:xfrm>
          <a:prstGeom prst="rect">
            <a:avLst/>
          </a:prstGeom>
          <a:noFill/>
        </p:spPr>
        <p:txBody>
          <a:bodyPr wrap="square">
            <a:spAutoFit/>
          </a:bodyPr>
          <a:lstStyle/>
          <a:p>
            <a:pPr marL="0" marR="0" algn="ctr">
              <a:spcBef>
                <a:spcPts val="0"/>
              </a:spcBef>
              <a:spcAft>
                <a:spcPts val="0"/>
              </a:spcAft>
            </a:pPr>
            <a:r>
              <a:rPr lang="en-US" sz="26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R="0" lvl="2">
              <a:spcBef>
                <a:spcPts val="0"/>
              </a:spcBef>
              <a:spcAft>
                <a:spcPts val="0"/>
              </a:spcAft>
            </a:pPr>
            <a:r>
              <a:rPr lang="en-US" sz="4800" kern="150" dirty="0">
                <a:effectLst/>
                <a:latin typeface="Times New Roman" panose="02020603050405020304" pitchFamily="18" charset="0"/>
                <a:ea typeface="SimSun" panose="02010600030101010101" pitchFamily="2" charset="-122"/>
                <a:cs typeface="Lucida Sans" panose="020B0602030504020204" pitchFamily="34" charset="77"/>
              </a:rPr>
              <a:t>6. Engine Compartment </a:t>
            </a:r>
          </a:p>
          <a:p>
            <a:pPr marL="914400" marR="0">
              <a:spcBef>
                <a:spcPts val="0"/>
              </a:spcBef>
              <a:spcAft>
                <a:spcPts val="0"/>
              </a:spcAft>
            </a:pPr>
            <a:r>
              <a:rPr lang="en-US" sz="1800" kern="150" dirty="0">
                <a:effectLst/>
                <a:latin typeface="Times New Roman" panose="02020603050405020304" pitchFamily="18" charset="0"/>
                <a:ea typeface="SimSun" panose="02010600030101010101" pitchFamily="2" charset="-122"/>
                <a:cs typeface="Lucida Sans" panose="020B0602030504020204" pitchFamily="34" charset="77"/>
              </a:rPr>
              <a:t> </a:t>
            </a:r>
            <a:endParaRPr lang="en-US" sz="1200" kern="150" dirty="0">
              <a:effectLst/>
              <a:latin typeface="Times New Roman" panose="02020603050405020304" pitchFamily="18" charset="0"/>
              <a:ea typeface="SimSun" panose="02010600030101010101" pitchFamily="2" charset="-122"/>
              <a:cs typeface="Lucida Sans" panose="020B0602030504020204" pitchFamily="34" charset="77"/>
            </a:endParaRPr>
          </a:p>
          <a:p>
            <a:pPr marL="342900" marR="0" lvl="0" indent="-342900">
              <a:spcBef>
                <a:spcPts val="0"/>
              </a:spcBef>
              <a:spcAft>
                <a:spcPts val="0"/>
              </a:spcAft>
              <a:buFont typeface="Symbol" pitchFamily="2" charset="2"/>
              <a:buChar char=""/>
            </a:pPr>
            <a:r>
              <a:rPr lang="en-US" sz="2800" kern="150" dirty="0">
                <a:effectLst/>
                <a:latin typeface="Times New Roman" panose="02020603050405020304" pitchFamily="18" charset="0"/>
                <a:ea typeface="SimSun" panose="02010600030101010101" pitchFamily="2" charset="-122"/>
                <a:cs typeface="Lucida Sans" panose="020B0602030504020204" pitchFamily="34" charset="77"/>
              </a:rPr>
              <a:t>Belts same age appearance and no mix match brands Squeaks. Pulley noise and condition, fan drive gear box oil</a:t>
            </a:r>
          </a:p>
          <a:p>
            <a:pPr marL="457200" marR="0">
              <a:spcBef>
                <a:spcPts val="0"/>
              </a:spcBef>
              <a:spcAft>
                <a:spcPts val="0"/>
              </a:spcAft>
            </a:pPr>
            <a:r>
              <a:rPr lang="en-US" sz="2800" kern="150" dirty="0">
                <a:effectLst/>
                <a:latin typeface="Times New Roman" panose="02020603050405020304" pitchFamily="18" charset="0"/>
                <a:ea typeface="SimSun" panose="02010600030101010101" pitchFamily="2" charset="-122"/>
                <a:cs typeface="Lucida Sans" panose="020B0602030504020204" pitchFamily="34" charset="77"/>
              </a:rPr>
              <a:t> </a:t>
            </a:r>
          </a:p>
          <a:p>
            <a:pPr marL="342900" marR="0" lvl="0" indent="-342900">
              <a:spcBef>
                <a:spcPts val="0"/>
              </a:spcBef>
              <a:spcAft>
                <a:spcPts val="0"/>
              </a:spcAft>
              <a:buFont typeface="Symbol" pitchFamily="2" charset="2"/>
              <a:buChar char=""/>
            </a:pPr>
            <a:r>
              <a:rPr lang="en-US" sz="2800" kern="150" dirty="0">
                <a:effectLst/>
                <a:latin typeface="Times New Roman" panose="02020603050405020304" pitchFamily="18" charset="0"/>
                <a:ea typeface="SimSun" panose="02010600030101010101" pitchFamily="2" charset="-122"/>
                <a:cs typeface="Lucida Sans" panose="020B0602030504020204" pitchFamily="34" charset="77"/>
              </a:rPr>
              <a:t>Radiator looks clean.  Are the fins solid or soft from corrosion? Coolant condition?   Damage Leaks Hose wear bulges chafing</a:t>
            </a:r>
          </a:p>
        </p:txBody>
      </p:sp>
    </p:spTree>
    <p:extLst>
      <p:ext uri="{BB962C8B-B14F-4D97-AF65-F5344CB8AC3E}">
        <p14:creationId xmlns:p14="http://schemas.microsoft.com/office/powerpoint/2010/main" val="40432795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C6590C9-110F-E89B-1542-DAFE5A669803}"/>
              </a:ext>
            </a:extLst>
          </p:cNvPr>
          <p:cNvSpPr txBox="1"/>
          <p:nvPr/>
        </p:nvSpPr>
        <p:spPr>
          <a:xfrm>
            <a:off x="1057759" y="1443841"/>
            <a:ext cx="7028481" cy="3970318"/>
          </a:xfrm>
          <a:prstGeom prst="rect">
            <a:avLst/>
          </a:prstGeom>
          <a:noFill/>
        </p:spPr>
        <p:txBody>
          <a:bodyPr wrap="square">
            <a:spAutoFit/>
          </a:bodyPr>
          <a:lstStyle/>
          <a:p>
            <a:pPr marL="342900" marR="0" lvl="0" indent="-342900">
              <a:spcBef>
                <a:spcPts val="0"/>
              </a:spcBef>
              <a:spcAft>
                <a:spcPts val="0"/>
              </a:spcAft>
              <a:buFont typeface="Symbol" pitchFamily="2" charset="2"/>
              <a:buChar char=""/>
            </a:pPr>
            <a:r>
              <a:rPr lang="en-US" sz="2800" kern="150" dirty="0">
                <a:effectLst/>
                <a:latin typeface="Times New Roman" panose="02020603050405020304" pitchFamily="18" charset="0"/>
                <a:ea typeface="SimSun" panose="02010600030101010101" pitchFamily="2" charset="-122"/>
                <a:cs typeface="Lucida Sans" panose="020B0602030504020204" pitchFamily="34" charset="77"/>
              </a:rPr>
              <a:t>Oil leaks on AC compressor and oil level</a:t>
            </a:r>
          </a:p>
          <a:p>
            <a:pPr marL="0" marR="0">
              <a:spcBef>
                <a:spcPts val="0"/>
              </a:spcBef>
              <a:spcAft>
                <a:spcPts val="0"/>
              </a:spcAft>
            </a:pPr>
            <a:r>
              <a:rPr lang="en-US" sz="2800" kern="150" dirty="0">
                <a:effectLst/>
                <a:latin typeface="Times New Roman" panose="02020603050405020304" pitchFamily="18" charset="0"/>
                <a:ea typeface="SimSun" panose="02010600030101010101" pitchFamily="2" charset="-122"/>
                <a:cs typeface="Lucida Sans" panose="020B0602030504020204" pitchFamily="34" charset="77"/>
              </a:rPr>
              <a:t> </a:t>
            </a:r>
          </a:p>
          <a:p>
            <a:pPr marL="342900" marR="0" lvl="0" indent="-342900">
              <a:spcBef>
                <a:spcPts val="0"/>
              </a:spcBef>
              <a:spcAft>
                <a:spcPts val="0"/>
              </a:spcAft>
              <a:buFont typeface="Symbol" pitchFamily="2" charset="2"/>
              <a:buChar char=""/>
            </a:pPr>
            <a:r>
              <a:rPr lang="en-US" sz="2800" kern="150" dirty="0">
                <a:effectLst/>
                <a:latin typeface="Times New Roman" panose="02020603050405020304" pitchFamily="18" charset="0"/>
                <a:ea typeface="SimSun" panose="02010600030101010101" pitchFamily="2" charset="-122"/>
                <a:cs typeface="Lucida Sans" panose="020B0602030504020204" pitchFamily="34" charset="77"/>
              </a:rPr>
              <a:t>power steering oil  </a:t>
            </a:r>
          </a:p>
          <a:p>
            <a:pPr marL="0" marR="0">
              <a:spcBef>
                <a:spcPts val="0"/>
              </a:spcBef>
              <a:spcAft>
                <a:spcPts val="0"/>
              </a:spcAft>
            </a:pPr>
            <a:r>
              <a:rPr lang="en-US" sz="2800" kern="150" dirty="0">
                <a:effectLst/>
                <a:latin typeface="Times New Roman" panose="02020603050405020304" pitchFamily="18" charset="0"/>
                <a:ea typeface="SimSun" panose="02010600030101010101" pitchFamily="2" charset="-122"/>
                <a:cs typeface="Lucida Sans" panose="020B0602030504020204" pitchFamily="34" charset="77"/>
              </a:rPr>
              <a:t> </a:t>
            </a:r>
          </a:p>
          <a:p>
            <a:pPr marL="342900" marR="0" lvl="0" indent="-342900">
              <a:spcBef>
                <a:spcPts val="0"/>
              </a:spcBef>
              <a:spcAft>
                <a:spcPts val="0"/>
              </a:spcAft>
              <a:buFont typeface="Symbol" pitchFamily="2" charset="2"/>
              <a:buChar char=""/>
            </a:pPr>
            <a:r>
              <a:rPr lang="en-US" sz="2800" kern="150" dirty="0">
                <a:effectLst/>
                <a:latin typeface="Times New Roman" panose="02020603050405020304" pitchFamily="18" charset="0"/>
                <a:ea typeface="SimSun" panose="02010600030101010101" pitchFamily="2" charset="-122"/>
                <a:cs typeface="Lucida Sans" panose="020B0602030504020204" pitchFamily="34" charset="77"/>
              </a:rPr>
              <a:t>Engine leaks</a:t>
            </a:r>
          </a:p>
          <a:p>
            <a:pPr marL="45720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itchFamily="2" charset="2"/>
              <a:buChar char=""/>
            </a:pPr>
            <a:r>
              <a:rPr lang="en-US" sz="2800" kern="150" dirty="0">
                <a:effectLst/>
                <a:latin typeface="Times New Roman" panose="02020603050405020304" pitchFamily="18" charset="0"/>
                <a:ea typeface="SimSun" panose="02010600030101010101" pitchFamily="2" charset="-122"/>
                <a:cs typeface="Lucida Sans" panose="020B0602030504020204" pitchFamily="34" charset="77"/>
              </a:rPr>
              <a:t>smooth sound at idle</a:t>
            </a:r>
          </a:p>
          <a:p>
            <a:pPr marL="0" marR="0">
              <a:spcBef>
                <a:spcPts val="0"/>
              </a:spcBef>
              <a:spcAft>
                <a:spcPts val="0"/>
              </a:spcAft>
            </a:pPr>
            <a:r>
              <a:rPr lang="en-US" sz="2800" kern="150" dirty="0">
                <a:effectLst/>
                <a:latin typeface="Times New Roman" panose="02020603050405020304" pitchFamily="18" charset="0"/>
                <a:ea typeface="SimSun" panose="02010600030101010101" pitchFamily="2" charset="-122"/>
                <a:cs typeface="Lucida Sans" panose="020B0602030504020204" pitchFamily="34" charset="77"/>
              </a:rPr>
              <a:t> </a:t>
            </a:r>
          </a:p>
          <a:p>
            <a:pPr marL="342900" marR="0" lvl="0" indent="-342900">
              <a:spcBef>
                <a:spcPts val="0"/>
              </a:spcBef>
              <a:spcAft>
                <a:spcPts val="0"/>
              </a:spcAft>
              <a:buFont typeface="Symbol" pitchFamily="2" charset="2"/>
              <a:buChar char=""/>
            </a:pPr>
            <a:r>
              <a:rPr lang="en-US" sz="2800" kern="150" dirty="0">
                <a:effectLst/>
                <a:latin typeface="Times New Roman" panose="02020603050405020304" pitchFamily="18" charset="0"/>
                <a:ea typeface="SimSun" panose="02010600030101010101" pitchFamily="2" charset="-122"/>
                <a:cs typeface="Lucida Sans" panose="020B0602030504020204" pitchFamily="34" charset="77"/>
              </a:rPr>
              <a:t>Wires hanging loose, chafing, corrosion</a:t>
            </a:r>
          </a:p>
        </p:txBody>
      </p:sp>
    </p:spTree>
    <p:extLst>
      <p:ext uri="{BB962C8B-B14F-4D97-AF65-F5344CB8AC3E}">
        <p14:creationId xmlns:p14="http://schemas.microsoft.com/office/powerpoint/2010/main" val="14058668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1C6D9D9-330B-0724-5389-03E7BEC61487}"/>
              </a:ext>
            </a:extLst>
          </p:cNvPr>
          <p:cNvSpPr txBox="1"/>
          <p:nvPr/>
        </p:nvSpPr>
        <p:spPr>
          <a:xfrm>
            <a:off x="554064" y="1720840"/>
            <a:ext cx="8035871" cy="3416320"/>
          </a:xfrm>
          <a:prstGeom prst="rect">
            <a:avLst/>
          </a:prstGeom>
          <a:noFill/>
        </p:spPr>
        <p:txBody>
          <a:bodyPr wrap="square">
            <a:spAutoFit/>
          </a:bodyPr>
          <a:lstStyle/>
          <a:p>
            <a:pPr marL="0" marR="0" algn="ctr">
              <a:spcBef>
                <a:spcPts val="0"/>
              </a:spcBef>
              <a:spcAft>
                <a:spcPts val="0"/>
              </a:spcAft>
            </a:pPr>
            <a:r>
              <a:rPr lang="en-US" sz="5400" kern="150" dirty="0">
                <a:effectLst/>
                <a:latin typeface="Times New Roman" panose="02020603050405020304" pitchFamily="18" charset="0"/>
                <a:ea typeface="SimSun" panose="02010600030101010101" pitchFamily="2" charset="-122"/>
                <a:cs typeface="Lucida Sans" panose="020B0602030504020204" pitchFamily="34" charset="77"/>
              </a:rPr>
              <a:t>Lot of Carriers trade Coaches in 5 to 7 years after the warranties expire and IRS depreciation.</a:t>
            </a:r>
          </a:p>
        </p:txBody>
      </p:sp>
    </p:spTree>
    <p:extLst>
      <p:ext uri="{BB962C8B-B14F-4D97-AF65-F5344CB8AC3E}">
        <p14:creationId xmlns:p14="http://schemas.microsoft.com/office/powerpoint/2010/main" val="15843985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1F976F-E4FE-4E23-598D-BCB26642FC8D}"/>
              </a:ext>
            </a:extLst>
          </p:cNvPr>
          <p:cNvSpPr txBox="1"/>
          <p:nvPr/>
        </p:nvSpPr>
        <p:spPr>
          <a:xfrm>
            <a:off x="1143000" y="1166842"/>
            <a:ext cx="6858000" cy="4524315"/>
          </a:xfrm>
          <a:prstGeom prst="rect">
            <a:avLst/>
          </a:prstGeom>
          <a:noFill/>
        </p:spPr>
        <p:txBody>
          <a:bodyPr wrap="square">
            <a:spAutoFit/>
          </a:bodyPr>
          <a:lstStyle/>
          <a:p>
            <a:pPr marL="342900" marR="0" lvl="0" indent="-342900">
              <a:spcBef>
                <a:spcPts val="0"/>
              </a:spcBef>
              <a:spcAft>
                <a:spcPts val="0"/>
              </a:spcAft>
              <a:buFont typeface="Symbol" pitchFamily="2" charset="2"/>
              <a:buChar char=""/>
            </a:pPr>
            <a:r>
              <a:rPr lang="en-US" sz="3600" kern="150" dirty="0">
                <a:effectLst/>
                <a:latin typeface="Times New Roman" panose="02020603050405020304" pitchFamily="18" charset="0"/>
                <a:ea typeface="SimSun" panose="02010600030101010101" pitchFamily="2" charset="-122"/>
                <a:cs typeface="Lucida Sans" panose="020B0602030504020204" pitchFamily="34" charset="77"/>
              </a:rPr>
              <a:t>Exhaust leaks, loose clamps, cracked pipes, clamps loose or broke</a:t>
            </a:r>
          </a:p>
          <a:p>
            <a:pPr marL="457200" marR="0">
              <a:spcBef>
                <a:spcPts val="0"/>
              </a:spcBef>
              <a:spcAft>
                <a:spcPts val="0"/>
              </a:spcAft>
            </a:pPr>
            <a:r>
              <a:rPr lang="en-US" sz="3600" kern="150" dirty="0">
                <a:effectLst/>
                <a:latin typeface="Times New Roman" panose="02020603050405020304" pitchFamily="18" charset="0"/>
                <a:ea typeface="SimSun" panose="02010600030101010101" pitchFamily="2" charset="-122"/>
                <a:cs typeface="Lucida Sans" panose="020B0602030504020204" pitchFamily="34" charset="77"/>
              </a:rPr>
              <a:t> </a:t>
            </a:r>
          </a:p>
          <a:p>
            <a:pPr marL="342900" marR="0" lvl="0" indent="-342900">
              <a:spcBef>
                <a:spcPts val="0"/>
              </a:spcBef>
              <a:spcAft>
                <a:spcPts val="0"/>
              </a:spcAft>
              <a:buFont typeface="Symbol" pitchFamily="2" charset="2"/>
              <a:buChar char=""/>
            </a:pPr>
            <a:r>
              <a:rPr lang="en-US" sz="3600" kern="150" dirty="0">
                <a:effectLst/>
                <a:latin typeface="Times New Roman" panose="02020603050405020304" pitchFamily="18" charset="0"/>
                <a:ea typeface="SimSun" panose="02010600030101010101" pitchFamily="2" charset="-122"/>
                <a:cs typeface="Lucida Sans" panose="020B0602030504020204" pitchFamily="34" charset="77"/>
              </a:rPr>
              <a:t>Check Generator voltage and amps full load</a:t>
            </a:r>
          </a:p>
          <a:p>
            <a:pPr marL="0" marR="0">
              <a:spcBef>
                <a:spcPts val="0"/>
              </a:spcBef>
              <a:spcAft>
                <a:spcPts val="0"/>
              </a:spcAft>
            </a:pPr>
            <a:r>
              <a:rPr lang="en-US" sz="3600" kern="150" dirty="0">
                <a:effectLst/>
                <a:latin typeface="Times New Roman" panose="02020603050405020304" pitchFamily="18" charset="0"/>
                <a:ea typeface="SimSun" panose="02010600030101010101" pitchFamily="2" charset="-122"/>
                <a:cs typeface="Lucida Sans" panose="020B0602030504020204" pitchFamily="34" charset="77"/>
              </a:rPr>
              <a:t> </a:t>
            </a:r>
          </a:p>
          <a:p>
            <a:pPr marL="342900" marR="0" lvl="0" indent="-342900">
              <a:spcBef>
                <a:spcPts val="0"/>
              </a:spcBef>
              <a:spcAft>
                <a:spcPts val="0"/>
              </a:spcAft>
              <a:buFont typeface="Symbol" pitchFamily="2" charset="2"/>
              <a:buChar char=""/>
            </a:pPr>
            <a:r>
              <a:rPr lang="en-US" sz="3600" kern="150" dirty="0">
                <a:effectLst/>
                <a:latin typeface="Times New Roman" panose="02020603050405020304" pitchFamily="18" charset="0"/>
                <a:ea typeface="SimSun" panose="02010600030101010101" pitchFamily="2" charset="-122"/>
                <a:cs typeface="Lucida Sans" panose="020B0602030504020204" pitchFamily="34" charset="77"/>
              </a:rPr>
              <a:t>Motor mounts loose or crushed</a:t>
            </a:r>
          </a:p>
        </p:txBody>
      </p:sp>
    </p:spTree>
    <p:extLst>
      <p:ext uri="{BB962C8B-B14F-4D97-AF65-F5344CB8AC3E}">
        <p14:creationId xmlns:p14="http://schemas.microsoft.com/office/powerpoint/2010/main" val="7357921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B74063D-CE07-21D2-9FA8-A08BEC9D453E}"/>
              </a:ext>
            </a:extLst>
          </p:cNvPr>
          <p:cNvSpPr txBox="1"/>
          <p:nvPr/>
        </p:nvSpPr>
        <p:spPr>
          <a:xfrm>
            <a:off x="499820" y="1536174"/>
            <a:ext cx="8144359" cy="3785652"/>
          </a:xfrm>
          <a:prstGeom prst="rect">
            <a:avLst/>
          </a:prstGeom>
          <a:noFill/>
        </p:spPr>
        <p:txBody>
          <a:bodyPr wrap="square">
            <a:spAutoFit/>
          </a:bodyPr>
          <a:lstStyle/>
          <a:p>
            <a:pPr marR="0" lvl="2">
              <a:spcBef>
                <a:spcPts val="0"/>
              </a:spcBef>
              <a:spcAft>
                <a:spcPts val="0"/>
              </a:spcAft>
            </a:pPr>
            <a:r>
              <a:rPr lang="en-US" sz="5400" kern="150" dirty="0">
                <a:effectLst/>
                <a:latin typeface="Times New Roman" panose="02020603050405020304" pitchFamily="18" charset="0"/>
                <a:ea typeface="SimSun" panose="02010600030101010101" pitchFamily="2" charset="-122"/>
                <a:cs typeface="Lucida Sans" panose="020B0602030504020204" pitchFamily="34" charset="77"/>
              </a:rPr>
              <a:t>7. Under the coach</a:t>
            </a:r>
          </a:p>
          <a:p>
            <a:pPr marL="914400" marR="0">
              <a:spcBef>
                <a:spcPts val="0"/>
              </a:spcBef>
              <a:spcAft>
                <a:spcPts val="0"/>
              </a:spcAft>
            </a:pPr>
            <a:r>
              <a:rPr lang="en-US" sz="2600" kern="150" dirty="0">
                <a:effectLst/>
                <a:latin typeface="Times New Roman" panose="02020603050405020304" pitchFamily="18" charset="0"/>
                <a:ea typeface="SimSun" panose="02010600030101010101" pitchFamily="2" charset="-122"/>
                <a:cs typeface="Lucida Sans" panose="020B0602030504020204" pitchFamily="34" charset="77"/>
              </a:rPr>
              <a:t> </a:t>
            </a:r>
            <a:endParaRPr lang="en-US" sz="1200" kern="150" dirty="0">
              <a:effectLst/>
              <a:latin typeface="Times New Roman" panose="02020603050405020304" pitchFamily="18" charset="0"/>
              <a:ea typeface="SimSun" panose="02010600030101010101" pitchFamily="2" charset="-122"/>
              <a:cs typeface="Lucida Sans" panose="020B0602030504020204" pitchFamily="34" charset="77"/>
            </a:endParaRPr>
          </a:p>
          <a:p>
            <a:pPr marL="342900" marR="0" lvl="0" indent="-342900">
              <a:spcBef>
                <a:spcPts val="0"/>
              </a:spcBef>
              <a:spcAft>
                <a:spcPts val="0"/>
              </a:spcAft>
              <a:buFont typeface="Symbol" pitchFamily="2" charset="2"/>
              <a:buChar char=""/>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Front axle</a:t>
            </a:r>
          </a:p>
          <a:p>
            <a:pPr marL="0" marR="0">
              <a:spcBef>
                <a:spcPts val="0"/>
              </a:spcBef>
              <a:spcAft>
                <a:spcPts val="0"/>
              </a:spcAft>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 </a:t>
            </a:r>
          </a:p>
          <a:p>
            <a:pPr marL="342900" marR="0" lvl="0" indent="-342900">
              <a:spcBef>
                <a:spcPts val="0"/>
              </a:spcBef>
              <a:spcAft>
                <a:spcPts val="0"/>
              </a:spcAft>
              <a:buFont typeface="Symbol" pitchFamily="2" charset="2"/>
              <a:buChar char=""/>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Shocks, Loose Leaking bent broken rubber bushing condition Air Bags weathered, cut, chaffed, bulging  </a:t>
            </a:r>
          </a:p>
        </p:txBody>
      </p:sp>
    </p:spTree>
    <p:extLst>
      <p:ext uri="{BB962C8B-B14F-4D97-AF65-F5344CB8AC3E}">
        <p14:creationId xmlns:p14="http://schemas.microsoft.com/office/powerpoint/2010/main" val="38671616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E79432-486E-E21C-C70E-B64E33083438}"/>
              </a:ext>
            </a:extLst>
          </p:cNvPr>
          <p:cNvSpPr txBox="1"/>
          <p:nvPr/>
        </p:nvSpPr>
        <p:spPr>
          <a:xfrm>
            <a:off x="1088756" y="1166842"/>
            <a:ext cx="6966488" cy="4524315"/>
          </a:xfrm>
          <a:prstGeom prst="rect">
            <a:avLst/>
          </a:prstGeom>
          <a:noFill/>
        </p:spPr>
        <p:txBody>
          <a:bodyPr wrap="square">
            <a:spAutoFit/>
          </a:bodyPr>
          <a:lstStyle/>
          <a:p>
            <a:pPr marL="342900" marR="0" lvl="0" indent="-342900">
              <a:spcBef>
                <a:spcPts val="0"/>
              </a:spcBef>
              <a:spcAft>
                <a:spcPts val="0"/>
              </a:spcAft>
              <a:buFont typeface="Symbol" pitchFamily="2" charset="2"/>
              <a:buChar char=""/>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Suspension Bushings loose, weathered, Tubes cracked, bent, damaged</a:t>
            </a:r>
          </a:p>
          <a:p>
            <a:pPr marL="0" marR="0">
              <a:spcBef>
                <a:spcPts val="0"/>
              </a:spcBef>
              <a:spcAft>
                <a:spcPts val="0"/>
              </a:spcAft>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 </a:t>
            </a:r>
          </a:p>
          <a:p>
            <a:pPr marL="342900" marR="0" lvl="0" indent="-342900">
              <a:spcBef>
                <a:spcPts val="0"/>
              </a:spcBef>
              <a:spcAft>
                <a:spcPts val="0"/>
              </a:spcAft>
              <a:buFont typeface="Symbol" pitchFamily="2" charset="2"/>
              <a:buChar char=""/>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Listen for air pressure leaks brake off and applied</a:t>
            </a:r>
          </a:p>
          <a:p>
            <a:pPr marL="0" marR="0">
              <a:spcBef>
                <a:spcPts val="0"/>
              </a:spcBef>
              <a:spcAft>
                <a:spcPts val="0"/>
              </a:spcAft>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 </a:t>
            </a:r>
          </a:p>
          <a:p>
            <a:pPr marL="342900" marR="0" lvl="0" indent="-342900">
              <a:spcBef>
                <a:spcPts val="0"/>
              </a:spcBef>
              <a:spcAft>
                <a:spcPts val="0"/>
              </a:spcAft>
              <a:buFont typeface="Symbol" pitchFamily="2" charset="2"/>
              <a:buChar char=""/>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Steering gear oil leaks, Steering ends tight and not lose, any free play, rusted bent, cracked, rubbing</a:t>
            </a:r>
          </a:p>
        </p:txBody>
      </p:sp>
    </p:spTree>
    <p:extLst>
      <p:ext uri="{BB962C8B-B14F-4D97-AF65-F5344CB8AC3E}">
        <p14:creationId xmlns:p14="http://schemas.microsoft.com/office/powerpoint/2010/main" val="18576701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D2895C-F264-8F26-640E-95DB02346BC0}"/>
              </a:ext>
            </a:extLst>
          </p:cNvPr>
          <p:cNvSpPr txBox="1"/>
          <p:nvPr/>
        </p:nvSpPr>
        <p:spPr>
          <a:xfrm>
            <a:off x="1282484" y="1413063"/>
            <a:ext cx="6579031" cy="4031873"/>
          </a:xfrm>
          <a:prstGeom prst="rect">
            <a:avLst/>
          </a:prstGeom>
          <a:noFill/>
        </p:spPr>
        <p:txBody>
          <a:bodyPr wrap="square">
            <a:spAutoFit/>
          </a:bodyPr>
          <a:lstStyle/>
          <a:p>
            <a:pPr marL="342900" marR="0" lvl="0" indent="-342900">
              <a:spcBef>
                <a:spcPts val="0"/>
              </a:spcBef>
              <a:spcAft>
                <a:spcPts val="0"/>
              </a:spcAft>
              <a:buFont typeface="Symbol" pitchFamily="2" charset="2"/>
              <a:buChar char=""/>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Wheel seals leaks</a:t>
            </a:r>
          </a:p>
          <a:p>
            <a:pPr marL="457200" marR="0">
              <a:spcBef>
                <a:spcPts val="0"/>
              </a:spcBef>
              <a:spcAft>
                <a:spcPts val="0"/>
              </a:spcAft>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 </a:t>
            </a:r>
          </a:p>
          <a:p>
            <a:pPr marL="342900" marR="0" lvl="0" indent="-342900">
              <a:spcBef>
                <a:spcPts val="0"/>
              </a:spcBef>
              <a:spcAft>
                <a:spcPts val="0"/>
              </a:spcAft>
              <a:buFont typeface="Symbol" pitchFamily="2" charset="2"/>
              <a:buChar char=""/>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Air lines good mounting Cracked or chaffing Air leak</a:t>
            </a:r>
          </a:p>
          <a:p>
            <a:pPr marL="0" marR="0">
              <a:spcBef>
                <a:spcPts val="0"/>
              </a:spcBef>
              <a:spcAft>
                <a:spcPts val="0"/>
              </a:spcAft>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 </a:t>
            </a:r>
          </a:p>
          <a:p>
            <a:pPr marL="342900" marR="0" lvl="0" indent="-342900">
              <a:spcBef>
                <a:spcPts val="0"/>
              </a:spcBef>
              <a:spcAft>
                <a:spcPts val="0"/>
              </a:spcAft>
              <a:buFont typeface="Symbol" pitchFamily="2" charset="2"/>
              <a:buChar char=""/>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Brake air Chamber loose, leaking, rust damage Brake Pads Brake wear cracks, oil soaked</a:t>
            </a:r>
          </a:p>
        </p:txBody>
      </p:sp>
    </p:spTree>
    <p:extLst>
      <p:ext uri="{BB962C8B-B14F-4D97-AF65-F5344CB8AC3E}">
        <p14:creationId xmlns:p14="http://schemas.microsoft.com/office/powerpoint/2010/main" val="41527839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C5B0AA-24AF-0134-ABE0-A77BD8D8AA73}"/>
              </a:ext>
            </a:extLst>
          </p:cNvPr>
          <p:cNvSpPr txBox="1"/>
          <p:nvPr/>
        </p:nvSpPr>
        <p:spPr>
          <a:xfrm>
            <a:off x="759417" y="1843950"/>
            <a:ext cx="7625166" cy="3170099"/>
          </a:xfrm>
          <a:prstGeom prst="rect">
            <a:avLst/>
          </a:prstGeom>
          <a:noFill/>
        </p:spPr>
        <p:txBody>
          <a:bodyPr wrap="square">
            <a:spAutoFit/>
          </a:bodyPr>
          <a:lstStyle/>
          <a:p>
            <a:pPr marL="342900" marR="0" lvl="0" indent="-342900">
              <a:spcBef>
                <a:spcPts val="0"/>
              </a:spcBef>
              <a:spcAft>
                <a:spcPts val="0"/>
              </a:spcAft>
              <a:buFont typeface="Symbol" pitchFamily="2" charset="2"/>
              <a:buChar char=""/>
            </a:pPr>
            <a:r>
              <a:rPr lang="en-US" sz="4000" kern="150" dirty="0">
                <a:effectLst/>
                <a:latin typeface="Times New Roman" panose="02020603050405020304" pitchFamily="18" charset="0"/>
                <a:ea typeface="SimSun" panose="02010600030101010101" pitchFamily="2" charset="-122"/>
                <a:cs typeface="Lucida Sans" panose="020B0602030504020204" pitchFamily="34" charset="77"/>
              </a:rPr>
              <a:t>Rotors cracks over heated Brake Calipers condition</a:t>
            </a:r>
          </a:p>
          <a:p>
            <a:pPr marL="0" marR="0">
              <a:spcBef>
                <a:spcPts val="0"/>
              </a:spcBef>
              <a:spcAft>
                <a:spcPts val="0"/>
              </a:spcAft>
            </a:pPr>
            <a:r>
              <a:rPr lang="en-US" sz="4000" kern="150" dirty="0">
                <a:effectLst/>
                <a:latin typeface="Times New Roman" panose="02020603050405020304" pitchFamily="18" charset="0"/>
                <a:ea typeface="SimSun" panose="02010600030101010101" pitchFamily="2" charset="-122"/>
                <a:cs typeface="Lucida Sans" panose="020B0602030504020204" pitchFamily="34" charset="77"/>
              </a:rPr>
              <a:t> </a:t>
            </a:r>
          </a:p>
          <a:p>
            <a:pPr marL="342900" marR="0" lvl="0" indent="-342900">
              <a:spcBef>
                <a:spcPts val="0"/>
              </a:spcBef>
              <a:spcAft>
                <a:spcPts val="0"/>
              </a:spcAft>
              <a:buFont typeface="Symbol" pitchFamily="2" charset="2"/>
              <a:buChar char=""/>
            </a:pPr>
            <a:r>
              <a:rPr lang="en-US" sz="4000" kern="150" dirty="0">
                <a:effectLst/>
                <a:latin typeface="Times New Roman" panose="02020603050405020304" pitchFamily="18" charset="0"/>
                <a:ea typeface="SimSun" panose="02010600030101010101" pitchFamily="2" charset="-122"/>
                <a:cs typeface="Lucida Sans" panose="020B0602030504020204" pitchFamily="34" charset="77"/>
              </a:rPr>
              <a:t>Wire harnesses for loose or damage</a:t>
            </a:r>
          </a:p>
        </p:txBody>
      </p:sp>
    </p:spTree>
    <p:extLst>
      <p:ext uri="{BB962C8B-B14F-4D97-AF65-F5344CB8AC3E}">
        <p14:creationId xmlns:p14="http://schemas.microsoft.com/office/powerpoint/2010/main" val="13831330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5B4CE95-E128-DB9D-3F12-9AE43377ADB7}"/>
              </a:ext>
            </a:extLst>
          </p:cNvPr>
          <p:cNvSpPr txBox="1"/>
          <p:nvPr/>
        </p:nvSpPr>
        <p:spPr>
          <a:xfrm>
            <a:off x="503694" y="1511887"/>
            <a:ext cx="8136611" cy="3493264"/>
          </a:xfrm>
          <a:prstGeom prst="rect">
            <a:avLst/>
          </a:prstGeom>
          <a:noFill/>
        </p:spPr>
        <p:txBody>
          <a:bodyPr wrap="square">
            <a:spAutoFit/>
          </a:bodyPr>
          <a:lstStyle/>
          <a:p>
            <a:pPr marR="0" lvl="2">
              <a:spcBef>
                <a:spcPts val="0"/>
              </a:spcBef>
              <a:spcAft>
                <a:spcPts val="0"/>
              </a:spcAft>
            </a:pPr>
            <a:r>
              <a:rPr lang="en-US" sz="4800" kern="150" dirty="0">
                <a:effectLst/>
                <a:latin typeface="Times New Roman" panose="02020603050405020304" pitchFamily="18" charset="0"/>
                <a:ea typeface="SimSun" panose="02010600030101010101" pitchFamily="2" charset="-122"/>
                <a:cs typeface="Lucida Sans" panose="020B0602030504020204" pitchFamily="34" charset="77"/>
              </a:rPr>
              <a:t>8. Drive axle same as in 7  </a:t>
            </a:r>
          </a:p>
          <a:p>
            <a:pPr marL="914400" marR="0">
              <a:spcBef>
                <a:spcPts val="0"/>
              </a:spcBef>
              <a:spcAft>
                <a:spcPts val="0"/>
              </a:spcAft>
            </a:pPr>
            <a:r>
              <a:rPr lang="en-US" sz="2600" kern="150" dirty="0">
                <a:effectLst/>
                <a:latin typeface="Times New Roman" panose="02020603050405020304" pitchFamily="18" charset="0"/>
                <a:ea typeface="SimSun" panose="02010600030101010101" pitchFamily="2" charset="-122"/>
                <a:cs typeface="Lucida Sans" panose="020B0602030504020204" pitchFamily="34" charset="77"/>
              </a:rPr>
              <a:t> </a:t>
            </a:r>
            <a:endParaRPr lang="en-US" sz="1200" kern="150" dirty="0">
              <a:effectLst/>
              <a:latin typeface="Times New Roman" panose="02020603050405020304" pitchFamily="18" charset="0"/>
              <a:ea typeface="SimSun" panose="02010600030101010101" pitchFamily="2" charset="-122"/>
              <a:cs typeface="Lucida Sans" panose="020B0602030504020204" pitchFamily="34" charset="77"/>
            </a:endParaRPr>
          </a:p>
          <a:p>
            <a:pPr marL="342900" marR="0" lvl="0" indent="-342900">
              <a:spcBef>
                <a:spcPts val="0"/>
              </a:spcBef>
              <a:spcAft>
                <a:spcPts val="0"/>
              </a:spcAft>
              <a:buFont typeface="Symbol" pitchFamily="2" charset="2"/>
              <a:buChar char=""/>
            </a:pPr>
            <a:r>
              <a:rPr lang="en-US" sz="2800" kern="150" dirty="0">
                <a:effectLst/>
                <a:latin typeface="Times New Roman" panose="02020603050405020304" pitchFamily="18" charset="0"/>
                <a:ea typeface="SimSun" panose="02010600030101010101" pitchFamily="2" charset="-122"/>
                <a:cs typeface="Lucida Sans" panose="020B0602030504020204" pitchFamily="34" charset="77"/>
              </a:rPr>
              <a:t>Check drive shaft u-joints loose, slip joint loose check wear bent damage</a:t>
            </a:r>
          </a:p>
          <a:p>
            <a:pPr marL="0" marR="0">
              <a:spcBef>
                <a:spcPts val="0"/>
              </a:spcBef>
              <a:spcAft>
                <a:spcPts val="0"/>
              </a:spcAft>
            </a:pPr>
            <a:r>
              <a:rPr lang="en-US" sz="2800" kern="150" dirty="0">
                <a:effectLst/>
                <a:latin typeface="Times New Roman" panose="02020603050405020304" pitchFamily="18" charset="0"/>
                <a:ea typeface="SimSun" panose="02010600030101010101" pitchFamily="2" charset="-122"/>
                <a:cs typeface="Lucida Sans" panose="020B0602030504020204" pitchFamily="34" charset="77"/>
              </a:rPr>
              <a:t> </a:t>
            </a:r>
          </a:p>
          <a:p>
            <a:pPr marL="342900" marR="0" lvl="0" indent="-342900">
              <a:spcBef>
                <a:spcPts val="0"/>
              </a:spcBef>
              <a:spcAft>
                <a:spcPts val="0"/>
              </a:spcAft>
              <a:buFont typeface="Symbol" pitchFamily="2" charset="2"/>
              <a:buChar char=""/>
            </a:pPr>
            <a:r>
              <a:rPr lang="en-US" sz="2800" kern="150" dirty="0">
                <a:effectLst/>
                <a:latin typeface="Times New Roman" panose="02020603050405020304" pitchFamily="18" charset="0"/>
                <a:ea typeface="SimSun" panose="02010600030101010101" pitchFamily="2" charset="-122"/>
                <a:cs typeface="Lucida Sans" panose="020B0602030504020204" pitchFamily="34" charset="77"/>
              </a:rPr>
              <a:t>Differential oil level condition, Pinon seal leaks, Housing cracks</a:t>
            </a:r>
          </a:p>
        </p:txBody>
      </p:sp>
    </p:spTree>
    <p:extLst>
      <p:ext uri="{BB962C8B-B14F-4D97-AF65-F5344CB8AC3E}">
        <p14:creationId xmlns:p14="http://schemas.microsoft.com/office/powerpoint/2010/main" val="9087360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6F214DB-A7A8-C021-B40C-970498FCAA72}"/>
              </a:ext>
            </a:extLst>
          </p:cNvPr>
          <p:cNvSpPr txBox="1"/>
          <p:nvPr/>
        </p:nvSpPr>
        <p:spPr>
          <a:xfrm>
            <a:off x="484321" y="2302811"/>
            <a:ext cx="7090475" cy="1938992"/>
          </a:xfrm>
          <a:prstGeom prst="rect">
            <a:avLst/>
          </a:prstGeom>
          <a:noFill/>
        </p:spPr>
        <p:txBody>
          <a:bodyPr wrap="square">
            <a:spAutoFit/>
          </a:bodyPr>
          <a:lstStyle/>
          <a:p>
            <a:pPr marR="0" lvl="2" algn="ctr">
              <a:spcBef>
                <a:spcPts val="0"/>
              </a:spcBef>
              <a:spcAft>
                <a:spcPts val="0"/>
              </a:spcAft>
            </a:pPr>
            <a:r>
              <a:rPr lang="en-US" sz="6000" dirty="0">
                <a:effectLst/>
                <a:latin typeface="Times" pitchFamily="2" charset="0"/>
                <a:ea typeface="Calibri" panose="020F0502020204030204" pitchFamily="34" charset="0"/>
                <a:cs typeface="Times New Roman" panose="02020603050405020304" pitchFamily="18" charset="0"/>
              </a:rPr>
              <a:t>9. Tag axle—same as the above</a:t>
            </a:r>
            <a:endParaRPr lang="en-US" sz="6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31018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79F4506-12A7-97AC-8395-0A5C8A1AF4B8}"/>
              </a:ext>
            </a:extLst>
          </p:cNvPr>
          <p:cNvSpPr txBox="1"/>
          <p:nvPr/>
        </p:nvSpPr>
        <p:spPr>
          <a:xfrm>
            <a:off x="2286000" y="2705725"/>
            <a:ext cx="4572000" cy="1446550"/>
          </a:xfrm>
          <a:prstGeom prst="rect">
            <a:avLst/>
          </a:prstGeom>
          <a:noFill/>
        </p:spPr>
        <p:txBody>
          <a:bodyPr wrap="square">
            <a:spAutoFit/>
          </a:bodyPr>
          <a:lstStyle/>
          <a:p>
            <a:pPr marL="0" marR="0" algn="ctr">
              <a:spcBef>
                <a:spcPts val="0"/>
              </a:spcBef>
              <a:spcAft>
                <a:spcPts val="0"/>
              </a:spcAft>
            </a:pPr>
            <a:r>
              <a:rPr lang="en-US" sz="8800" dirty="0">
                <a:effectLst/>
                <a:latin typeface="Times" pitchFamily="2" charset="0"/>
                <a:ea typeface="Calibri" panose="020F0502020204030204" pitchFamily="34" charset="0"/>
                <a:cs typeface="Times New Roman" panose="02020603050405020304" pitchFamily="18" charset="0"/>
              </a:rPr>
              <a:t>OR</a:t>
            </a:r>
            <a:endParaRPr lang="en-US" sz="8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179886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4F8562B-8E0F-A57E-F523-96B74C6C0951}"/>
              </a:ext>
            </a:extLst>
          </p:cNvPr>
          <p:cNvSpPr txBox="1"/>
          <p:nvPr/>
        </p:nvSpPr>
        <p:spPr>
          <a:xfrm>
            <a:off x="414579" y="1012954"/>
            <a:ext cx="8314841" cy="4832092"/>
          </a:xfrm>
          <a:prstGeom prst="rect">
            <a:avLst/>
          </a:prstGeom>
          <a:noFill/>
        </p:spPr>
        <p:txBody>
          <a:bodyPr wrap="square">
            <a:spAutoFit/>
          </a:bodyPr>
          <a:lstStyle/>
          <a:p>
            <a:pPr marL="0" marR="0" algn="ctr">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Call Us: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Mark L </a:t>
            </a:r>
            <a:r>
              <a:rPr lang="en-US" sz="2800" b="1" dirty="0" err="1">
                <a:effectLst/>
                <a:latin typeface="Times New Roman" panose="02020603050405020304" pitchFamily="18" charset="0"/>
                <a:ea typeface="Calibri" panose="020F0502020204030204" pitchFamily="34" charset="0"/>
                <a:cs typeface="Times New Roman" panose="02020603050405020304" pitchFamily="18" charset="0"/>
              </a:rPr>
              <a:t>Szyperski</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President/CEO</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On Your Mark Transportation, LLC</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www.OnYourMarkTransportation.com</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Facebook.com</a:t>
            </a:r>
            <a:r>
              <a:rPr lang="en-US" sz="2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OnYourMarkTransportation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615-669-0107</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b="1"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Info@OnYourMarkTransportation.com</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016054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71649FB-3996-89DD-C045-D21838728971}"/>
              </a:ext>
            </a:extLst>
          </p:cNvPr>
          <p:cNvSpPr txBox="1"/>
          <p:nvPr/>
        </p:nvSpPr>
        <p:spPr>
          <a:xfrm>
            <a:off x="596685" y="1151453"/>
            <a:ext cx="7950630" cy="4555093"/>
          </a:xfrm>
          <a:prstGeom prst="rect">
            <a:avLst/>
          </a:prstGeom>
          <a:noFill/>
        </p:spPr>
        <p:txBody>
          <a:bodyPr wrap="square">
            <a:spAutoFit/>
          </a:bodyPr>
          <a:lstStyle/>
          <a:p>
            <a:pPr marL="0" marR="0">
              <a:spcBef>
                <a:spcPts val="0"/>
              </a:spcBef>
              <a:spcAft>
                <a:spcPts val="0"/>
              </a:spcAft>
            </a:pPr>
            <a:r>
              <a:rPr lang="en-US" sz="4800" kern="150" dirty="0">
                <a:effectLst/>
                <a:latin typeface="Times New Roman" panose="02020603050405020304" pitchFamily="18" charset="0"/>
                <a:ea typeface="SimSun" panose="02010600030101010101" pitchFamily="2" charset="-122"/>
                <a:cs typeface="Lucida Sans" panose="020B0602030504020204" pitchFamily="34" charset="77"/>
              </a:rPr>
              <a:t>Advantages:</a:t>
            </a:r>
          </a:p>
          <a:p>
            <a:pPr marL="0" marR="0">
              <a:spcBef>
                <a:spcPts val="0"/>
              </a:spcBef>
              <a:spcAft>
                <a:spcPts val="0"/>
              </a:spcAft>
            </a:pPr>
            <a:r>
              <a:rPr lang="en-US" sz="1200" kern="150" dirty="0">
                <a:effectLst/>
                <a:latin typeface="Times New Roman" panose="02020603050405020304" pitchFamily="18" charset="0"/>
                <a:ea typeface="SimSun" panose="02010600030101010101" pitchFamily="2" charset="-122"/>
                <a:cs typeface="Lucida Sans" panose="020B0602030504020204" pitchFamily="34" charset="77"/>
              </a:rPr>
              <a:t> </a:t>
            </a:r>
            <a:endParaRPr lang="en-US" sz="1000" kern="150" dirty="0">
              <a:effectLst/>
              <a:latin typeface="Times New Roman" panose="02020603050405020304" pitchFamily="18" charset="0"/>
              <a:ea typeface="SimSun" panose="02010600030101010101" pitchFamily="2" charset="-122"/>
              <a:cs typeface="Lucida Sans" panose="020B0602030504020204" pitchFamily="34" charset="77"/>
            </a:endParaRPr>
          </a:p>
          <a:p>
            <a:pPr marL="342900" marR="0" lvl="0" indent="-342900">
              <a:spcBef>
                <a:spcPts val="0"/>
              </a:spcBef>
              <a:spcAft>
                <a:spcPts val="0"/>
              </a:spcAft>
              <a:buFont typeface="Symbol" pitchFamily="2" charset="2"/>
              <a:buChar char=""/>
            </a:pPr>
            <a:r>
              <a:rPr lang="en-US" sz="2800" kern="150" dirty="0">
                <a:effectLst/>
                <a:latin typeface="Times New Roman" panose="02020603050405020304" pitchFamily="18" charset="0"/>
                <a:ea typeface="SimSun" panose="02010600030101010101" pitchFamily="2" charset="-122"/>
                <a:cs typeface="Lucida Sans" panose="020B0602030504020204" pitchFamily="34" charset="77"/>
              </a:rPr>
              <a:t>You can see first-hand how they take care of their equipment and facilities. If their used bus 	looks like their new bus, you can tell it’s a gem.</a:t>
            </a:r>
          </a:p>
          <a:p>
            <a:pPr marL="457200" marR="0">
              <a:spcBef>
                <a:spcPts val="0"/>
              </a:spcBef>
              <a:spcAft>
                <a:spcPts val="0"/>
              </a:spcAft>
            </a:pPr>
            <a:r>
              <a:rPr lang="en-US" sz="2800" kern="150" dirty="0">
                <a:effectLst/>
                <a:latin typeface="Times New Roman" panose="02020603050405020304" pitchFamily="18" charset="0"/>
                <a:ea typeface="SimSun" panose="02010600030101010101" pitchFamily="2" charset="-122"/>
                <a:cs typeface="Lucida Sans" panose="020B0602030504020204" pitchFamily="34" charset="77"/>
              </a:rPr>
              <a:t> </a:t>
            </a:r>
          </a:p>
          <a:p>
            <a:pPr marL="342900" marR="0" lvl="0" indent="-342900">
              <a:spcBef>
                <a:spcPts val="0"/>
              </a:spcBef>
              <a:spcAft>
                <a:spcPts val="0"/>
              </a:spcAft>
              <a:buFont typeface="Symbol" pitchFamily="2" charset="2"/>
              <a:buChar char=""/>
            </a:pPr>
            <a:r>
              <a:rPr lang="en-US" sz="2800" kern="150" dirty="0">
                <a:effectLst/>
                <a:latin typeface="Times New Roman" panose="02020603050405020304" pitchFamily="18" charset="0"/>
                <a:ea typeface="SimSun" panose="02010600030101010101" pitchFamily="2" charset="-122"/>
                <a:cs typeface="Lucida Sans" panose="020B0602030504020204" pitchFamily="34" charset="77"/>
              </a:rPr>
              <a:t>They have the Maintenance Records they can pass on to you. In the records look for any 	slacking from repairs. This is common as some don't like to spend $$ on the Coach at the end.</a:t>
            </a:r>
          </a:p>
        </p:txBody>
      </p:sp>
    </p:spTree>
    <p:extLst>
      <p:ext uri="{BB962C8B-B14F-4D97-AF65-F5344CB8AC3E}">
        <p14:creationId xmlns:p14="http://schemas.microsoft.com/office/powerpoint/2010/main" val="41102946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E7690D-807D-AA20-79FA-8105B4502154}"/>
              </a:ext>
            </a:extLst>
          </p:cNvPr>
          <p:cNvSpPr txBox="1"/>
          <p:nvPr/>
        </p:nvSpPr>
        <p:spPr>
          <a:xfrm>
            <a:off x="988017" y="1228397"/>
            <a:ext cx="7167966" cy="4401205"/>
          </a:xfrm>
          <a:prstGeom prst="rect">
            <a:avLst/>
          </a:prstGeom>
          <a:noFill/>
        </p:spPr>
        <p:txBody>
          <a:bodyPr wrap="square">
            <a:spAutoFit/>
          </a:bodyPr>
          <a:lstStyle/>
          <a:p>
            <a:pPr marL="342900" marR="0" lvl="0" indent="-342900">
              <a:spcBef>
                <a:spcPts val="0"/>
              </a:spcBef>
              <a:spcAft>
                <a:spcPts val="0"/>
              </a:spcAft>
              <a:buFont typeface="Symbol" pitchFamily="2" charset="2"/>
              <a:buChar char=""/>
            </a:pPr>
            <a:r>
              <a:rPr lang="en-US" sz="2800" kern="150" dirty="0">
                <a:effectLst/>
                <a:latin typeface="Times New Roman" panose="02020603050405020304" pitchFamily="18" charset="0"/>
                <a:ea typeface="SimSun" panose="02010600030101010101" pitchFamily="2" charset="-122"/>
                <a:cs typeface="Lucida Sans" panose="020B0602030504020204" pitchFamily="34" charset="77"/>
              </a:rPr>
              <a:t>They are in the Transportation Business not Bus Sales. They are into hassle free quick sale when their New Coach arrives. If they don't sell it themselves, they will get trade in value and move on. This can be a good purchase price for the direct buyer. Get to know them by being a Friendly Competitor.  All companies need back up help at times.  This works well if your business is slightly different than theirs.</a:t>
            </a:r>
          </a:p>
        </p:txBody>
      </p:sp>
    </p:spTree>
    <p:extLst>
      <p:ext uri="{BB962C8B-B14F-4D97-AF65-F5344CB8AC3E}">
        <p14:creationId xmlns:p14="http://schemas.microsoft.com/office/powerpoint/2010/main" val="3393249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F8AC716-7408-AA90-A6D1-E84BCF1F68DA}"/>
              </a:ext>
            </a:extLst>
          </p:cNvPr>
          <p:cNvSpPr txBox="1"/>
          <p:nvPr/>
        </p:nvSpPr>
        <p:spPr>
          <a:xfrm>
            <a:off x="1352227" y="1905506"/>
            <a:ext cx="6439546" cy="3046988"/>
          </a:xfrm>
          <a:prstGeom prst="rect">
            <a:avLst/>
          </a:prstGeom>
          <a:noFill/>
        </p:spPr>
        <p:txBody>
          <a:bodyPr wrap="square">
            <a:spAutoFit/>
          </a:bodyPr>
          <a:lstStyle/>
          <a:p>
            <a:pPr algn="ctr"/>
            <a:r>
              <a:rPr lang="en-US" sz="4800" dirty="0">
                <a:effectLst/>
                <a:latin typeface="Times" pitchFamily="2" charset="0"/>
                <a:ea typeface="Calibri" panose="020F0502020204030204" pitchFamily="34" charset="0"/>
                <a:cs typeface="Times New Roman" panose="02020603050405020304" pitchFamily="18" charset="0"/>
              </a:rPr>
              <a:t>Used Sales Lots that don't just sell junk. They sell READY for the Road</a:t>
            </a:r>
            <a:r>
              <a:rPr lang="en-US" sz="4800" dirty="0">
                <a:effectLst/>
                <a:latin typeface="Times" pitchFamily="2" charset="0"/>
              </a:rPr>
              <a:t> </a:t>
            </a:r>
            <a:endParaRPr lang="en-US" sz="4800" dirty="0">
              <a:latin typeface="Times" pitchFamily="2" charset="0"/>
            </a:endParaRPr>
          </a:p>
        </p:txBody>
      </p:sp>
    </p:spTree>
    <p:extLst>
      <p:ext uri="{BB962C8B-B14F-4D97-AF65-F5344CB8AC3E}">
        <p14:creationId xmlns:p14="http://schemas.microsoft.com/office/powerpoint/2010/main" val="15845216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82BB1F-5F60-CAE2-687E-CBA5DC12B1D9}"/>
              </a:ext>
            </a:extLst>
          </p:cNvPr>
          <p:cNvSpPr txBox="1"/>
          <p:nvPr/>
        </p:nvSpPr>
        <p:spPr>
          <a:xfrm>
            <a:off x="1143000" y="1413063"/>
            <a:ext cx="6858000" cy="4031873"/>
          </a:xfrm>
          <a:prstGeom prst="rect">
            <a:avLst/>
          </a:prstGeom>
          <a:noFill/>
        </p:spPr>
        <p:txBody>
          <a:bodyPr wrap="square">
            <a:spAutoFit/>
          </a:bodyPr>
          <a:lstStyle/>
          <a:p>
            <a:pPr marL="342900" marR="0" lvl="0" indent="-342900">
              <a:spcBef>
                <a:spcPts val="0"/>
              </a:spcBef>
              <a:spcAft>
                <a:spcPts val="0"/>
              </a:spcAft>
              <a:buFont typeface="Symbol" pitchFamily="2" charset="2"/>
              <a:buChar char=""/>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These guys buy direct from New Bus buying companies and Dealers. Then sell to you.</a:t>
            </a:r>
          </a:p>
          <a:p>
            <a:pPr marL="0" marR="0">
              <a:spcBef>
                <a:spcPts val="0"/>
              </a:spcBef>
              <a:spcAft>
                <a:spcPts val="0"/>
              </a:spcAft>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 </a:t>
            </a:r>
          </a:p>
          <a:p>
            <a:pPr marL="342900" marR="0" lvl="0" indent="-342900">
              <a:spcBef>
                <a:spcPts val="0"/>
              </a:spcBef>
              <a:spcAft>
                <a:spcPts val="0"/>
              </a:spcAft>
              <a:buFont typeface="Symbol" pitchFamily="2" charset="2"/>
              <a:buChar char=""/>
            </a:pP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They will Paint as necessary, and do Mechanical Repairs, However make </a:t>
            </a:r>
            <a:r>
              <a:rPr lang="en-US" sz="3200" i="1" u="sng" kern="150" dirty="0">
                <a:effectLst/>
                <a:latin typeface="Times New Roman" panose="02020603050405020304" pitchFamily="18" charset="0"/>
                <a:ea typeface="SimSun" panose="02010600030101010101" pitchFamily="2" charset="-122"/>
                <a:cs typeface="Lucida Sans" panose="020B0602030504020204" pitchFamily="34" charset="77"/>
              </a:rPr>
              <a:t>sure</a:t>
            </a: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 its DOT </a:t>
            </a:r>
            <a:r>
              <a:rPr lang="en-US" sz="3200" i="1" u="sng" kern="150" dirty="0">
                <a:effectLst/>
                <a:latin typeface="Times New Roman" panose="02020603050405020304" pitchFamily="18" charset="0"/>
                <a:ea typeface="SimSun" panose="02010600030101010101" pitchFamily="2" charset="-122"/>
                <a:cs typeface="Lucida Sans" panose="020B0602030504020204" pitchFamily="34" charset="77"/>
              </a:rPr>
              <a:t>ready</a:t>
            </a:r>
            <a:r>
              <a:rPr lang="en-US" sz="3200" kern="150" dirty="0">
                <a:effectLst/>
                <a:latin typeface="Times New Roman" panose="02020603050405020304" pitchFamily="18" charset="0"/>
                <a:ea typeface="SimSun" panose="02010600030101010101" pitchFamily="2" charset="-122"/>
                <a:cs typeface="Lucida Sans" panose="020B0602030504020204" pitchFamily="34" charset="77"/>
              </a:rPr>
              <a:t> and better. Put that in writing!</a:t>
            </a:r>
          </a:p>
        </p:txBody>
      </p:sp>
    </p:spTree>
    <p:extLst>
      <p:ext uri="{BB962C8B-B14F-4D97-AF65-F5344CB8AC3E}">
        <p14:creationId xmlns:p14="http://schemas.microsoft.com/office/powerpoint/2010/main" val="23650917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F31123-C8F6-EDFF-697A-20283314C28E}"/>
              </a:ext>
            </a:extLst>
          </p:cNvPr>
          <p:cNvSpPr txBox="1"/>
          <p:nvPr/>
        </p:nvSpPr>
        <p:spPr>
          <a:xfrm>
            <a:off x="724546" y="1720840"/>
            <a:ext cx="7694908" cy="3416320"/>
          </a:xfrm>
          <a:prstGeom prst="rect">
            <a:avLst/>
          </a:prstGeom>
          <a:noFill/>
        </p:spPr>
        <p:txBody>
          <a:bodyPr wrap="square">
            <a:spAutoFit/>
          </a:bodyPr>
          <a:lstStyle/>
          <a:p>
            <a:pPr marL="0" marR="0" algn="ctr">
              <a:spcBef>
                <a:spcPts val="0"/>
              </a:spcBef>
              <a:spcAft>
                <a:spcPts val="0"/>
              </a:spcAft>
            </a:pPr>
            <a:r>
              <a:rPr lang="en-US" sz="5400" kern="150" dirty="0">
                <a:effectLst/>
                <a:latin typeface="Times New Roman" panose="02020603050405020304" pitchFamily="18" charset="0"/>
                <a:ea typeface="SimSun" panose="02010600030101010101" pitchFamily="2" charset="-122"/>
                <a:cs typeface="Lucida Sans" panose="020B0602030504020204" pitchFamily="34" charset="77"/>
              </a:rPr>
              <a:t>Some pretend to do this but beware!</a:t>
            </a:r>
          </a:p>
          <a:p>
            <a:pPr marL="0" marR="0" algn="ctr">
              <a:spcBef>
                <a:spcPts val="0"/>
              </a:spcBef>
              <a:spcAft>
                <a:spcPts val="0"/>
              </a:spcAft>
            </a:pPr>
            <a:r>
              <a:rPr lang="en-US" sz="5400" kern="150" dirty="0">
                <a:effectLst/>
                <a:latin typeface="Times New Roman" panose="02020603050405020304" pitchFamily="18" charset="0"/>
                <a:ea typeface="SimSun" panose="02010600030101010101" pitchFamily="2" charset="-122"/>
                <a:cs typeface="Lucida Sans" panose="020B0602030504020204" pitchFamily="34" charset="77"/>
              </a:rPr>
              <a:t>If you don't know your Meat know your Butcher.</a:t>
            </a:r>
          </a:p>
        </p:txBody>
      </p:sp>
    </p:spTree>
    <p:extLst>
      <p:ext uri="{BB962C8B-B14F-4D97-AF65-F5344CB8AC3E}">
        <p14:creationId xmlns:p14="http://schemas.microsoft.com/office/powerpoint/2010/main" val="39059036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7D3A46-7EA8-31A7-E15F-A0DAF3E78465}"/>
              </a:ext>
            </a:extLst>
          </p:cNvPr>
          <p:cNvSpPr txBox="1"/>
          <p:nvPr/>
        </p:nvSpPr>
        <p:spPr>
          <a:xfrm>
            <a:off x="988016" y="1166842"/>
            <a:ext cx="7167967" cy="4524315"/>
          </a:xfrm>
          <a:prstGeom prst="rect">
            <a:avLst/>
          </a:prstGeom>
          <a:noFill/>
        </p:spPr>
        <p:txBody>
          <a:bodyPr wrap="square">
            <a:spAutoFit/>
          </a:bodyPr>
          <a:lstStyle/>
          <a:p>
            <a:pPr marL="457200" marR="0" algn="ctr">
              <a:spcBef>
                <a:spcPts val="0"/>
              </a:spcBef>
              <a:spcAft>
                <a:spcPts val="0"/>
              </a:spcAft>
            </a:pPr>
            <a:r>
              <a:rPr lang="en-US" sz="4800" kern="150" dirty="0">
                <a:effectLst/>
                <a:latin typeface="Times New Roman" panose="02020603050405020304" pitchFamily="18" charset="0"/>
                <a:ea typeface="SimSun" panose="02010600030101010101" pitchFamily="2" charset="-122"/>
                <a:cs typeface="Lucida Sans" panose="020B0602030504020204" pitchFamily="34" charset="77"/>
              </a:rPr>
              <a:t>There are a couple of these that buy low, then refurbish and then sell.</a:t>
            </a:r>
          </a:p>
          <a:p>
            <a:pPr marL="457200" marR="0" algn="ctr">
              <a:spcBef>
                <a:spcPts val="0"/>
              </a:spcBef>
              <a:spcAft>
                <a:spcPts val="0"/>
              </a:spcAft>
            </a:pPr>
            <a:r>
              <a:rPr lang="en-US" sz="4800" kern="150" dirty="0">
                <a:effectLst/>
                <a:latin typeface="Times New Roman" panose="02020603050405020304" pitchFamily="18" charset="0"/>
                <a:ea typeface="SimSun" panose="02010600030101010101" pitchFamily="2" charset="-122"/>
                <a:cs typeface="Lucida Sans" panose="020B0602030504020204" pitchFamily="34" charset="77"/>
              </a:rPr>
              <a:t>It’s the only way they do it and stand behind what they do.</a:t>
            </a:r>
          </a:p>
        </p:txBody>
      </p:sp>
    </p:spTree>
    <p:extLst>
      <p:ext uri="{BB962C8B-B14F-4D97-AF65-F5344CB8AC3E}">
        <p14:creationId xmlns:p14="http://schemas.microsoft.com/office/powerpoint/2010/main" val="40923683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184</TotalTime>
  <Words>1296</Words>
  <Application>Microsoft Office PowerPoint</Application>
  <PresentationFormat>On-screen Show (4:3)</PresentationFormat>
  <Paragraphs>144</Paragraphs>
  <Slides>38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38</vt:i4>
      </vt:variant>
    </vt:vector>
  </HeadingPairs>
  <TitlesOfParts>
    <vt:vector size="47" baseType="lpstr">
      <vt:lpstr>Arial</vt:lpstr>
      <vt:lpstr>Calibri</vt:lpstr>
      <vt:lpstr>Calibri Light</vt:lpstr>
      <vt:lpstr>Courier New</vt:lpstr>
      <vt:lpstr>Symbol</vt:lpstr>
      <vt:lpstr>Times</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Kellejian</dc:creator>
  <cp:lastModifiedBy>Mark Szyperski</cp:lastModifiedBy>
  <cp:revision>3</cp:revision>
  <dcterms:created xsi:type="dcterms:W3CDTF">2021-02-24T14:24:22Z</dcterms:created>
  <dcterms:modified xsi:type="dcterms:W3CDTF">2022-06-28T02:39:47Z</dcterms:modified>
</cp:coreProperties>
</file>