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18" r:id="rId2"/>
    <p:sldId id="420" r:id="rId3"/>
    <p:sldId id="358" r:id="rId4"/>
    <p:sldId id="423" r:id="rId5"/>
    <p:sldId id="419" r:id="rId6"/>
    <p:sldId id="421" r:id="rId7"/>
    <p:sldId id="4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0"/>
    <a:srgbClr val="00A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45" d="100"/>
          <a:sy n="45" d="100"/>
        </p:scale>
        <p:origin x="11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Rome" userId="137aa1e4-eb16-4a2d-aa59-d61b4d438e6e" providerId="ADAL" clId="{EE6277DF-F2A2-46A5-968C-333A7DDF8F7E}"/>
    <pc:docChg chg="modSld sldOrd">
      <pc:chgData name="Ben Rome" userId="137aa1e4-eb16-4a2d-aa59-d61b4d438e6e" providerId="ADAL" clId="{EE6277DF-F2A2-46A5-968C-333A7DDF8F7E}" dt="2024-05-03T20:03:48.429" v="1"/>
      <pc:docMkLst>
        <pc:docMk/>
      </pc:docMkLst>
      <pc:sldChg chg="ord">
        <pc:chgData name="Ben Rome" userId="137aa1e4-eb16-4a2d-aa59-d61b4d438e6e" providerId="ADAL" clId="{EE6277DF-F2A2-46A5-968C-333A7DDF8F7E}" dt="2024-05-03T20:03:48.429" v="1"/>
        <pc:sldMkLst>
          <pc:docMk/>
          <pc:sldMk cId="2587588552" sldId="358"/>
        </pc:sldMkLst>
      </pc:sldChg>
      <pc:sldChg chg="ord">
        <pc:chgData name="Ben Rome" userId="137aa1e4-eb16-4a2d-aa59-d61b4d438e6e" providerId="ADAL" clId="{EE6277DF-F2A2-46A5-968C-333A7DDF8F7E}" dt="2024-05-03T20:03:48.429" v="1"/>
        <pc:sldMkLst>
          <pc:docMk/>
          <pc:sldMk cId="1341458941" sldId="420"/>
        </pc:sldMkLst>
      </pc:sldChg>
      <pc:sldChg chg="ord">
        <pc:chgData name="Ben Rome" userId="137aa1e4-eb16-4a2d-aa59-d61b4d438e6e" providerId="ADAL" clId="{EE6277DF-F2A2-46A5-968C-333A7DDF8F7E}" dt="2024-05-03T20:03:48.429" v="1"/>
        <pc:sldMkLst>
          <pc:docMk/>
          <pc:sldMk cId="1645257941" sldId="42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79278-BE18-4356-9F56-35F8B39CA69D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866AD-A148-4E15-A682-02EF8338B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1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F866AD-A148-4E15-A682-02EF8338B3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9287-34A7-4157-96FF-0E44F5AD4C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6960-3815-4B0D-BA01-29B24A95E0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F702-9C20-4A26-B156-5340EC846B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014F-C1AA-4DAD-8F0B-4CC0EBF34D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89536-9B8D-4AF6-991B-10730CF5BD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6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CA292-933D-4CF4-BD3C-7609DC162B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195C-AF75-473F-BFE6-87B6D643C7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501A-61F2-4211-A70D-13005E49E2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A8B62-74DE-4F10-B102-58D4DCD7CE0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3CBB-0E61-45AC-A235-00AEE69606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2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349F8-EEAE-4029-B878-A37175B502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5/3/2024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6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3416F"/>
            </a:gs>
            <a:gs pos="92000">
              <a:srgbClr val="B9CBE9"/>
            </a:gs>
            <a:gs pos="76000">
              <a:schemeClr val="accent1">
                <a:lumMod val="45000"/>
                <a:lumOff val="55000"/>
              </a:schemeClr>
            </a:gs>
            <a:gs pos="100000">
              <a:srgbClr val="005890"/>
            </a:gs>
            <a:gs pos="33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Communications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Advocacy</a:t>
            </a:r>
          </a:p>
          <a:p>
            <a:pPr lvl="0"/>
            <a:r>
              <a:rPr lang="en-US" dirty="0"/>
              <a:t>Newsletters</a:t>
            </a:r>
          </a:p>
          <a:p>
            <a:pPr lvl="0"/>
            <a:r>
              <a:rPr lang="en-US" dirty="0"/>
              <a:t>Social Media</a:t>
            </a:r>
          </a:p>
          <a:p>
            <a:pPr lvl="0"/>
            <a:r>
              <a:rPr lang="en-US" dirty="0"/>
              <a:t>Website</a:t>
            </a:r>
          </a:p>
          <a:p>
            <a:pPr lvl="0"/>
            <a:r>
              <a:rPr lang="en-US" dirty="0"/>
              <a:t>Road Ahead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341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3D0F79-98BB-420F-AD24-D37195A3E074}" type="datetime1">
              <a:rPr lang="en-US" smtClean="0"/>
              <a:pPr/>
              <a:t>5/3/2024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ABA Board Meeting – Spring 2024 Update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 descr="A close-up of a logo&#10;&#10;Description automatically generated">
            <a:extLst>
              <a:ext uri="{FF2B5EF4-FFF2-40B4-BE49-F238E27FC236}">
                <a16:creationId xmlns:a16="http://schemas.microsoft.com/office/drawing/2014/main" id="{041D3F5D-B503-2031-D857-5FEEADB77B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6797"/>
            <a:ext cx="3200400" cy="6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3872D-915A-0BA2-4CA3-C1C43517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BF647-5BC7-2C15-510B-9C5F163CA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7476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Research</a:t>
            </a:r>
          </a:p>
          <a:p>
            <a:r>
              <a:rPr lang="en-US" sz="1700" dirty="0"/>
              <a:t>Press release for TTI study</a:t>
            </a:r>
          </a:p>
          <a:p>
            <a:pPr lvl="1"/>
            <a:r>
              <a:rPr lang="en-US" sz="1700" dirty="0"/>
              <a:t>Contributed* to 219 press mentions in January</a:t>
            </a:r>
          </a:p>
          <a:p>
            <a:pPr lvl="1"/>
            <a:r>
              <a:rPr lang="en-US" sz="1700" dirty="0"/>
              <a:t>Potential reach of 88.7M</a:t>
            </a:r>
          </a:p>
          <a:p>
            <a:pPr lvl="1"/>
            <a:r>
              <a:rPr lang="en-US" sz="1700" dirty="0"/>
              <a:t>Research was picked up twice; initial Jan release and again during EPA GHG Phase 3 ruling remarks (referenced)</a:t>
            </a:r>
          </a:p>
          <a:p>
            <a:r>
              <a:rPr lang="en-US" sz="1700" dirty="0"/>
              <a:t>March transition from Guerilla Economics to Tourism Economics (Oxford Economics) for census and quarterly coach sales data</a:t>
            </a:r>
          </a:p>
          <a:p>
            <a:endParaRPr lang="en-US" sz="1700" dirty="0"/>
          </a:p>
          <a:p>
            <a:pPr marL="0" indent="0">
              <a:buNone/>
            </a:pPr>
            <a:r>
              <a:rPr lang="en-US" sz="1700" i="1" dirty="0"/>
              <a:t>*Other factor was Peter mentioned in NPR outlet stories regarding demise of Greyhound stations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6577B3-43C8-4A15-06D6-282F76ED1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/>
              <a:t>Marketplace 2024</a:t>
            </a:r>
          </a:p>
          <a:p>
            <a:r>
              <a:rPr lang="en-US" sz="2000" dirty="0"/>
              <a:t>$90,000+ raised through raffle and silent auction</a:t>
            </a:r>
          </a:p>
          <a:p>
            <a:r>
              <a:rPr lang="en-US" sz="2000" dirty="0"/>
              <a:t>Recommend repeating both events for 2025</a:t>
            </a:r>
          </a:p>
          <a:p>
            <a:pPr lvl="1"/>
            <a:r>
              <a:rPr lang="en-US" sz="2000" dirty="0"/>
              <a:t>Donation requests to begin in June; please contact Ben Rome if you already have something to donate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33E1A-713D-4EB4-EEDE-F1679061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</p:spPr>
        <p:txBody>
          <a:bodyPr>
            <a:norm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C20BF85-1F4B-4177-8137-130E27F1CDF6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50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92A2-4954-85F9-39FE-BB8B6BCA1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Marketplace 2024 Fundraising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495B2C-0B69-0A70-ECB4-2861D621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5BEE09-2F5D-BFFE-A014-77846C3455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23622"/>
            <a:ext cx="11153218" cy="223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FAFA-A45D-CE57-DBA0-0F74265C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552839"/>
            <a:ext cx="8528954" cy="11592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 Reserve | ABAF Endowment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75CF39-6855-0098-E737-0E3884C80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75253"/>
              </p:ext>
            </p:extLst>
          </p:nvPr>
        </p:nvGraphicFramePr>
        <p:xfrm>
          <a:off x="889000" y="2151939"/>
          <a:ext cx="11015135" cy="255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768">
                  <a:extLst>
                    <a:ext uri="{9D8B030D-6E8A-4147-A177-3AD203B41FA5}">
                      <a16:colId xmlns:a16="http://schemas.microsoft.com/office/drawing/2014/main" val="241243407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62409303"/>
                    </a:ext>
                  </a:extLst>
                </a:gridCol>
                <a:gridCol w="1253066">
                  <a:extLst>
                    <a:ext uri="{9D8B030D-6E8A-4147-A177-3AD203B41FA5}">
                      <a16:colId xmlns:a16="http://schemas.microsoft.com/office/drawing/2014/main" val="3265693756"/>
                    </a:ext>
                  </a:extLst>
                </a:gridCol>
                <a:gridCol w="1862667">
                  <a:extLst>
                    <a:ext uri="{9D8B030D-6E8A-4147-A177-3AD203B41FA5}">
                      <a16:colId xmlns:a16="http://schemas.microsoft.com/office/drawing/2014/main" val="2748409138"/>
                    </a:ext>
                  </a:extLst>
                </a:gridCol>
                <a:gridCol w="1951567">
                  <a:extLst>
                    <a:ext uri="{9D8B030D-6E8A-4147-A177-3AD203B41FA5}">
                      <a16:colId xmlns:a16="http://schemas.microsoft.com/office/drawing/2014/main" val="2778298553"/>
                    </a:ext>
                  </a:extLst>
                </a:gridCol>
              </a:tblGrid>
              <a:tr h="79359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Value*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ITD (11/2018)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371433"/>
                  </a:ext>
                </a:extLst>
              </a:tr>
              <a:tr h="8046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ABA Reserve Fund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4,600,000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14.99%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6.48%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655881"/>
                  </a:ext>
                </a:extLst>
              </a:tr>
              <a:tr h="80462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ABAF Endowment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9,400,000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5.61%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18.03%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8.99%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520651"/>
                  </a:ext>
                </a:extLst>
              </a:tr>
            </a:tbl>
          </a:graphicData>
        </a:graphic>
      </p:graphicFrame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4E4C82-BA2E-F596-AF78-20CC26432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6085840"/>
            <a:ext cx="2836333" cy="3418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i="1" dirty="0"/>
              <a:t>* as of April 11, 2024</a:t>
            </a:r>
          </a:p>
        </p:txBody>
      </p:sp>
    </p:spTree>
    <p:extLst>
      <p:ext uri="{BB962C8B-B14F-4D97-AF65-F5344CB8AC3E}">
        <p14:creationId xmlns:p14="http://schemas.microsoft.com/office/powerpoint/2010/main" val="258758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D0FF-A2D8-8870-F550-C72DB0EC0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667" y="500062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Research: Tourism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D8119-455D-2C38-9E51-4E5BC9DEA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7" y="1825625"/>
            <a:ext cx="10515600" cy="4351338"/>
          </a:xfrm>
        </p:spPr>
        <p:txBody>
          <a:bodyPr/>
          <a:lstStyle/>
          <a:p>
            <a:r>
              <a:rPr lang="en-US" dirty="0"/>
              <a:t>March 2024, transitioned from Guerilla Economics (John Dunham Associates) to Tourism Economics (part of Oxford Economics)</a:t>
            </a:r>
          </a:p>
          <a:p>
            <a:r>
              <a:rPr lang="en-US" dirty="0"/>
              <a:t>2024 projects:</a:t>
            </a:r>
          </a:p>
          <a:p>
            <a:pPr lvl="1"/>
            <a:r>
              <a:rPr lang="en-US" dirty="0"/>
              <a:t>2023 Census (moving to an annual project)</a:t>
            </a:r>
          </a:p>
          <a:p>
            <a:pPr lvl="1"/>
            <a:r>
              <a:rPr lang="en-US" dirty="0"/>
              <a:t>Q2-Q4 Manufacturer survey</a:t>
            </a:r>
          </a:p>
          <a:p>
            <a:pPr lvl="1"/>
            <a:r>
              <a:rPr lang="en-US" dirty="0"/>
              <a:t>Monthly economics blog (replacing Itinerary newsletter)</a:t>
            </a:r>
          </a:p>
          <a:p>
            <a:pPr lvl="1"/>
            <a:r>
              <a:rPr lang="en-US" dirty="0"/>
              <a:t>3 presentations (1 live, 2 webinar)</a:t>
            </a:r>
          </a:p>
          <a:p>
            <a:r>
              <a:rPr lang="en-US" dirty="0"/>
              <a:t>Adam Sacks, President, Tourism Economics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2E2E-5050-D9E8-8E9F-539C0253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5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3416F"/>
            </a:gs>
            <a:gs pos="92000">
              <a:srgbClr val="B9CBE9"/>
            </a:gs>
            <a:gs pos="76000">
              <a:schemeClr val="accent1">
                <a:lumMod val="45000"/>
                <a:lumOff val="55000"/>
              </a:schemeClr>
            </a:gs>
            <a:gs pos="100000">
              <a:srgbClr val="005890"/>
            </a:gs>
            <a:gs pos="33000">
              <a:schemeClr val="bg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05F2-9875-9E93-F7DF-B9D845D0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ABA Foundation: Scholarships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EEB26-87AA-800E-B69D-FD5144912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693" y="2533476"/>
            <a:ext cx="334696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>
                <a:latin typeface="+mn-lt"/>
                <a:cs typeface="+mn-cs"/>
              </a:rPr>
              <a:t>Slow start to this year, due primarily to FAFSA issues</a:t>
            </a:r>
          </a:p>
          <a:p>
            <a:r>
              <a:rPr lang="en-US" sz="1700" dirty="0">
                <a:latin typeface="+mn-lt"/>
                <a:cs typeface="+mn-cs"/>
              </a:rPr>
              <a:t>Extended until April 30 to account for FAFSA delays</a:t>
            </a:r>
          </a:p>
          <a:p>
            <a:r>
              <a:rPr lang="en-US" sz="1700" dirty="0">
                <a:latin typeface="+mn-lt"/>
                <a:cs typeface="+mn-cs"/>
              </a:rPr>
              <a:t>Closed with highest number of initial submissions (1850+) ever</a:t>
            </a:r>
          </a:p>
          <a:p>
            <a:r>
              <a:rPr lang="en-US" sz="1700" dirty="0">
                <a:latin typeface="+mn-lt"/>
                <a:cs typeface="+mn-cs"/>
              </a:rPr>
              <a:t>Third-highest completions in last five years (280+)</a:t>
            </a:r>
          </a:p>
          <a:p>
            <a:r>
              <a:rPr lang="en-US" sz="1700" dirty="0">
                <a:latin typeface="+mn-lt"/>
                <a:cs typeface="+mn-cs"/>
              </a:rPr>
              <a:t>Suppressed completed submissions (185+) due to FAFSA delays</a:t>
            </a:r>
          </a:p>
        </p:txBody>
      </p:sp>
      <p:pic>
        <p:nvPicPr>
          <p:cNvPr id="7" name="Content Placeholder 6" descr="A group of buses parked in a row&#10;&#10;Description automatically generated">
            <a:extLst>
              <a:ext uri="{FF2B5EF4-FFF2-40B4-BE49-F238E27FC236}">
                <a16:creationId xmlns:a16="http://schemas.microsoft.com/office/drawing/2014/main" id="{89E4CEEB-A30D-B23D-72BA-9D03525A8B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0" r="3" b="7418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A5AAC-BB58-19FE-8F5D-D5F8F8DD2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C20BF85-1F4B-4177-8137-130E27F1CDF6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81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60C0E-D2A5-4149-34A6-9377E55E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2023-2024 Scholarship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FBEC-187A-787C-2366-FD92573D2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Opened December 1, 2023</a:t>
            </a:r>
          </a:p>
          <a:p>
            <a:r>
              <a:rPr lang="en-US" dirty="0"/>
              <a:t>Closed April 30, 2024</a:t>
            </a:r>
          </a:p>
          <a:p>
            <a:r>
              <a:rPr lang="en-US" b="1" dirty="0"/>
              <a:t>Key issue</a:t>
            </a:r>
            <a:r>
              <a:rPr lang="en-US" dirty="0"/>
              <a:t>: the poorly timed revamped FAFSA application</a:t>
            </a:r>
          </a:p>
          <a:p>
            <a:pPr lvl="1"/>
            <a:r>
              <a:rPr lang="en-US" dirty="0"/>
              <a:t>Across the United States, FAFSA submission rates have plummeted by 29% compared to this time last year. </a:t>
            </a:r>
            <a:r>
              <a:rPr lang="en-US" b="1" dirty="0">
                <a:solidFill>
                  <a:srgbClr val="C00000"/>
                </a:solidFill>
              </a:rPr>
              <a:t>The decline is particularly pronounced in schools with higher proportions of low-income students</a:t>
            </a:r>
            <a:r>
              <a:rPr lang="en-US" dirty="0"/>
              <a:t>, according to the National College Attainment Network. Currently, only 27% of the class of 2024 has completed the FAFSA, lagging significantly behind the 45.5% completion rate achieved by the class of 2023.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7E6B4-6476-A081-8B24-8645E476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C2AEA-7FAF-8E41-FAB2-FFF4200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5333" y="703791"/>
            <a:ext cx="10515600" cy="1325563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2024-2025 Scholarship Season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A400EF-D8D4-0BF5-9FF9-F233A7BB2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807807"/>
              </p:ext>
            </p:extLst>
          </p:nvPr>
        </p:nvGraphicFramePr>
        <p:xfrm>
          <a:off x="1185333" y="2384425"/>
          <a:ext cx="10515600" cy="2534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1311244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988329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5718389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0703612"/>
                    </a:ext>
                  </a:extLst>
                </a:gridCol>
              </a:tblGrid>
              <a:tr h="6727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Applications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Applications submitted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Applications completed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373060"/>
                  </a:ext>
                </a:extLst>
              </a:tr>
              <a:tr h="6727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84553"/>
                  </a:ext>
                </a:extLst>
              </a:tr>
              <a:tr h="67274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2024-2025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9786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CA8B6-F165-0BE5-2B90-9BBD134E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0BF85-1F4B-4177-8137-130E27F1C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7AF95-9423-5FFA-139F-5363916E6BDB}"/>
              </a:ext>
            </a:extLst>
          </p:cNvPr>
          <p:cNvSpPr txBox="1"/>
          <p:nvPr/>
        </p:nvSpPr>
        <p:spPr>
          <a:xfrm>
            <a:off x="1185333" y="6356350"/>
            <a:ext cx="236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Data as of May 1, 2024</a:t>
            </a:r>
          </a:p>
        </p:txBody>
      </p:sp>
    </p:spTree>
    <p:extLst>
      <p:ext uri="{BB962C8B-B14F-4D97-AF65-F5344CB8AC3E}">
        <p14:creationId xmlns:p14="http://schemas.microsoft.com/office/powerpoint/2010/main" val="1108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C677E7B22E744DBB1AECB4860741A8" ma:contentTypeVersion="16" ma:contentTypeDescription="Create a new document." ma:contentTypeScope="" ma:versionID="a80c946dfaee8d274c7261f34d4888b2">
  <xsd:schema xmlns:xsd="http://www.w3.org/2001/XMLSchema" xmlns:xs="http://www.w3.org/2001/XMLSchema" xmlns:p="http://schemas.microsoft.com/office/2006/metadata/properties" xmlns:ns2="6d1a44b1-20bf-4bbb-b273-1c741c62158a" xmlns:ns3="b26e1384-97f0-4592-8b0b-55abe6df193a" targetNamespace="http://schemas.microsoft.com/office/2006/metadata/properties" ma:root="true" ma:fieldsID="f8f83f20e30a0033e4e428fb169b6adb" ns2:_="" ns3:_="">
    <xsd:import namespace="6d1a44b1-20bf-4bbb-b273-1c741c62158a"/>
    <xsd:import namespace="b26e1384-97f0-4592-8b0b-55abe6df1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44b1-20bf-4bbb-b273-1c741c6215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735bbac-7162-4b8e-994b-7ef649609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6e1384-97f0-4592-8b0b-55abe6df193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0ab2e77-99a1-4acf-ba82-3ff491680e70}" ma:internalName="TaxCatchAll" ma:showField="CatchAllData" ma:web="b26e1384-97f0-4592-8b0b-55abe6df19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B26D55-C5A4-41BA-8579-899A7E1E2A18}"/>
</file>

<file path=customXml/itemProps2.xml><?xml version="1.0" encoding="utf-8"?>
<ds:datastoreItem xmlns:ds="http://schemas.openxmlformats.org/officeDocument/2006/customXml" ds:itemID="{BFDF7BE2-4B0E-4D57-B59C-EE73FCB5D80C}"/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396</Words>
  <Application>Microsoft Office PowerPoint</Application>
  <PresentationFormat>Widescreen</PresentationFormat>
  <Paragraphs>70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1_Office Theme</vt:lpstr>
      <vt:lpstr>ABA Foundation</vt:lpstr>
      <vt:lpstr>Marketplace 2024 Fundraising</vt:lpstr>
      <vt:lpstr>ABA Reserve | ABAF Endowment</vt:lpstr>
      <vt:lpstr>Research: Tourism Economics</vt:lpstr>
      <vt:lpstr>ABA Foundation: Scholarships</vt:lpstr>
      <vt:lpstr>2023-2024 Scholarship Season</vt:lpstr>
      <vt:lpstr>2024-2025 Scholarship Season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 Foundation</dc:title>
  <dc:creator>Ben Rome</dc:creator>
  <cp:lastModifiedBy>Ben Rome</cp:lastModifiedBy>
  <cp:revision>1</cp:revision>
  <dcterms:created xsi:type="dcterms:W3CDTF">2024-05-01T19:01:18Z</dcterms:created>
  <dcterms:modified xsi:type="dcterms:W3CDTF">2024-05-03T20:03:59Z</dcterms:modified>
</cp:coreProperties>
</file>