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74" r:id="rId2"/>
    <p:sldId id="268" r:id="rId3"/>
    <p:sldId id="261" r:id="rId4"/>
    <p:sldId id="269" r:id="rId5"/>
    <p:sldId id="272" r:id="rId6"/>
    <p:sldId id="271" r:id="rId7"/>
    <p:sldId id="277" r:id="rId8"/>
    <p:sldId id="273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65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9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2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5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28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0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1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2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28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B4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DB1FE5-9D46-433B-99D1-2F1B8DC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FF7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9" name="Picture 8" descr="A logo for a company&#10;&#10;Description automatically generated">
            <a:extLst>
              <a:ext uri="{FF2B5EF4-FFF2-40B4-BE49-F238E27FC236}">
                <a16:creationId xmlns:a16="http://schemas.microsoft.com/office/drawing/2014/main" id="{AA249D7A-482D-AADA-4369-1419E9382D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4" b="13737"/>
          <a:stretch/>
        </p:blipFill>
        <p:spPr>
          <a:xfrm>
            <a:off x="4745093" y="149319"/>
            <a:ext cx="6798082" cy="50544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F37E39-07E6-E07D-245B-B5177CFEC7F5}"/>
              </a:ext>
            </a:extLst>
          </p:cNvPr>
          <p:cNvSpPr txBox="1"/>
          <p:nvPr/>
        </p:nvSpPr>
        <p:spPr>
          <a:xfrm>
            <a:off x="4515820" y="5203730"/>
            <a:ext cx="4462182" cy="47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30936"/>
            <a:r>
              <a:rPr lang="en-US" sz="2484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Sponsored By:</a:t>
            </a:r>
            <a:endParaRPr lang="en-US" b="1" i="1" dirty="0"/>
          </a:p>
        </p:txBody>
      </p:sp>
      <p:pic>
        <p:nvPicPr>
          <p:cNvPr id="5" name="Picture 4" descr="A logo of a video game company&#10;&#10;Description automatically generated">
            <a:extLst>
              <a:ext uri="{FF2B5EF4-FFF2-40B4-BE49-F238E27FC236}">
                <a16:creationId xmlns:a16="http://schemas.microsoft.com/office/drawing/2014/main" id="{59C30DC7-DAF4-B85B-06C5-AEF0A99191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757" y="5565680"/>
            <a:ext cx="4782431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33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4" descr="A logo for a bus association&#10;&#10;Description automatically generated">
            <a:extLst>
              <a:ext uri="{FF2B5EF4-FFF2-40B4-BE49-F238E27FC236}">
                <a16:creationId xmlns:a16="http://schemas.microsoft.com/office/drawing/2014/main" id="{B7D163FE-4FC7-6BEC-F55E-C57E35FA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1370" r="-459" b="19917"/>
          <a:stretch/>
        </p:blipFill>
        <p:spPr>
          <a:xfrm>
            <a:off x="8299175" y="156454"/>
            <a:ext cx="3892826" cy="1539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C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76CD99-2BFE-5863-3DD1-837406DCF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92465"/>
            <a:ext cx="10058400" cy="4705983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Evan Anderson			Elizabeth Hall*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Alex Berardi				John Henry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Peter Borowsky			Scott Henry*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Luke Busskohl*			Brooks Jalbert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Mike Canine*				Shannon </a:t>
            </a:r>
            <a:r>
              <a:rPr lang="en-US" sz="24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Kaser</a:t>
            </a:r>
            <a:endParaRPr lang="en-US" sz="24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Ryhan Cornell				Jack Kaufman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John Croswell				Robert Saucedo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Kyle DeVivo				Alison Sherman 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Michael Giddens			Michelle </a:t>
            </a:r>
            <a:r>
              <a:rPr lang="en-US" sz="24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Tupman</a:t>
            </a:r>
            <a:endParaRPr lang="en-US" sz="24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Jeff </a:t>
            </a:r>
            <a:r>
              <a:rPr lang="en-US" sz="2400" b="1" dirty="0" err="1">
                <a:solidFill>
                  <a:schemeClr val="tx2"/>
                </a:solidFill>
                <a:latin typeface="Aptos Black" panose="020F0502020204030204" pitchFamily="34" charset="0"/>
              </a:rPr>
              <a:t>Greteman</a:t>
            </a:r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*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Lauren Grote</a:t>
            </a:r>
          </a:p>
          <a:p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*Current ABA Board Member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408D74-AEAD-22E3-2361-20AB34DBB1AE}"/>
              </a:ext>
            </a:extLst>
          </p:cNvPr>
          <p:cNvSpPr txBox="1"/>
          <p:nvPr/>
        </p:nvSpPr>
        <p:spPr>
          <a:xfrm>
            <a:off x="378781" y="417106"/>
            <a:ext cx="780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tx2"/>
                </a:solidFill>
              </a:rPr>
              <a:t>Original Work Group</a:t>
            </a:r>
          </a:p>
        </p:txBody>
      </p:sp>
    </p:spTree>
    <p:extLst>
      <p:ext uri="{BB962C8B-B14F-4D97-AF65-F5344CB8AC3E}">
        <p14:creationId xmlns:p14="http://schemas.microsoft.com/office/powerpoint/2010/main" val="270245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2CBF-B4BF-CD8A-A260-C35E839F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063213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Aptos Black" panose="020F0502020204030204" pitchFamily="34" charset="0"/>
              </a:rPr>
              <a:t>Driving Success Together: Empowering the Future of Motorcoach Travel</a:t>
            </a:r>
          </a:p>
          <a:p>
            <a:pPr algn="ctr"/>
            <a:endParaRPr lang="en-US" sz="24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Aptos Black" panose="020F0502020204030204" pitchFamily="34" charset="0"/>
              </a:rPr>
              <a:t>Support the next generation of Motorcoach owner-operators.  Next Era Leadership Council seeks to preserve the rich and unique history of motorcoach travel while focusing on the long-term future and sustainability of the motorcoach travel and tourism industry.</a:t>
            </a:r>
          </a:p>
        </p:txBody>
      </p:sp>
      <p:pic>
        <p:nvPicPr>
          <p:cNvPr id="4" name="Content Placeholder 4" descr="A logo for a bus association&#10;&#10;Description automatically generated">
            <a:extLst>
              <a:ext uri="{FF2B5EF4-FFF2-40B4-BE49-F238E27FC236}">
                <a16:creationId xmlns:a16="http://schemas.microsoft.com/office/drawing/2014/main" id="{B7D163FE-4FC7-6BEC-F55E-C57E35FA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1370" r="-459" b="19917"/>
          <a:stretch/>
        </p:blipFill>
        <p:spPr>
          <a:xfrm>
            <a:off x="8299175" y="156454"/>
            <a:ext cx="3892826" cy="1539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C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8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2CBF-B4BF-CD8A-A260-C35E839F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063213" cy="4023360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Enhance industry future 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leadership of ABA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Longevity of industry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Create and engage a pipeline of next-generation team/staff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Provide support, resources, and education to encourage and mentor future generations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Generate and drive awareness of multigenerational business operations in the motorcoach industry</a:t>
            </a:r>
          </a:p>
        </p:txBody>
      </p:sp>
      <p:pic>
        <p:nvPicPr>
          <p:cNvPr id="4" name="Content Placeholder 4" descr="A logo for a bus association&#10;&#10;Description automatically generated">
            <a:extLst>
              <a:ext uri="{FF2B5EF4-FFF2-40B4-BE49-F238E27FC236}">
                <a16:creationId xmlns:a16="http://schemas.microsoft.com/office/drawing/2014/main" id="{B7D163FE-4FC7-6BEC-F55E-C57E35FA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1370" r="-459" b="19917"/>
          <a:stretch/>
        </p:blipFill>
        <p:spPr>
          <a:xfrm>
            <a:off x="8299175" y="156454"/>
            <a:ext cx="3892826" cy="1539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C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3E0B86-3F26-6D2B-CEFD-CD6D413C2DB7}"/>
              </a:ext>
            </a:extLst>
          </p:cNvPr>
          <p:cNvSpPr txBox="1"/>
          <p:nvPr/>
        </p:nvSpPr>
        <p:spPr>
          <a:xfrm>
            <a:off x="378781" y="417106"/>
            <a:ext cx="780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tx2"/>
                </a:solidFill>
              </a:rPr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372712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2CBF-B4BF-CD8A-A260-C35E839F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321" y="1845733"/>
            <a:ext cx="10063213" cy="4488581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Vice Chair			Kyle DeVivo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Sponsor Liaison		Ryhan Cornell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Education 			Jack Kaufman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Marketing			Ben Rome - ABA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Business Sustainability	Lauren Grote		Jen Stanley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Business Planning		Pete Borowsky	Alison Sherman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Business Operations	Evan Anderson	John Croswell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**Government Affairs	Working with ABA Government Affairs to plan</a:t>
            </a:r>
          </a:p>
          <a:p>
            <a:endParaRPr lang="en-US" sz="2200" b="1" dirty="0">
              <a:solidFill>
                <a:schemeClr val="tx2"/>
              </a:solidFill>
              <a:latin typeface="Aptos Black" panose="020F0502020204030204" pitchFamily="34" charset="0"/>
            </a:endParaRPr>
          </a:p>
        </p:txBody>
      </p:sp>
      <p:pic>
        <p:nvPicPr>
          <p:cNvPr id="4" name="Content Placeholder 4" descr="A logo for a bus association&#10;&#10;Description automatically generated">
            <a:extLst>
              <a:ext uri="{FF2B5EF4-FFF2-40B4-BE49-F238E27FC236}">
                <a16:creationId xmlns:a16="http://schemas.microsoft.com/office/drawing/2014/main" id="{B7D163FE-4FC7-6BEC-F55E-C57E35FA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1370" r="-459" b="19917"/>
          <a:stretch/>
        </p:blipFill>
        <p:spPr>
          <a:xfrm>
            <a:off x="8299175" y="156454"/>
            <a:ext cx="3892826" cy="1539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C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3E0B86-3F26-6D2B-CEFD-CD6D413C2DB7}"/>
              </a:ext>
            </a:extLst>
          </p:cNvPr>
          <p:cNvSpPr txBox="1"/>
          <p:nvPr/>
        </p:nvSpPr>
        <p:spPr>
          <a:xfrm>
            <a:off x="378781" y="417106"/>
            <a:ext cx="780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tx2"/>
                </a:solidFill>
              </a:rPr>
              <a:t>Leadership Team</a:t>
            </a:r>
          </a:p>
        </p:txBody>
      </p:sp>
    </p:spTree>
    <p:extLst>
      <p:ext uri="{BB962C8B-B14F-4D97-AF65-F5344CB8AC3E}">
        <p14:creationId xmlns:p14="http://schemas.microsoft.com/office/powerpoint/2010/main" val="158801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2CBF-B4BF-CD8A-A260-C35E839F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743985"/>
            <a:ext cx="10063213" cy="5078504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Business Sustainability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Industry safety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Customer Experience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Business Planning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Transition &amp; Succession Planning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Crisis and Emergency Management Support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Networking and industry support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Government Advocacy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Grassroots member development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Education on working with policymakers</a:t>
            </a:r>
          </a:p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Business Operations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Recruitment, retention and training all employees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Human resources – Employee engagement and mental health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Technology Development</a:t>
            </a:r>
          </a:p>
          <a:p>
            <a:pPr lvl="1"/>
            <a:endParaRPr lang="en-US" sz="2000" b="1" dirty="0">
              <a:solidFill>
                <a:schemeClr val="tx2"/>
              </a:solidFill>
              <a:latin typeface="Aptos Black" panose="020F0502020204030204" pitchFamily="34" charset="0"/>
            </a:endParaRPr>
          </a:p>
        </p:txBody>
      </p:sp>
      <p:pic>
        <p:nvPicPr>
          <p:cNvPr id="4" name="Content Placeholder 4" descr="A logo for a bus association&#10;&#10;Description automatically generated">
            <a:extLst>
              <a:ext uri="{FF2B5EF4-FFF2-40B4-BE49-F238E27FC236}">
                <a16:creationId xmlns:a16="http://schemas.microsoft.com/office/drawing/2014/main" id="{B7D163FE-4FC7-6BEC-F55E-C57E35FA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1370" r="-459" b="19917"/>
          <a:stretch/>
        </p:blipFill>
        <p:spPr>
          <a:xfrm>
            <a:off x="8299175" y="156454"/>
            <a:ext cx="3892826" cy="1539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C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3E0B86-3F26-6D2B-CEFD-CD6D413C2DB7}"/>
              </a:ext>
            </a:extLst>
          </p:cNvPr>
          <p:cNvSpPr txBox="1"/>
          <p:nvPr/>
        </p:nvSpPr>
        <p:spPr>
          <a:xfrm>
            <a:off x="378781" y="417106"/>
            <a:ext cx="780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tx2"/>
                </a:solidFill>
              </a:rPr>
              <a:t>Focus and Pillars</a:t>
            </a:r>
          </a:p>
        </p:txBody>
      </p:sp>
    </p:spTree>
    <p:extLst>
      <p:ext uri="{BB962C8B-B14F-4D97-AF65-F5344CB8AC3E}">
        <p14:creationId xmlns:p14="http://schemas.microsoft.com/office/powerpoint/2010/main" val="65122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2CBF-B4BF-CD8A-A260-C35E839F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063213" cy="459515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Meeting Frequency </a:t>
            </a:r>
          </a:p>
          <a:p>
            <a:pPr marL="871400" lvl="5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Quarterly Meetings for members</a:t>
            </a:r>
          </a:p>
          <a:p>
            <a:pPr marL="871400" lvl="5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Quarterly Meetings for leadership</a:t>
            </a:r>
          </a:p>
          <a:p>
            <a:pPr marL="201168" lvl="1" indent="0">
              <a:buNone/>
            </a:pPr>
            <a:endParaRPr lang="en-US" sz="20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pPr marL="201168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Future Education and Support </a:t>
            </a:r>
          </a:p>
          <a:p>
            <a:pPr marL="201168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	Survey to members providing feedback on order of importance</a:t>
            </a:r>
          </a:p>
          <a:p>
            <a:pPr marL="201168" lvl="1" indent="0">
              <a:buNone/>
            </a:pPr>
            <a:endParaRPr lang="en-US" sz="20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pPr marL="201168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Marketplace – Philadelphia 2025</a:t>
            </a:r>
          </a:p>
          <a:p>
            <a:pPr marL="201168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			Friday evening - Social Reception </a:t>
            </a:r>
          </a:p>
          <a:p>
            <a:pPr marL="201168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			Roundtable/Education Session following ABA Board Meeting</a:t>
            </a:r>
          </a:p>
          <a:p>
            <a:pPr marL="201168" lvl="1" indent="0">
              <a:buNone/>
            </a:pPr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			Designated NELC Education Sessions</a:t>
            </a:r>
          </a:p>
          <a:p>
            <a:pPr lvl="1"/>
            <a:endParaRPr lang="en-US" sz="2000" b="1" dirty="0">
              <a:solidFill>
                <a:schemeClr val="tx2"/>
              </a:solidFill>
              <a:latin typeface="Aptos Black" panose="020F0502020204030204" pitchFamily="34" charset="0"/>
            </a:endParaRPr>
          </a:p>
        </p:txBody>
      </p:sp>
      <p:pic>
        <p:nvPicPr>
          <p:cNvPr id="4" name="Content Placeholder 4" descr="A logo for a bus association&#10;&#10;Description automatically generated">
            <a:extLst>
              <a:ext uri="{FF2B5EF4-FFF2-40B4-BE49-F238E27FC236}">
                <a16:creationId xmlns:a16="http://schemas.microsoft.com/office/drawing/2014/main" id="{B7D163FE-4FC7-6BEC-F55E-C57E35FA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1370" r="-459" b="19917"/>
          <a:stretch/>
        </p:blipFill>
        <p:spPr>
          <a:xfrm>
            <a:off x="8299175" y="156454"/>
            <a:ext cx="3892826" cy="1539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C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3E0B86-3F26-6D2B-CEFD-CD6D413C2DB7}"/>
              </a:ext>
            </a:extLst>
          </p:cNvPr>
          <p:cNvSpPr txBox="1"/>
          <p:nvPr/>
        </p:nvSpPr>
        <p:spPr>
          <a:xfrm>
            <a:off x="378781" y="417106"/>
            <a:ext cx="780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tx2"/>
                </a:solidFill>
              </a:rPr>
              <a:t>Council Development</a:t>
            </a:r>
          </a:p>
        </p:txBody>
      </p:sp>
    </p:spTree>
    <p:extLst>
      <p:ext uri="{BB962C8B-B14F-4D97-AF65-F5344CB8AC3E}">
        <p14:creationId xmlns:p14="http://schemas.microsoft.com/office/powerpoint/2010/main" val="413964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2CBF-B4BF-CD8A-A260-C35E839F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063213" cy="4679352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ABA Marketing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NELC Prescence on ABA Communication Platforms</a:t>
            </a:r>
          </a:p>
          <a:p>
            <a:pPr lvl="1"/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NELC Supporting Materials</a:t>
            </a:r>
            <a:endParaRPr lang="en-US" sz="22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Aptos Black" panose="020F0502020204030204" pitchFamily="34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Aptos Black" panose="020F0502020204030204" pitchFamily="34" charset="0"/>
              </a:rPr>
              <a:t>Next Era Leadership Award</a:t>
            </a:r>
          </a:p>
          <a:p>
            <a:pPr lvl="1"/>
            <a:r>
              <a:rPr lang="en-US" b="1" dirty="0">
                <a:solidFill>
                  <a:schemeClr val="tx2"/>
                </a:solidFill>
                <a:latin typeface="Aptos Black" panose="020F0502020204030204" pitchFamily="34" charset="0"/>
              </a:rPr>
              <a:t>Innovation and Change</a:t>
            </a:r>
          </a:p>
          <a:p>
            <a:pPr lvl="1"/>
            <a:r>
              <a:rPr lang="en-US" b="1" dirty="0">
                <a:solidFill>
                  <a:schemeClr val="tx2"/>
                </a:solidFill>
                <a:latin typeface="Aptos Black" panose="020F0502020204030204" pitchFamily="34" charset="0"/>
              </a:rPr>
              <a:t>Longevity of Industry</a:t>
            </a:r>
          </a:p>
          <a:p>
            <a:r>
              <a:rPr lang="en-US" sz="2000" b="1" dirty="0">
                <a:solidFill>
                  <a:schemeClr val="tx2"/>
                </a:solidFill>
                <a:latin typeface="Aptos Black" panose="020F0502020204030204" pitchFamily="34" charset="0"/>
              </a:rPr>
              <a:t>Define Membership </a:t>
            </a:r>
          </a:p>
          <a:p>
            <a:pPr lvl="1"/>
            <a:r>
              <a:rPr lang="en-US" b="1" dirty="0">
                <a:solidFill>
                  <a:schemeClr val="tx2"/>
                </a:solidFill>
                <a:latin typeface="Aptos Black" panose="020F0502020204030204" pitchFamily="34" charset="0"/>
              </a:rPr>
              <a:t>Eligibility of membership</a:t>
            </a:r>
          </a:p>
          <a:p>
            <a:pPr lvl="1"/>
            <a:r>
              <a:rPr lang="en-US" b="1" dirty="0">
                <a:solidFill>
                  <a:schemeClr val="tx2"/>
                </a:solidFill>
                <a:latin typeface="Aptos Black" panose="020F0502020204030204" pitchFamily="34" charset="0"/>
              </a:rPr>
              <a:t>Application Process</a:t>
            </a:r>
          </a:p>
          <a:p>
            <a:pPr lvl="1"/>
            <a:r>
              <a:rPr lang="en-US" b="1" dirty="0">
                <a:solidFill>
                  <a:schemeClr val="tx2"/>
                </a:solidFill>
                <a:latin typeface="Aptos Black" panose="020F0502020204030204" pitchFamily="34" charset="0"/>
              </a:rPr>
              <a:t>Member Recruitment</a:t>
            </a:r>
            <a:endParaRPr lang="en-US" sz="20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pPr marL="201168" lvl="1" indent="0">
              <a:buNone/>
            </a:pPr>
            <a:endParaRPr lang="en-US" sz="2000" b="1" dirty="0">
              <a:solidFill>
                <a:schemeClr val="tx2"/>
              </a:solidFill>
              <a:latin typeface="Aptos Black" panose="020F0502020204030204" pitchFamily="34" charset="0"/>
            </a:endParaRPr>
          </a:p>
        </p:txBody>
      </p:sp>
      <p:pic>
        <p:nvPicPr>
          <p:cNvPr id="4" name="Content Placeholder 4" descr="A logo for a bus association&#10;&#10;Description automatically generated">
            <a:extLst>
              <a:ext uri="{FF2B5EF4-FFF2-40B4-BE49-F238E27FC236}">
                <a16:creationId xmlns:a16="http://schemas.microsoft.com/office/drawing/2014/main" id="{B7D163FE-4FC7-6BEC-F55E-C57E35FA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1370" r="-459" b="19917"/>
          <a:stretch/>
        </p:blipFill>
        <p:spPr>
          <a:xfrm>
            <a:off x="8299175" y="156454"/>
            <a:ext cx="3892826" cy="1539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C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3E0B86-3F26-6D2B-CEFD-CD6D413C2DB7}"/>
              </a:ext>
            </a:extLst>
          </p:cNvPr>
          <p:cNvSpPr txBox="1"/>
          <p:nvPr/>
        </p:nvSpPr>
        <p:spPr>
          <a:xfrm>
            <a:off x="378781" y="417106"/>
            <a:ext cx="780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solidFill>
                  <a:schemeClr val="tx2"/>
                </a:solidFill>
              </a:rPr>
              <a:t>Council Development</a:t>
            </a:r>
          </a:p>
        </p:txBody>
      </p:sp>
    </p:spTree>
    <p:extLst>
      <p:ext uri="{BB962C8B-B14F-4D97-AF65-F5344CB8AC3E}">
        <p14:creationId xmlns:p14="http://schemas.microsoft.com/office/powerpoint/2010/main" val="137903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2CBF-B4BF-CD8A-A260-C35E839F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063213" cy="46793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Aptos Black" panose="020F0502020204030204" pitchFamily="34" charset="0"/>
              </a:rPr>
              <a:t>Questions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Aptos Black" panose="020F0502020204030204" pitchFamily="34" charset="0"/>
              </a:rPr>
              <a:t>ABA Staff Support – Peter Pantuso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endParaRPr lang="en-US" sz="22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endParaRPr lang="en-US" sz="2000" b="1" dirty="0">
              <a:solidFill>
                <a:schemeClr val="tx2"/>
              </a:solidFill>
              <a:latin typeface="Aptos Black" panose="020F0502020204030204" pitchFamily="34" charset="0"/>
            </a:endParaRPr>
          </a:p>
          <a:p>
            <a:pPr marL="201168" lvl="1" indent="0">
              <a:buNone/>
            </a:pPr>
            <a:endParaRPr lang="en-US" sz="2000" b="1" dirty="0">
              <a:solidFill>
                <a:schemeClr val="tx2"/>
              </a:solidFill>
              <a:latin typeface="Aptos Black" panose="020F0502020204030204" pitchFamily="34" charset="0"/>
            </a:endParaRPr>
          </a:p>
        </p:txBody>
      </p:sp>
      <p:pic>
        <p:nvPicPr>
          <p:cNvPr id="4" name="Content Placeholder 4" descr="A logo for a bus association&#10;&#10;Description automatically generated">
            <a:extLst>
              <a:ext uri="{FF2B5EF4-FFF2-40B4-BE49-F238E27FC236}">
                <a16:creationId xmlns:a16="http://schemas.microsoft.com/office/drawing/2014/main" id="{B7D163FE-4FC7-6BEC-F55E-C57E35FA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" t="1370" r="-459" b="19917"/>
          <a:stretch/>
        </p:blipFill>
        <p:spPr>
          <a:xfrm>
            <a:off x="8299175" y="156454"/>
            <a:ext cx="3892826" cy="1539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7A74B5-8367-4A83-ABEC-0FCDDE97B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FA9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184B0-C2C6-4BF0-B078-816C7AF95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C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159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677E7B22E744DBB1AECB4860741A8" ma:contentTypeVersion="16" ma:contentTypeDescription="Create a new document." ma:contentTypeScope="" ma:versionID="a80c946dfaee8d274c7261f34d4888b2">
  <xsd:schema xmlns:xsd="http://www.w3.org/2001/XMLSchema" xmlns:xs="http://www.w3.org/2001/XMLSchema" xmlns:p="http://schemas.microsoft.com/office/2006/metadata/properties" xmlns:ns2="6d1a44b1-20bf-4bbb-b273-1c741c62158a" xmlns:ns3="b26e1384-97f0-4592-8b0b-55abe6df193a" targetNamespace="http://schemas.microsoft.com/office/2006/metadata/properties" ma:root="true" ma:fieldsID="f8f83f20e30a0033e4e428fb169b6adb" ns2:_="" ns3:_="">
    <xsd:import namespace="6d1a44b1-20bf-4bbb-b273-1c741c62158a"/>
    <xsd:import namespace="b26e1384-97f0-4592-8b0b-55abe6df19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a44b1-20bf-4bbb-b273-1c741c621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735bbac-7162-4b8e-994b-7ef649609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e1384-97f0-4592-8b0b-55abe6df19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0ab2e77-99a1-4acf-ba82-3ff491680e70}" ma:internalName="TaxCatchAll" ma:showField="CatchAllData" ma:web="b26e1384-97f0-4592-8b0b-55abe6df19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788AD6-5049-42F8-BBA9-C5441D95D8B8}"/>
</file>

<file path=customXml/itemProps2.xml><?xml version="1.0" encoding="utf-8"?>
<ds:datastoreItem xmlns:ds="http://schemas.openxmlformats.org/officeDocument/2006/customXml" ds:itemID="{656C9DCC-98D2-4464-B014-0B942ADE10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397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 Black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Information Providers,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Hall</dc:creator>
  <cp:lastModifiedBy>Elizabeth Hall</cp:lastModifiedBy>
  <cp:revision>8</cp:revision>
  <dcterms:created xsi:type="dcterms:W3CDTF">2024-01-08T11:40:55Z</dcterms:created>
  <dcterms:modified xsi:type="dcterms:W3CDTF">2024-05-06T20:36:08Z</dcterms:modified>
</cp:coreProperties>
</file>