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4"/>
  </p:notesMasterIdLst>
  <p:sldIdLst>
    <p:sldId id="407" r:id="rId5"/>
    <p:sldId id="409" r:id="rId6"/>
    <p:sldId id="414" r:id="rId7"/>
    <p:sldId id="415" r:id="rId8"/>
    <p:sldId id="410" r:id="rId9"/>
    <p:sldId id="411" r:id="rId10"/>
    <p:sldId id="412" r:id="rId11"/>
    <p:sldId id="413" r:id="rId12"/>
    <p:sldId id="400"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36E"/>
    <a:srgbClr val="002B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B3B36-3C54-FD9A-1D92-8F65E673259C}" v="403" dt="2024-04-16T22:10:06.199"/>
    <p1510:client id="{15C0F8D5-4939-6830-24DB-6B43255D370A}" v="2" dt="2024-04-16T13:53:53.502"/>
    <p1510:client id="{50242751-FC8A-F442-8440-624C3A9FAD4B}" v="43" dt="2024-04-16T20:56:47.422"/>
    <p1510:client id="{52AFE15F-00FE-15D8-DA20-C290EEF2219C}" v="1" dt="2024-04-17T00:22:36.399"/>
    <p1510:client id="{7CA470DF-2BFA-AA07-390C-66F2E1D5D9BF}" v="395" dt="2024-04-15T21:52:38.032"/>
    <p1510:client id="{A3A8575C-85F5-9AA0-0FA7-FD632039FDD8}" v="3832" dt="2024-04-15T21:17:57.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1746" y="108"/>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tableStyles" Target="tableStyles.xml" Id="rId18" /><Relationship Type="http://schemas.openxmlformats.org/officeDocument/2006/relationships/customXml" Target="../customXml/item3.xml" Id="rId3"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theme" Target="theme/theme1.xml" Id="rId17" /><Relationship Type="http://schemas.openxmlformats.org/officeDocument/2006/relationships/customXml" Target="../customXml/item2.xml" Id="rId2" /><Relationship Type="http://schemas.openxmlformats.org/officeDocument/2006/relationships/viewProps" Target="viewProps.xml" Id="rId16" /><Relationship Type="http://schemas.microsoft.com/office/2015/10/relationships/revisionInfo" Target="revisionInfo.xml" Id="rId20"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1.xml" Id="rId5" /><Relationship Type="http://schemas.openxmlformats.org/officeDocument/2006/relationships/presProps" Target="presProps.xml" Id="rId15" /><Relationship Type="http://schemas.openxmlformats.org/officeDocument/2006/relationships/slide" Target="slides/slide6.xml" Id="rId10"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notesMaster" Target="notesMasters/notesMaster1.xml" Id="rId14"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C145F9-D2E6-4A6F-AE55-C9BD9B53F9D6}" type="datetimeFigureOut">
              <a:rPr lang="en-US" smtClean="0"/>
              <a:t>4/16/2024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52B2D8-C5B7-43B8-B40B-988A31BEDDCD}" type="slidenum">
              <a:rPr lang="en-US" smtClean="0"/>
              <a:t>‹#›</a:t>
            </a:fld>
            <a:endParaRPr lang="en-US"/>
          </a:p>
        </p:txBody>
      </p:sp>
    </p:spTree>
    <p:extLst>
      <p:ext uri="{BB962C8B-B14F-4D97-AF65-F5344CB8AC3E}">
        <p14:creationId xmlns:p14="http://schemas.microsoft.com/office/powerpoint/2010/main" val="3876119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0CEF2022-86FF-4E36-82B9-1679E193540A}" type="slidenum">
              <a:rPr lang="en-US">
                <a:solidFill>
                  <a:prstClr val="black"/>
                </a:solidFill>
                <a:latin typeface="Calibri" panose="020F0502020204030204"/>
              </a:rPr>
              <a:pPr defTabSz="931774">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3061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0CEF2022-86FF-4E36-82B9-1679E193540A}" type="slidenum">
              <a:rPr lang="en-US">
                <a:solidFill>
                  <a:prstClr val="black"/>
                </a:solidFill>
                <a:latin typeface="Calibri" panose="020F0502020204030204"/>
              </a:rPr>
              <a:pPr defTabSz="931774">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7741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0CEF2022-86FF-4E36-82B9-1679E193540A}" type="slidenum">
              <a:rPr lang="en-US">
                <a:solidFill>
                  <a:prstClr val="black"/>
                </a:solidFill>
                <a:latin typeface="Calibri" panose="020F0502020204030204"/>
              </a:rPr>
              <a:pPr defTabSz="931774">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02172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0CEF2022-86FF-4E36-82B9-1679E193540A}" type="slidenum">
              <a:rPr lang="en-US">
                <a:solidFill>
                  <a:prstClr val="black"/>
                </a:solidFill>
                <a:latin typeface="Calibri" panose="020F0502020204030204"/>
              </a:rPr>
              <a:pPr defTabSz="931774">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516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0CEF2022-86FF-4E36-82B9-1679E193540A}"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04571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0CEF2022-86FF-4E36-82B9-1679E193540A}" type="slidenum">
              <a:rPr lang="en-US">
                <a:solidFill>
                  <a:prstClr val="black"/>
                </a:solidFill>
                <a:latin typeface="Calibri" panose="020F0502020204030204"/>
              </a:rPr>
              <a:pPr defTabSz="931774">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332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0CEF2022-86FF-4E36-82B9-1679E193540A}" type="slidenum">
              <a:rPr lang="en-US">
                <a:solidFill>
                  <a:prstClr val="black"/>
                </a:solidFill>
                <a:latin typeface="Calibri" panose="020F0502020204030204"/>
              </a:rPr>
              <a:pPr defTabSz="931774">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1720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0CEF2022-86FF-4E36-82B9-1679E193540A}" type="slidenum">
              <a:rPr lang="en-US">
                <a:solidFill>
                  <a:prstClr val="black"/>
                </a:solidFill>
                <a:latin typeface="Calibri" panose="020F0502020204030204"/>
              </a:rPr>
              <a:pPr defTabSz="93177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4842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0CEF2022-86FF-4E36-82B9-1679E193540A}" type="slidenum">
              <a:rPr lang="en-US">
                <a:solidFill>
                  <a:prstClr val="black"/>
                </a:solidFill>
                <a:latin typeface="Calibri" panose="020F0502020204030204"/>
              </a:rPr>
              <a:pPr defTabSz="931774">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50028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2F9287-34A7-4157-96FF-0E44F5AD4C61}" type="datetime1">
              <a:rPr lang="en-US" smtClean="0">
                <a:solidFill>
                  <a:prstClr val="black">
                    <a:tint val="75000"/>
                  </a:prstClr>
                </a:solidFill>
              </a:rPr>
              <a:t>4/16/2024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498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4E6960-3815-4B0D-BA01-29B24A95E03E}" type="datetime1">
              <a:rPr lang="en-US" smtClean="0">
                <a:solidFill>
                  <a:prstClr val="black">
                    <a:tint val="75000"/>
                  </a:prstClr>
                </a:solidFill>
              </a:rPr>
              <a:t>4/16/2024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091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79F702-9C20-4A26-B156-5340EC846BDB}" type="datetime1">
              <a:rPr lang="en-US" smtClean="0">
                <a:solidFill>
                  <a:prstClr val="black">
                    <a:tint val="75000"/>
                  </a:prstClr>
                </a:solidFill>
              </a:rPr>
              <a:t>4/16/2024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126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F014F-C1AA-4DAD-8F0B-4CC0EBF34D22}" type="datetime1">
              <a:rPr lang="en-US" smtClean="0">
                <a:solidFill>
                  <a:prstClr val="black">
                    <a:tint val="75000"/>
                  </a:prstClr>
                </a:solidFill>
              </a:rPr>
              <a:t>4/16/2024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588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89536-9B8D-4AF6-991B-10730CF5BD51}" type="datetime1">
              <a:rPr lang="en-US" smtClean="0">
                <a:solidFill>
                  <a:prstClr val="black">
                    <a:tint val="75000"/>
                  </a:prstClr>
                </a:solidFill>
              </a:rPr>
              <a:t>4/16/2024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268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2CA292-933D-4CF4-BD3C-7609DC162B8A}" type="datetime1">
              <a:rPr lang="en-US" smtClean="0">
                <a:solidFill>
                  <a:prstClr val="black">
                    <a:tint val="75000"/>
                  </a:prstClr>
                </a:solidFill>
              </a:rPr>
              <a:t>4/16/2024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83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CA195C-AF75-473F-BFE6-87B6D643C7F7}" type="datetime1">
              <a:rPr lang="en-US" smtClean="0">
                <a:solidFill>
                  <a:prstClr val="black">
                    <a:tint val="75000"/>
                  </a:prstClr>
                </a:solidFill>
              </a:rPr>
              <a:t>4/16/2024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733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70501A-61F2-4211-A70D-13005E49E2E0}" type="datetime1">
              <a:rPr lang="en-US" smtClean="0">
                <a:solidFill>
                  <a:prstClr val="black">
                    <a:tint val="75000"/>
                  </a:prstClr>
                </a:solidFill>
              </a:rPr>
              <a:t>4/16/2024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096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A8B62-74DE-4F10-B102-58D4DCD7CE0C}" type="datetime1">
              <a:rPr lang="en-US" smtClean="0">
                <a:solidFill>
                  <a:prstClr val="black">
                    <a:tint val="75000"/>
                  </a:prstClr>
                </a:solidFill>
              </a:rPr>
              <a:t>4/16/2024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046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0E3CBB-0E61-45AC-A235-00AEE6960692}" type="datetime1">
              <a:rPr lang="en-US" smtClean="0">
                <a:solidFill>
                  <a:prstClr val="black">
                    <a:tint val="75000"/>
                  </a:prstClr>
                </a:solidFill>
              </a:rPr>
              <a:t>4/16/2024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253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D349F8-EEAE-4029-B878-A37175B50264}" type="datetime1">
              <a:rPr lang="en-US" smtClean="0">
                <a:solidFill>
                  <a:prstClr val="black">
                    <a:tint val="75000"/>
                  </a:prstClr>
                </a:solidFill>
              </a:rPr>
              <a:t>4/16/2024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20BF85-1F4B-4177-8137-130E27F1CDF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42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5BF44-67D9-485C-A853-59998FB63A4B}" type="datetimeFigureOut">
              <a:rPr lang="en-US" smtClean="0"/>
              <a:t>4/16/2024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21E57-1A0A-4EE9-B1E8-0C348FB0919C}" type="slidenum">
              <a:rPr lang="en-US" smtClean="0"/>
              <a:t>‹#›</a:t>
            </a:fld>
            <a:endParaRPr lang="en-US"/>
          </a:p>
        </p:txBody>
      </p:sp>
    </p:spTree>
    <p:extLst>
      <p:ext uri="{BB962C8B-B14F-4D97-AF65-F5344CB8AC3E}">
        <p14:creationId xmlns:p14="http://schemas.microsoft.com/office/powerpoint/2010/main" val="1698995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mailto:lzegeye@buse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DA0C7-DEEB-4518-A61B-0A2A831585C6}"/>
              </a:ext>
            </a:extLst>
          </p:cNvPr>
          <p:cNvSpPr/>
          <p:nvPr/>
        </p:nvSpPr>
        <p:spPr>
          <a:xfrm>
            <a:off x="-2" y="3"/>
            <a:ext cx="9144001" cy="100172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 name="TextBox 7"/>
          <p:cNvSpPr txBox="1"/>
          <p:nvPr/>
        </p:nvSpPr>
        <p:spPr>
          <a:xfrm>
            <a:off x="1281006" y="241011"/>
            <a:ext cx="6684627" cy="553998"/>
          </a:xfrm>
          <a:prstGeom prst="rect">
            <a:avLst/>
          </a:prstGeom>
          <a:noFill/>
        </p:spPr>
        <p:txBody>
          <a:bodyPr wrap="square" lIns="91440" tIns="45720" rIns="91440" bIns="45720" rtlCol="0" anchor="t">
            <a:spAutoFit/>
          </a:bodyPr>
          <a:lstStyle/>
          <a:p>
            <a:pPr algn="ctr" defTabSz="914377">
              <a:defRPr/>
            </a:pPr>
            <a:r>
              <a:rPr lang="en-US" sz="3000" b="1" dirty="0">
                <a:solidFill>
                  <a:prstClr val="white"/>
                </a:solidFill>
                <a:latin typeface="Palatino Linotype"/>
                <a:ea typeface="Tahoma"/>
                <a:cs typeface="Tahoma"/>
              </a:rPr>
              <a:t>Membership Data</a:t>
            </a:r>
            <a:endParaRPr lang="en-US" sz="3000" b="1" dirty="0">
              <a:solidFill>
                <a:prstClr val="white"/>
              </a:solidFill>
              <a:latin typeface="Palatino Linotype" panose="02040502050505030304" pitchFamily="18"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stretch>
            <a:fillRect/>
          </a:stretch>
        </p:blipFill>
        <p:spPr>
          <a:xfrm>
            <a:off x="8072962" y="6305161"/>
            <a:ext cx="920299" cy="414333"/>
          </a:xfrm>
          <a:prstGeom prst="rect">
            <a:avLst/>
          </a:prstGeom>
        </p:spPr>
      </p:pic>
      <p:pic>
        <p:nvPicPr>
          <p:cNvPr id="2" name="Picture 1" descr="A graph of blue bars&#10;&#10;Description automatically generated">
            <a:extLst>
              <a:ext uri="{FF2B5EF4-FFF2-40B4-BE49-F238E27FC236}">
                <a16:creationId xmlns:a16="http://schemas.microsoft.com/office/drawing/2014/main" id="{2660C86B-8564-AAE9-9CE3-DA02C1B51C04}"/>
              </a:ext>
            </a:extLst>
          </p:cNvPr>
          <p:cNvPicPr>
            <a:picLocks noChangeAspect="1"/>
          </p:cNvPicPr>
          <p:nvPr/>
        </p:nvPicPr>
        <p:blipFill>
          <a:blip r:embed="rId4"/>
          <a:stretch>
            <a:fillRect/>
          </a:stretch>
        </p:blipFill>
        <p:spPr>
          <a:xfrm>
            <a:off x="910166" y="1190624"/>
            <a:ext cx="7059083" cy="3968750"/>
          </a:xfrm>
          <a:prstGeom prst="rect">
            <a:avLst/>
          </a:prstGeom>
        </p:spPr>
      </p:pic>
      <p:sp>
        <p:nvSpPr>
          <p:cNvPr id="4" name="TextBox 3">
            <a:extLst>
              <a:ext uri="{FF2B5EF4-FFF2-40B4-BE49-F238E27FC236}">
                <a16:creationId xmlns:a16="http://schemas.microsoft.com/office/drawing/2014/main" id="{F1DFA258-6BCF-EC9F-4196-B8D791DBC070}"/>
              </a:ext>
            </a:extLst>
          </p:cNvPr>
          <p:cNvSpPr txBox="1"/>
          <p:nvPr/>
        </p:nvSpPr>
        <p:spPr>
          <a:xfrm>
            <a:off x="783166" y="5535083"/>
            <a:ext cx="71860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Lato"/>
                <a:ea typeface="Lato"/>
                <a:cs typeface="Calibri"/>
              </a:rPr>
              <a:t>NOTE: </a:t>
            </a:r>
            <a:r>
              <a:rPr lang="en-US" sz="1200" dirty="0">
                <a:latin typeface="Lato"/>
                <a:ea typeface="Lato"/>
                <a:cs typeface="Calibri"/>
              </a:rPr>
              <a:t>Slow but positive member growth in all categories except Bus and Tour Operators. This is due to suspending a significant amount of Bus and Tour Operators for non-payment </a:t>
            </a:r>
            <a:endParaRPr lang="en-US">
              <a:latin typeface="Lato"/>
              <a:ea typeface="Lato"/>
              <a:cs typeface="Calibri" panose="020F0502020204030204"/>
            </a:endParaRPr>
          </a:p>
        </p:txBody>
      </p:sp>
    </p:spTree>
    <p:extLst>
      <p:ext uri="{BB962C8B-B14F-4D97-AF65-F5344CB8AC3E}">
        <p14:creationId xmlns:p14="http://schemas.microsoft.com/office/powerpoint/2010/main" val="140632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DA0C7-DEEB-4518-A61B-0A2A831585C6}"/>
              </a:ext>
            </a:extLst>
          </p:cNvPr>
          <p:cNvSpPr/>
          <p:nvPr/>
        </p:nvSpPr>
        <p:spPr>
          <a:xfrm>
            <a:off x="0" y="-7127"/>
            <a:ext cx="9144001" cy="100172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 name="TextBox 7"/>
          <p:cNvSpPr txBox="1"/>
          <p:nvPr/>
        </p:nvSpPr>
        <p:spPr>
          <a:xfrm>
            <a:off x="276374" y="227321"/>
            <a:ext cx="8591247" cy="553998"/>
          </a:xfrm>
          <a:prstGeom prst="rect">
            <a:avLst/>
          </a:prstGeom>
          <a:noFill/>
        </p:spPr>
        <p:txBody>
          <a:bodyPr wrap="square" lIns="91440" tIns="45720" rIns="91440" bIns="45720" rtlCol="0" anchor="t">
            <a:spAutoFit/>
          </a:bodyPr>
          <a:lstStyle/>
          <a:p>
            <a:pPr algn="ctr" defTabSz="914377">
              <a:defRPr/>
            </a:pPr>
            <a:r>
              <a:rPr lang="en-US" sz="3000" b="1" dirty="0">
                <a:solidFill>
                  <a:prstClr val="white"/>
                </a:solidFill>
                <a:latin typeface="Palatino Linotype"/>
                <a:ea typeface="Tahoma"/>
                <a:cs typeface="Tahoma"/>
              </a:rPr>
              <a:t>Business Development/New Members</a:t>
            </a:r>
            <a:endParaRPr lang="en-US" sz="3000" b="1" dirty="0">
              <a:solidFill>
                <a:prstClr val="white"/>
              </a:solidFill>
              <a:latin typeface="Palatino Linotype" panose="02040502050505030304" pitchFamily="18"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stretch>
            <a:fillRect/>
          </a:stretch>
        </p:blipFill>
        <p:spPr>
          <a:xfrm>
            <a:off x="8072962" y="6305161"/>
            <a:ext cx="920299" cy="414333"/>
          </a:xfrm>
          <a:prstGeom prst="rect">
            <a:avLst/>
          </a:prstGeom>
        </p:spPr>
      </p:pic>
      <p:pic>
        <p:nvPicPr>
          <p:cNvPr id="7" name="Picture 6" descr="A wooden blocks with arrows on them&#10;&#10;Description automatically generated">
            <a:extLst>
              <a:ext uri="{FF2B5EF4-FFF2-40B4-BE49-F238E27FC236}">
                <a16:creationId xmlns:a16="http://schemas.microsoft.com/office/drawing/2014/main" id="{6755ED1F-53D8-7A4C-87A3-86BB716000EB}"/>
              </a:ext>
            </a:extLst>
          </p:cNvPr>
          <p:cNvPicPr>
            <a:picLocks noChangeAspect="1"/>
          </p:cNvPicPr>
          <p:nvPr/>
        </p:nvPicPr>
        <p:blipFill>
          <a:blip r:embed="rId4"/>
          <a:stretch>
            <a:fillRect/>
          </a:stretch>
        </p:blipFill>
        <p:spPr>
          <a:xfrm>
            <a:off x="4329438" y="3666712"/>
            <a:ext cx="4275666" cy="2224539"/>
          </a:xfrm>
          <a:custGeom>
            <a:avLst/>
            <a:gdLst>
              <a:gd name="connsiteX0" fmla="*/ 0 w 4275666"/>
              <a:gd name="connsiteY0" fmla="*/ 0 h 2224539"/>
              <a:gd name="connsiteX1" fmla="*/ 653566 w 4275666"/>
              <a:gd name="connsiteY1" fmla="*/ 0 h 2224539"/>
              <a:gd name="connsiteX2" fmla="*/ 1264376 w 4275666"/>
              <a:gd name="connsiteY2" fmla="*/ 0 h 2224539"/>
              <a:gd name="connsiteX3" fmla="*/ 1746915 w 4275666"/>
              <a:gd name="connsiteY3" fmla="*/ 0 h 2224539"/>
              <a:gd name="connsiteX4" fmla="*/ 2400481 w 4275666"/>
              <a:gd name="connsiteY4" fmla="*/ 0 h 2224539"/>
              <a:gd name="connsiteX5" fmla="*/ 3054047 w 4275666"/>
              <a:gd name="connsiteY5" fmla="*/ 0 h 2224539"/>
              <a:gd name="connsiteX6" fmla="*/ 3664857 w 4275666"/>
              <a:gd name="connsiteY6" fmla="*/ 0 h 2224539"/>
              <a:gd name="connsiteX7" fmla="*/ 4275666 w 4275666"/>
              <a:gd name="connsiteY7" fmla="*/ 0 h 2224539"/>
              <a:gd name="connsiteX8" fmla="*/ 4275666 w 4275666"/>
              <a:gd name="connsiteY8" fmla="*/ 578380 h 2224539"/>
              <a:gd name="connsiteX9" fmla="*/ 4275666 w 4275666"/>
              <a:gd name="connsiteY9" fmla="*/ 1179006 h 2224539"/>
              <a:gd name="connsiteX10" fmla="*/ 4275666 w 4275666"/>
              <a:gd name="connsiteY10" fmla="*/ 1735140 h 2224539"/>
              <a:gd name="connsiteX11" fmla="*/ 4275666 w 4275666"/>
              <a:gd name="connsiteY11" fmla="*/ 2224539 h 2224539"/>
              <a:gd name="connsiteX12" fmla="*/ 3707613 w 4275666"/>
              <a:gd name="connsiteY12" fmla="*/ 2224539 h 2224539"/>
              <a:gd name="connsiteX13" fmla="*/ 3182317 w 4275666"/>
              <a:gd name="connsiteY13" fmla="*/ 2224539 h 2224539"/>
              <a:gd name="connsiteX14" fmla="*/ 2614264 w 4275666"/>
              <a:gd name="connsiteY14" fmla="*/ 2224539 h 2224539"/>
              <a:gd name="connsiteX15" fmla="*/ 2131725 w 4275666"/>
              <a:gd name="connsiteY15" fmla="*/ 2224539 h 2224539"/>
              <a:gd name="connsiteX16" fmla="*/ 1606429 w 4275666"/>
              <a:gd name="connsiteY16" fmla="*/ 2224539 h 2224539"/>
              <a:gd name="connsiteX17" fmla="*/ 910106 w 4275666"/>
              <a:gd name="connsiteY17" fmla="*/ 2224539 h 2224539"/>
              <a:gd name="connsiteX18" fmla="*/ 0 w 4275666"/>
              <a:gd name="connsiteY18" fmla="*/ 2224539 h 2224539"/>
              <a:gd name="connsiteX19" fmla="*/ 0 w 4275666"/>
              <a:gd name="connsiteY19" fmla="*/ 1735140 h 2224539"/>
              <a:gd name="connsiteX20" fmla="*/ 0 w 4275666"/>
              <a:gd name="connsiteY20" fmla="*/ 1156760 h 2224539"/>
              <a:gd name="connsiteX21" fmla="*/ 0 w 4275666"/>
              <a:gd name="connsiteY21" fmla="*/ 600626 h 2224539"/>
              <a:gd name="connsiteX22" fmla="*/ 0 w 4275666"/>
              <a:gd name="connsiteY22" fmla="*/ 0 h 22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75666" h="2224539" fill="none" extrusionOk="0">
                <a:moveTo>
                  <a:pt x="0" y="0"/>
                </a:moveTo>
                <a:cubicBezTo>
                  <a:pt x="243823" y="-1936"/>
                  <a:pt x="397000" y="6259"/>
                  <a:pt x="653566" y="0"/>
                </a:cubicBezTo>
                <a:cubicBezTo>
                  <a:pt x="910132" y="-6259"/>
                  <a:pt x="1032156" y="3089"/>
                  <a:pt x="1264376" y="0"/>
                </a:cubicBezTo>
                <a:cubicBezTo>
                  <a:pt x="1496596" y="-3089"/>
                  <a:pt x="1572763" y="-16177"/>
                  <a:pt x="1746915" y="0"/>
                </a:cubicBezTo>
                <a:cubicBezTo>
                  <a:pt x="1921067" y="16177"/>
                  <a:pt x="2189724" y="-13029"/>
                  <a:pt x="2400481" y="0"/>
                </a:cubicBezTo>
                <a:cubicBezTo>
                  <a:pt x="2611238" y="13029"/>
                  <a:pt x="2857408" y="-22592"/>
                  <a:pt x="3054047" y="0"/>
                </a:cubicBezTo>
                <a:cubicBezTo>
                  <a:pt x="3250686" y="22592"/>
                  <a:pt x="3525967" y="6183"/>
                  <a:pt x="3664857" y="0"/>
                </a:cubicBezTo>
                <a:cubicBezTo>
                  <a:pt x="3803747" y="-6183"/>
                  <a:pt x="4095056" y="7477"/>
                  <a:pt x="4275666" y="0"/>
                </a:cubicBezTo>
                <a:cubicBezTo>
                  <a:pt x="4267934" y="196542"/>
                  <a:pt x="4265020" y="364489"/>
                  <a:pt x="4275666" y="578380"/>
                </a:cubicBezTo>
                <a:cubicBezTo>
                  <a:pt x="4286312" y="792271"/>
                  <a:pt x="4278448" y="1010691"/>
                  <a:pt x="4275666" y="1179006"/>
                </a:cubicBezTo>
                <a:cubicBezTo>
                  <a:pt x="4272884" y="1347321"/>
                  <a:pt x="4276624" y="1562398"/>
                  <a:pt x="4275666" y="1735140"/>
                </a:cubicBezTo>
                <a:cubicBezTo>
                  <a:pt x="4274708" y="1907882"/>
                  <a:pt x="4279856" y="2118026"/>
                  <a:pt x="4275666" y="2224539"/>
                </a:cubicBezTo>
                <a:cubicBezTo>
                  <a:pt x="4000486" y="2211947"/>
                  <a:pt x="3867565" y="2223764"/>
                  <a:pt x="3707613" y="2224539"/>
                </a:cubicBezTo>
                <a:cubicBezTo>
                  <a:pt x="3547661" y="2225314"/>
                  <a:pt x="3393489" y="2215879"/>
                  <a:pt x="3182317" y="2224539"/>
                </a:cubicBezTo>
                <a:cubicBezTo>
                  <a:pt x="2971145" y="2233199"/>
                  <a:pt x="2869902" y="2252163"/>
                  <a:pt x="2614264" y="2224539"/>
                </a:cubicBezTo>
                <a:cubicBezTo>
                  <a:pt x="2358626" y="2196915"/>
                  <a:pt x="2337495" y="2230282"/>
                  <a:pt x="2131725" y="2224539"/>
                </a:cubicBezTo>
                <a:cubicBezTo>
                  <a:pt x="1925955" y="2218796"/>
                  <a:pt x="1777753" y="2205631"/>
                  <a:pt x="1606429" y="2224539"/>
                </a:cubicBezTo>
                <a:cubicBezTo>
                  <a:pt x="1435105" y="2243447"/>
                  <a:pt x="1152608" y="2193594"/>
                  <a:pt x="910106" y="2224539"/>
                </a:cubicBezTo>
                <a:cubicBezTo>
                  <a:pt x="667604" y="2255484"/>
                  <a:pt x="248655" y="2257962"/>
                  <a:pt x="0" y="2224539"/>
                </a:cubicBezTo>
                <a:cubicBezTo>
                  <a:pt x="8271" y="2055952"/>
                  <a:pt x="-11193" y="1879156"/>
                  <a:pt x="0" y="1735140"/>
                </a:cubicBezTo>
                <a:cubicBezTo>
                  <a:pt x="11193" y="1591124"/>
                  <a:pt x="2446" y="1313740"/>
                  <a:pt x="0" y="1156760"/>
                </a:cubicBezTo>
                <a:cubicBezTo>
                  <a:pt x="-2446" y="999780"/>
                  <a:pt x="8475" y="789529"/>
                  <a:pt x="0" y="600626"/>
                </a:cubicBezTo>
                <a:cubicBezTo>
                  <a:pt x="-8475" y="411723"/>
                  <a:pt x="-11839" y="250708"/>
                  <a:pt x="0" y="0"/>
                </a:cubicBezTo>
                <a:close/>
              </a:path>
              <a:path w="4275666" h="2224539" stroke="0" extrusionOk="0">
                <a:moveTo>
                  <a:pt x="0" y="0"/>
                </a:moveTo>
                <a:cubicBezTo>
                  <a:pt x="200846" y="-24598"/>
                  <a:pt x="340773" y="-13440"/>
                  <a:pt x="525296" y="0"/>
                </a:cubicBezTo>
                <a:cubicBezTo>
                  <a:pt x="709819" y="13440"/>
                  <a:pt x="845671" y="25244"/>
                  <a:pt x="1093349" y="0"/>
                </a:cubicBezTo>
                <a:cubicBezTo>
                  <a:pt x="1341027" y="-25244"/>
                  <a:pt x="1523919" y="24160"/>
                  <a:pt x="1746915" y="0"/>
                </a:cubicBezTo>
                <a:cubicBezTo>
                  <a:pt x="1969911" y="-24160"/>
                  <a:pt x="2209146" y="4733"/>
                  <a:pt x="2357724" y="0"/>
                </a:cubicBezTo>
                <a:cubicBezTo>
                  <a:pt x="2506302" y="-4733"/>
                  <a:pt x="2735774" y="-7288"/>
                  <a:pt x="3011290" y="0"/>
                </a:cubicBezTo>
                <a:cubicBezTo>
                  <a:pt x="3286806" y="7288"/>
                  <a:pt x="3365724" y="-20432"/>
                  <a:pt x="3536587" y="0"/>
                </a:cubicBezTo>
                <a:cubicBezTo>
                  <a:pt x="3707450" y="20432"/>
                  <a:pt x="4004089" y="-29493"/>
                  <a:pt x="4275666" y="0"/>
                </a:cubicBezTo>
                <a:cubicBezTo>
                  <a:pt x="4268503" y="163167"/>
                  <a:pt x="4296597" y="383063"/>
                  <a:pt x="4275666" y="600626"/>
                </a:cubicBezTo>
                <a:cubicBezTo>
                  <a:pt x="4254735" y="818189"/>
                  <a:pt x="4292400" y="887478"/>
                  <a:pt x="4275666" y="1112270"/>
                </a:cubicBezTo>
                <a:cubicBezTo>
                  <a:pt x="4258932" y="1337062"/>
                  <a:pt x="4260116" y="1459826"/>
                  <a:pt x="4275666" y="1623913"/>
                </a:cubicBezTo>
                <a:cubicBezTo>
                  <a:pt x="4291216" y="1788000"/>
                  <a:pt x="4256540" y="2099897"/>
                  <a:pt x="4275666" y="2224539"/>
                </a:cubicBezTo>
                <a:cubicBezTo>
                  <a:pt x="4053251" y="2219423"/>
                  <a:pt x="3931366" y="2226170"/>
                  <a:pt x="3793127" y="2224539"/>
                </a:cubicBezTo>
                <a:cubicBezTo>
                  <a:pt x="3654888" y="2222908"/>
                  <a:pt x="3494527" y="2206657"/>
                  <a:pt x="3225074" y="2224539"/>
                </a:cubicBezTo>
                <a:cubicBezTo>
                  <a:pt x="2955621" y="2242421"/>
                  <a:pt x="2886686" y="2234136"/>
                  <a:pt x="2657021" y="2224539"/>
                </a:cubicBezTo>
                <a:cubicBezTo>
                  <a:pt x="2427356" y="2214942"/>
                  <a:pt x="2200843" y="2219232"/>
                  <a:pt x="2003455" y="2224539"/>
                </a:cubicBezTo>
                <a:cubicBezTo>
                  <a:pt x="1806067" y="2229846"/>
                  <a:pt x="1494735" y="2204887"/>
                  <a:pt x="1307132" y="2224539"/>
                </a:cubicBezTo>
                <a:cubicBezTo>
                  <a:pt x="1119529" y="2244191"/>
                  <a:pt x="980063" y="2250681"/>
                  <a:pt x="781836" y="2224539"/>
                </a:cubicBezTo>
                <a:cubicBezTo>
                  <a:pt x="583609" y="2198397"/>
                  <a:pt x="362632" y="2213026"/>
                  <a:pt x="0" y="2224539"/>
                </a:cubicBezTo>
                <a:cubicBezTo>
                  <a:pt x="5092" y="2086948"/>
                  <a:pt x="-21216" y="1870480"/>
                  <a:pt x="0" y="1735140"/>
                </a:cubicBezTo>
                <a:cubicBezTo>
                  <a:pt x="21216" y="1599800"/>
                  <a:pt x="14110" y="1462234"/>
                  <a:pt x="0" y="1245742"/>
                </a:cubicBezTo>
                <a:cubicBezTo>
                  <a:pt x="-14110" y="1029250"/>
                  <a:pt x="25998" y="853741"/>
                  <a:pt x="0" y="645116"/>
                </a:cubicBezTo>
                <a:cubicBezTo>
                  <a:pt x="-25998" y="436491"/>
                  <a:pt x="1126" y="143527"/>
                  <a:pt x="0" y="0"/>
                </a:cubicBezTo>
                <a:close/>
              </a:path>
            </a:pathLst>
          </a:custGeom>
          <a:ln>
            <a:solidFill>
              <a:schemeClr val="tx1"/>
            </a:solidFill>
            <a:extLst>
              <a:ext uri="{C807C97D-BFC1-408E-A445-0C87EB9F89A2}">
                <ask:lineSketchStyleProps xmlns:ask="http://schemas.microsoft.com/office/drawing/2018/sketchyshapes" sd="1799886999">
                  <a:prstGeom prst="rect">
                    <a:avLst/>
                  </a:prstGeom>
                  <ask:type>
                    <ask:lineSketchFreehand/>
                  </ask:type>
                </ask:lineSketchStyleProps>
              </a:ext>
            </a:extLst>
          </a:ln>
        </p:spPr>
      </p:pic>
      <p:sp>
        <p:nvSpPr>
          <p:cNvPr id="5" name="TextBox 4">
            <a:extLst>
              <a:ext uri="{FF2B5EF4-FFF2-40B4-BE49-F238E27FC236}">
                <a16:creationId xmlns:a16="http://schemas.microsoft.com/office/drawing/2014/main" id="{467BB218-F87F-2ABE-D13A-9CD21FEBADED}"/>
              </a:ext>
            </a:extLst>
          </p:cNvPr>
          <p:cNvSpPr txBox="1"/>
          <p:nvPr/>
        </p:nvSpPr>
        <p:spPr>
          <a:xfrm>
            <a:off x="426932" y="644919"/>
            <a:ext cx="3904379" cy="6048644"/>
          </a:xfrm>
          <a:prstGeom prst="rect">
            <a:avLst/>
          </a:prstGeom>
          <a:noFill/>
        </p:spPr>
        <p:txBody>
          <a:bodyPr wrap="square" lIns="91440" tIns="45720" rIns="91440" bIns="45720" rtlCol="0" anchor="t">
            <a:spAutoFit/>
          </a:bodyPr>
          <a:lstStyle/>
          <a:p>
            <a:pPr marL="0" marR="0">
              <a:lnSpc>
                <a:spcPct val="107000"/>
              </a:lnSpc>
              <a:spcBef>
                <a:spcPts val="0"/>
              </a:spcBef>
              <a:spcAft>
                <a:spcPts val="800"/>
              </a:spcAft>
            </a:pPr>
            <a:endParaRPr lang="en-US" sz="2400" b="1" u="sng"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Clr>
                <a:schemeClr val="accent2">
                  <a:lumMod val="75000"/>
                </a:schemeClr>
              </a:buClr>
              <a:buFont typeface="Wingdings" panose="05000000000000000000" pitchFamily="2" charset="2"/>
              <a:buChar char="§"/>
            </a:pPr>
            <a:r>
              <a:rPr lang="en-US" dirty="0">
                <a:latin typeface="Lato"/>
                <a:ea typeface="Lato"/>
                <a:cs typeface="Lato"/>
              </a:rPr>
              <a:t>Industry Tradeshows</a:t>
            </a: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lvl="1">
              <a:buFont typeface="Courier New" panose="05000000000000000000" pitchFamily="2" charset="2"/>
              <a:buChar char="○"/>
            </a:pPr>
            <a:endParaRPr lang="en-US" sz="1100" dirty="0">
              <a:latin typeface="Verdana"/>
              <a:ea typeface="Verdana"/>
              <a:cs typeface="Lato"/>
            </a:endParaRP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Reinstatement Campaign</a:t>
            </a: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Industry Partners and Regional </a:t>
            </a:r>
            <a:endParaRPr lang="en-US"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buClr>
                <a:srgbClr val="C55A11"/>
              </a:buClr>
            </a:pPr>
            <a:r>
              <a:rPr lang="en-US" dirty="0">
                <a:latin typeface="Lato"/>
                <a:ea typeface="Lato"/>
                <a:cs typeface="Lato"/>
              </a:rPr>
              <a:t>     Associations</a:t>
            </a:r>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Re-Marketplace New Member Campaign</a:t>
            </a:r>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Member Referrals</a:t>
            </a:r>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Board/Council/Committee Referrals</a:t>
            </a: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3" name="Table 2">
            <a:extLst>
              <a:ext uri="{FF2B5EF4-FFF2-40B4-BE49-F238E27FC236}">
                <a16:creationId xmlns:a16="http://schemas.microsoft.com/office/drawing/2014/main" id="{8C97CD6D-1583-64AA-3693-FFCE82B059CD}"/>
              </a:ext>
            </a:extLst>
          </p:cNvPr>
          <p:cNvGraphicFramePr>
            <a:graphicFrameLocks noGrp="1"/>
          </p:cNvGraphicFramePr>
          <p:nvPr>
            <p:extLst>
              <p:ext uri="{D42A27DB-BD31-4B8C-83A1-F6EECF244321}">
                <p14:modId xmlns:p14="http://schemas.microsoft.com/office/powerpoint/2010/main" val="1287873663"/>
              </p:ext>
            </p:extLst>
          </p:nvPr>
        </p:nvGraphicFramePr>
        <p:xfrm>
          <a:off x="751417" y="1428749"/>
          <a:ext cx="7830113" cy="2179320"/>
        </p:xfrm>
        <a:graphic>
          <a:graphicData uri="http://schemas.openxmlformats.org/drawingml/2006/table">
            <a:tbl>
              <a:tblPr firstRow="1" bandRow="1">
                <a:tableStyleId>{5C22544A-7EE6-4342-B048-85BDC9FD1C3A}</a:tableStyleId>
              </a:tblPr>
              <a:tblGrid>
                <a:gridCol w="2995083">
                  <a:extLst>
                    <a:ext uri="{9D8B030D-6E8A-4147-A177-3AD203B41FA5}">
                      <a16:colId xmlns:a16="http://schemas.microsoft.com/office/drawing/2014/main" val="3317220412"/>
                    </a:ext>
                  </a:extLst>
                </a:gridCol>
                <a:gridCol w="4835030">
                  <a:extLst>
                    <a:ext uri="{9D8B030D-6E8A-4147-A177-3AD203B41FA5}">
                      <a16:colId xmlns:a16="http://schemas.microsoft.com/office/drawing/2014/main" val="2325774462"/>
                    </a:ext>
                  </a:extLst>
                </a:gridCol>
              </a:tblGrid>
              <a:tr h="2095489">
                <a:tc>
                  <a:txBody>
                    <a:bodyPr/>
                    <a:lstStyle/>
                    <a:p>
                      <a:pPr marL="285750" marR="0" lvl="0" indent="-285750" algn="l">
                        <a:lnSpc>
                          <a:spcPct val="100000"/>
                        </a:lnSpc>
                        <a:spcBef>
                          <a:spcPts val="0"/>
                        </a:spcBef>
                        <a:spcAft>
                          <a:spcPts val="0"/>
                        </a:spcAft>
                        <a:buClr>
                          <a:srgbClr val="FFFFFF"/>
                        </a:buClr>
                        <a:buFont typeface="Arial"/>
                        <a:buChar char="•"/>
                      </a:pPr>
                      <a:endParaRPr lang="en-US" sz="1100" b="0" i="0" u="none" strike="noStrike" noProof="0" dirty="0">
                        <a:solidFill>
                          <a:srgbClr val="000000"/>
                        </a:solidFill>
                        <a:latin typeface="Verdana"/>
                      </a:endParaRP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UMA – 2/4</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STS 3/20</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IPW – 5/3 </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TMA – 6/2</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Travel Alliance Partners – 6/9</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PBA – 6/17</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NEBA - 6/23 </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AMA/GMOA/SCMA - 7/21</a:t>
                      </a:r>
                    </a:p>
                    <a:p>
                      <a:pPr marL="285750" marR="0" lvl="0" indent="-285750" algn="l">
                        <a:lnSpc>
                          <a:spcPct val="100000"/>
                        </a:lnSpc>
                        <a:spcBef>
                          <a:spcPts val="0"/>
                        </a:spcBef>
                        <a:spcAft>
                          <a:spcPts val="0"/>
                        </a:spcAft>
                        <a:buClr>
                          <a:srgbClr val="FFFFFF"/>
                        </a:buClr>
                        <a:buFont typeface="Arial"/>
                        <a:buChar char="•"/>
                      </a:pPr>
                      <a:endParaRPr lang="en-US" sz="1200" b="0" i="0" u="none" strike="noStrike" noProof="0" dirty="0">
                        <a:solidFill>
                          <a:srgbClr val="000000"/>
                        </a:solidFill>
                        <a:latin typeface="Lato"/>
                      </a:endParaRPr>
                    </a:p>
                    <a:p>
                      <a:pPr lvl="0">
                        <a:buNone/>
                      </a:pPr>
                      <a:endParaRPr lang="en-US" dirty="0"/>
                    </a:p>
                  </a:txBody>
                  <a:tcPr>
                    <a:lnL w="0">
                      <a:noFill/>
                    </a:lnL>
                    <a:lnR w="0">
                      <a:noFill/>
                    </a:lnR>
                    <a:lnT w="0">
                      <a:noFill/>
                    </a:lnT>
                    <a:lnB w="0">
                      <a:noFill/>
                    </a:lnB>
                    <a:noFill/>
                  </a:tcPr>
                </a:tc>
                <a:tc>
                  <a:txBody>
                    <a:bodyPr/>
                    <a:lstStyle/>
                    <a:p>
                      <a:pPr marL="285750" marR="0" lvl="0" indent="-285750" algn="l">
                        <a:lnSpc>
                          <a:spcPct val="100000"/>
                        </a:lnSpc>
                        <a:spcBef>
                          <a:spcPts val="0"/>
                        </a:spcBef>
                        <a:spcAft>
                          <a:spcPts val="0"/>
                        </a:spcAft>
                        <a:buClr>
                          <a:srgbClr val="FFFFFF"/>
                        </a:buClr>
                        <a:buFont typeface="Arial"/>
                        <a:buChar char="•"/>
                      </a:pPr>
                      <a:endParaRPr lang="en-US" sz="1100" b="0" i="0" u="none" strike="noStrike" noProof="0" dirty="0">
                        <a:solidFill>
                          <a:srgbClr val="000000"/>
                        </a:solidFill>
                        <a:latin typeface="Lato"/>
                      </a:endParaRP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Midwest Bus &amp; Motorcoach Association – 7/24</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IMG – 8/6</a:t>
                      </a:r>
                      <a:endParaRPr lang="en-US" dirty="0"/>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SYTA – 8/9</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NCMA/VMA/MCASC - 8/27</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GNJMA – 9/17</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NWMA – 10/14</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CBA – 10/27</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OMCA 11/4</a:t>
                      </a:r>
                    </a:p>
                    <a:p>
                      <a:pPr marL="285750" marR="0" lvl="0" indent="-285750" algn="l">
                        <a:lnSpc>
                          <a:spcPct val="100000"/>
                        </a:lnSpc>
                        <a:spcBef>
                          <a:spcPts val="0"/>
                        </a:spcBef>
                        <a:spcAft>
                          <a:spcPts val="0"/>
                        </a:spcAft>
                        <a:buClr>
                          <a:srgbClr val="FFFFFF"/>
                        </a:buClr>
                        <a:buFont typeface="Arial"/>
                        <a:buChar char="•"/>
                      </a:pPr>
                      <a:r>
                        <a:rPr lang="en-US" sz="1200" b="0" i="0" u="none" strike="noStrike" noProof="0" dirty="0">
                          <a:solidFill>
                            <a:srgbClr val="000000"/>
                          </a:solidFill>
                          <a:latin typeface="Lato"/>
                        </a:rPr>
                        <a:t>NTA 11/17</a:t>
                      </a:r>
                    </a:p>
                    <a:p>
                      <a:pPr lvl="0">
                        <a:buNone/>
                      </a:pPr>
                      <a:endParaRPr lang="en-US" dirty="0"/>
                    </a:p>
                  </a:txBody>
                  <a:tcPr>
                    <a:lnL w="0">
                      <a:noFill/>
                    </a:lnL>
                    <a:lnR w="0">
                      <a:noFill/>
                    </a:lnR>
                    <a:lnT w="0">
                      <a:noFill/>
                    </a:lnT>
                    <a:lnB w="0">
                      <a:noFill/>
                    </a:lnB>
                    <a:noFill/>
                  </a:tcPr>
                </a:tc>
                <a:extLst>
                  <a:ext uri="{0D108BD9-81ED-4DB2-BD59-A6C34878D82A}">
                    <a16:rowId xmlns:a16="http://schemas.microsoft.com/office/drawing/2014/main" val="2017707209"/>
                  </a:ext>
                </a:extLst>
              </a:tr>
            </a:tbl>
          </a:graphicData>
        </a:graphic>
      </p:graphicFrame>
    </p:spTree>
    <p:extLst>
      <p:ext uri="{BB962C8B-B14F-4D97-AF65-F5344CB8AC3E}">
        <p14:creationId xmlns:p14="http://schemas.microsoft.com/office/powerpoint/2010/main" val="237111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DA0C7-DEEB-4518-A61B-0A2A831585C6}"/>
              </a:ext>
            </a:extLst>
          </p:cNvPr>
          <p:cNvSpPr/>
          <p:nvPr/>
        </p:nvSpPr>
        <p:spPr>
          <a:xfrm>
            <a:off x="0" y="-70627"/>
            <a:ext cx="9144001" cy="100172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 name="TextBox 7"/>
          <p:cNvSpPr txBox="1"/>
          <p:nvPr/>
        </p:nvSpPr>
        <p:spPr>
          <a:xfrm>
            <a:off x="1229684" y="153238"/>
            <a:ext cx="6684627" cy="553998"/>
          </a:xfrm>
          <a:prstGeom prst="rect">
            <a:avLst/>
          </a:prstGeom>
          <a:noFill/>
        </p:spPr>
        <p:txBody>
          <a:bodyPr wrap="square" lIns="91440" tIns="45720" rIns="91440" bIns="45720" rtlCol="0" anchor="t">
            <a:spAutoFit/>
          </a:bodyPr>
          <a:lstStyle/>
          <a:p>
            <a:pPr algn="ctr" defTabSz="914377">
              <a:defRPr/>
            </a:pPr>
            <a:r>
              <a:rPr lang="en-US" sz="3000" b="1" dirty="0">
                <a:solidFill>
                  <a:prstClr val="white"/>
                </a:solidFill>
                <a:latin typeface="Palatino Linotype"/>
                <a:ea typeface="Tahoma"/>
                <a:cs typeface="Tahoma"/>
              </a:rPr>
              <a:t>Engagement</a:t>
            </a:r>
            <a:endParaRPr lang="en-US" sz="3000" b="1" dirty="0">
              <a:solidFill>
                <a:prstClr val="white"/>
              </a:solidFill>
              <a:latin typeface="Palatino Linotype" panose="02040502050505030304" pitchFamily="18"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stretch>
            <a:fillRect/>
          </a:stretch>
        </p:blipFill>
        <p:spPr>
          <a:xfrm>
            <a:off x="8072962" y="6305161"/>
            <a:ext cx="920299" cy="414333"/>
          </a:xfrm>
          <a:prstGeom prst="rect">
            <a:avLst/>
          </a:prstGeom>
        </p:spPr>
      </p:pic>
      <p:sp>
        <p:nvSpPr>
          <p:cNvPr id="2" name="TextBox 1">
            <a:extLst>
              <a:ext uri="{FF2B5EF4-FFF2-40B4-BE49-F238E27FC236}">
                <a16:creationId xmlns:a16="http://schemas.microsoft.com/office/drawing/2014/main" id="{7501C982-8764-9249-9DA4-A3399243F3C7}"/>
              </a:ext>
            </a:extLst>
          </p:cNvPr>
          <p:cNvSpPr txBox="1"/>
          <p:nvPr/>
        </p:nvSpPr>
        <p:spPr>
          <a:xfrm>
            <a:off x="481358" y="1138921"/>
            <a:ext cx="8190629" cy="3950633"/>
          </a:xfrm>
          <a:prstGeom prst="rect">
            <a:avLst/>
          </a:prstGeom>
          <a:noFill/>
        </p:spPr>
        <p:txBody>
          <a:bodyPr wrap="square" lIns="91440" tIns="45720" rIns="91440" bIns="45720" rtlCol="0" anchor="t">
            <a:spAutoFit/>
          </a:bodyPr>
          <a:lstStyle/>
          <a:p>
            <a:pPr marL="0" marR="0">
              <a:lnSpc>
                <a:spcPct val="107000"/>
              </a:lnSpc>
              <a:spcBef>
                <a:spcPts val="0"/>
              </a:spcBef>
              <a:spcAft>
                <a:spcPts val="800"/>
              </a:spcAft>
            </a:pPr>
            <a:endParaRPr lang="en-US" sz="2400" b="1" u="sng"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Clr>
                <a:schemeClr val="accent2">
                  <a:lumMod val="75000"/>
                </a:schemeClr>
              </a:buClr>
              <a:buFont typeface="Wingdings" panose="05000000000000000000" pitchFamily="2" charset="2"/>
              <a:buChar char="§"/>
            </a:pPr>
            <a:r>
              <a:rPr lang="en-US" dirty="0">
                <a:latin typeface="Lato"/>
                <a:ea typeface="Lato"/>
                <a:cs typeface="Lato"/>
              </a:rPr>
              <a:t>Membership Committee Making Welcome Calls</a:t>
            </a:r>
            <a:endParaRPr lang="en-US" dirty="0">
              <a:effectLst/>
              <a:latin typeface="Lato" panose="020F0502020204030203" pitchFamily="34" charset="0"/>
              <a:ea typeface="Lato" panose="020F0502020204030203" pitchFamily="34" charset="0"/>
              <a:cs typeface="Lato" panose="020F0502020204030203" pitchFamily="34" charset="0"/>
            </a:endParaRP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Monthly New Member Spotlight on Social Media and in Bus Bulletin</a:t>
            </a: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New Member Announcement on Social Media and Weekly Bulletins</a:t>
            </a: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New Member Orientation Webinar Every Other Month</a:t>
            </a:r>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New Member Onboarding Drip Campaign (</a:t>
            </a:r>
            <a:r>
              <a:rPr lang="en-US" i="1" dirty="0">
                <a:latin typeface="Lato"/>
                <a:ea typeface="Lato"/>
                <a:cs typeface="Lato"/>
              </a:rPr>
              <a:t>scheduled check-ins for first year of membership</a:t>
            </a:r>
            <a:r>
              <a:rPr lang="en-US" dirty="0">
                <a:latin typeface="Lato"/>
                <a:ea typeface="Lato"/>
                <a:cs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Quarterly Member Touch Points </a:t>
            </a:r>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lnSpc>
                <a:spcPct val="107000"/>
              </a:lnSpc>
              <a:spcAft>
                <a:spcPts val="800"/>
              </a:spcAft>
              <a:buClr>
                <a:srgbClr val="C55A11"/>
              </a:buClr>
              <a:buFont typeface="Wingdings" panose="05000000000000000000" pitchFamily="2" charset="2"/>
              <a:buChar char="§"/>
            </a:pPr>
            <a:r>
              <a:rPr lang="en-US" dirty="0">
                <a:latin typeface="Lato"/>
                <a:ea typeface="Lato"/>
                <a:cs typeface="Lato"/>
              </a:rPr>
              <a:t>Groups.io - Test Online Member Chat Community</a:t>
            </a:r>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lnSpc>
                <a:spcPct val="107000"/>
              </a:lnSpc>
              <a:spcAft>
                <a:spcPts val="800"/>
              </a:spcAft>
              <a:buClr>
                <a:schemeClr val="accent2">
                  <a:lumMod val="75000"/>
                </a:schemeClr>
              </a:buClr>
              <a:buFont typeface="Wingdings" panose="05000000000000000000" pitchFamily="2" charset="2"/>
              <a:buChar char="§"/>
            </a:pPr>
            <a:r>
              <a:rPr lang="en-US" dirty="0">
                <a:latin typeface="Lato"/>
                <a:ea typeface="Lato"/>
                <a:cs typeface="Lato"/>
              </a:rPr>
              <a:t>Monthly Industry/Professional Development Webinars</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217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DA0C7-DEEB-4518-A61B-0A2A831585C6}"/>
              </a:ext>
            </a:extLst>
          </p:cNvPr>
          <p:cNvSpPr/>
          <p:nvPr/>
        </p:nvSpPr>
        <p:spPr>
          <a:xfrm>
            <a:off x="0" y="-70627"/>
            <a:ext cx="9144001" cy="100172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 name="TextBox 7"/>
          <p:cNvSpPr txBox="1"/>
          <p:nvPr/>
        </p:nvSpPr>
        <p:spPr>
          <a:xfrm>
            <a:off x="1229684" y="153238"/>
            <a:ext cx="6684627" cy="553998"/>
          </a:xfrm>
          <a:prstGeom prst="rect">
            <a:avLst/>
          </a:prstGeom>
          <a:noFill/>
        </p:spPr>
        <p:txBody>
          <a:bodyPr wrap="square" lIns="91440" tIns="45720" rIns="91440" bIns="45720" rtlCol="0" anchor="t">
            <a:spAutoFit/>
          </a:bodyPr>
          <a:lstStyle/>
          <a:p>
            <a:pPr algn="ctr" defTabSz="914377">
              <a:defRPr/>
            </a:pPr>
            <a:r>
              <a:rPr lang="en-US" sz="3000" b="1" dirty="0">
                <a:solidFill>
                  <a:prstClr val="white"/>
                </a:solidFill>
                <a:latin typeface="Palatino Linotype"/>
                <a:ea typeface="Tahoma"/>
                <a:cs typeface="Tahoma"/>
              </a:rPr>
              <a:t>Renewal</a:t>
            </a:r>
          </a:p>
        </p:txBody>
      </p:sp>
      <p:pic>
        <p:nvPicPr>
          <p:cNvPr id="10" name="Picture 9"/>
          <p:cNvPicPr>
            <a:picLocks noChangeAspect="1"/>
          </p:cNvPicPr>
          <p:nvPr/>
        </p:nvPicPr>
        <p:blipFill>
          <a:blip r:embed="rId3"/>
          <a:stretch>
            <a:fillRect/>
          </a:stretch>
        </p:blipFill>
        <p:spPr>
          <a:xfrm>
            <a:off x="8072962" y="6305161"/>
            <a:ext cx="920299" cy="414333"/>
          </a:xfrm>
          <a:prstGeom prst="rect">
            <a:avLst/>
          </a:prstGeom>
        </p:spPr>
      </p:pic>
      <p:sp>
        <p:nvSpPr>
          <p:cNvPr id="5" name="TextBox 2">
            <a:extLst>
              <a:ext uri="{FF2B5EF4-FFF2-40B4-BE49-F238E27FC236}">
                <a16:creationId xmlns:a16="http://schemas.microsoft.com/office/drawing/2014/main" id="{0FE728E4-A029-C0E8-BAD5-8EE92BDD3A77}"/>
              </a:ext>
            </a:extLst>
          </p:cNvPr>
          <p:cNvSpPr txBox="1"/>
          <p:nvPr/>
        </p:nvSpPr>
        <p:spPr>
          <a:xfrm>
            <a:off x="520699" y="935387"/>
            <a:ext cx="8091563" cy="32316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2A36E"/>
              </a:buClr>
            </a:pPr>
            <a:endParaRPr lang="en-US" sz="2400" b="1" u="sng"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chemeClr val="accent2">
                  <a:lumMod val="75000"/>
                </a:schemeClr>
              </a:buClr>
              <a:buFont typeface="Wingdings" panose="05000000000000000000" pitchFamily="2" charset="2"/>
              <a:buChar char="§"/>
            </a:pPr>
            <a:r>
              <a:rPr lang="en-US" sz="1800" dirty="0">
                <a:effectLst/>
                <a:latin typeface="Lato"/>
                <a:ea typeface="Lato"/>
                <a:cs typeface="Lato"/>
              </a:rPr>
              <a:t>The </a:t>
            </a:r>
            <a:r>
              <a:rPr lang="en-US" dirty="0">
                <a:latin typeface="Lato"/>
                <a:ea typeface="Lato"/>
                <a:cs typeface="Lato"/>
              </a:rPr>
              <a:t>2024-2025</a:t>
            </a:r>
            <a:r>
              <a:rPr lang="en-US" sz="1800" dirty="0">
                <a:effectLst/>
                <a:latin typeface="Lato"/>
                <a:ea typeface="Lato"/>
                <a:cs typeface="Lato"/>
              </a:rPr>
              <a:t> </a:t>
            </a:r>
            <a:r>
              <a:rPr lang="en-US" dirty="0">
                <a:latin typeface="Lato"/>
                <a:ea typeface="Lato"/>
                <a:cs typeface="Lato"/>
              </a:rPr>
              <a:t>Bus and Tour renewals have been </a:t>
            </a:r>
            <a:r>
              <a:rPr lang="en-US" sz="1800" dirty="0">
                <a:effectLst/>
                <a:latin typeface="Lato"/>
                <a:ea typeface="Lato"/>
                <a:cs typeface="Lato"/>
              </a:rPr>
              <a:t>sent</a:t>
            </a:r>
            <a:r>
              <a:rPr lang="en-US" dirty="0">
                <a:latin typeface="Lato"/>
                <a:ea typeface="Lato"/>
                <a:cs typeface="Lato"/>
              </a:rPr>
              <a:t>. Digital and hard copies were sent</a:t>
            </a:r>
            <a:endParaRPr lang="en-US" sz="1800" dirty="0">
              <a:effectLst/>
              <a:latin typeface="Lato" panose="020F0502020204030203" pitchFamily="34" charset="0"/>
              <a:ea typeface="Lato" panose="020F0502020204030203" pitchFamily="34" charset="0"/>
              <a:cs typeface="Lato" panose="020F0502020204030203" pitchFamily="34" charset="0"/>
            </a:endParaRPr>
          </a:p>
          <a:p>
            <a:pPr>
              <a:buClr>
                <a:srgbClr val="C55A11"/>
              </a:buClr>
            </a:pPr>
            <a:endParaRPr lang="en-US" dirty="0">
              <a:latin typeface="Lato"/>
              <a:ea typeface="Lato"/>
              <a:cs typeface="Lato"/>
            </a:endParaRPr>
          </a:p>
          <a:p>
            <a:pPr marL="285750" indent="-285750">
              <a:buClr>
                <a:schemeClr val="accent2">
                  <a:lumMod val="75000"/>
                </a:schemeClr>
              </a:buClr>
              <a:buFont typeface="Wingdings" panose="05000000000000000000" pitchFamily="2" charset="2"/>
              <a:buChar char="§"/>
            </a:pPr>
            <a:r>
              <a:rPr lang="en-US" dirty="0">
                <a:latin typeface="Lato"/>
                <a:ea typeface="Lato"/>
                <a:cs typeface="Lato"/>
              </a:rPr>
              <a:t>5% increase was approved and implemented for all ABA Member Categories </a:t>
            </a:r>
            <a:r>
              <a:rPr lang="en-US" i="1" dirty="0">
                <a:latin typeface="Lato"/>
                <a:ea typeface="Lato"/>
                <a:cs typeface="Lato"/>
              </a:rPr>
              <a:t>(renewal schedule: calendar year)</a:t>
            </a:r>
            <a:endParaRPr lang="en-US" dirty="0">
              <a:latin typeface="Lato" panose="020F0502020204030203" pitchFamily="34" charset="0"/>
              <a:ea typeface="Lato" panose="020F0502020204030203" pitchFamily="34" charset="0"/>
              <a:cs typeface="Lato" panose="020F0502020204030203" pitchFamily="34" charset="0"/>
            </a:endParaRPr>
          </a:p>
          <a:p>
            <a:pPr>
              <a:buClr>
                <a:srgbClr val="C55A11"/>
              </a:buClr>
            </a:pPr>
            <a:endParaRPr lang="en-US" i="1" dirty="0">
              <a:latin typeface="Lato"/>
              <a:ea typeface="Lato"/>
              <a:cs typeface="Lato"/>
            </a:endParaRPr>
          </a:p>
          <a:p>
            <a:pPr marL="285750" indent="-285750">
              <a:buClr>
                <a:srgbClr val="C55A11"/>
              </a:buClr>
              <a:buFont typeface="Wingdings" panose="05000000000000000000" pitchFamily="2" charset="2"/>
              <a:buChar char="§"/>
            </a:pPr>
            <a:r>
              <a:rPr lang="en-US" dirty="0">
                <a:latin typeface="Lato"/>
                <a:ea typeface="Lato"/>
                <a:cs typeface="Lato"/>
              </a:rPr>
              <a:t>After multiple and exhaustive efforts to reach them, a mass suspension was of members were suspended for non-payment</a:t>
            </a:r>
            <a:br>
              <a:rPr lang="en-US" sz="1800" dirty="0">
                <a:effectLst/>
                <a:latin typeface="Lato" panose="020F0502020204030203" pitchFamily="34" charset="0"/>
                <a:ea typeface="Lato" panose="020F0502020204030203" pitchFamily="34" charset="0"/>
                <a:cs typeface="Lato" panose="020F0502020204030203" pitchFamily="34" charset="0"/>
              </a:rPr>
            </a:br>
            <a:endParaRPr lang="en-US" sz="1800">
              <a:effectLst/>
              <a:latin typeface="Lato" panose="020F0502020204030203" pitchFamily="34" charset="0"/>
              <a:ea typeface="Lato" panose="020F0502020204030203" pitchFamily="34" charset="0"/>
              <a:cs typeface="Lato" panose="020F0502020204030203" pitchFamily="34" charset="0"/>
            </a:endParaRPr>
          </a:p>
          <a:p>
            <a:pPr marL="285750" indent="-285750">
              <a:buClr>
                <a:srgbClr val="F2A36E"/>
              </a:buClr>
              <a:buFont typeface="Wingdings" panose="05000000000000000000" pitchFamily="2" charset="2"/>
              <a:buChar char="§"/>
            </a:pPr>
            <a:endParaRPr lang="en-US" dirty="0"/>
          </a:p>
        </p:txBody>
      </p:sp>
      <p:pic>
        <p:nvPicPr>
          <p:cNvPr id="7" name="Picture 6" descr="A person holding a sign&#10;&#10;Description automatically generated">
            <a:extLst>
              <a:ext uri="{FF2B5EF4-FFF2-40B4-BE49-F238E27FC236}">
                <a16:creationId xmlns:a16="http://schemas.microsoft.com/office/drawing/2014/main" id="{7D0B9717-BD6F-B6ED-3738-91A272AE8B3B}"/>
              </a:ext>
            </a:extLst>
          </p:cNvPr>
          <p:cNvPicPr>
            <a:picLocks noChangeAspect="1"/>
          </p:cNvPicPr>
          <p:nvPr/>
        </p:nvPicPr>
        <p:blipFill>
          <a:blip r:embed="rId4"/>
          <a:stretch>
            <a:fillRect/>
          </a:stretch>
        </p:blipFill>
        <p:spPr>
          <a:xfrm>
            <a:off x="703094" y="3978103"/>
            <a:ext cx="5464873" cy="2333360"/>
          </a:xfrm>
          <a:custGeom>
            <a:avLst/>
            <a:gdLst>
              <a:gd name="connsiteX0" fmla="*/ 0 w 5464873"/>
              <a:gd name="connsiteY0" fmla="*/ 0 h 2333360"/>
              <a:gd name="connsiteX1" fmla="*/ 382541 w 5464873"/>
              <a:gd name="connsiteY1" fmla="*/ 0 h 2333360"/>
              <a:gd name="connsiteX2" fmla="*/ 929028 w 5464873"/>
              <a:gd name="connsiteY2" fmla="*/ 0 h 2333360"/>
              <a:gd name="connsiteX3" fmla="*/ 1366218 w 5464873"/>
              <a:gd name="connsiteY3" fmla="*/ 0 h 2333360"/>
              <a:gd name="connsiteX4" fmla="*/ 1748759 w 5464873"/>
              <a:gd name="connsiteY4" fmla="*/ 0 h 2333360"/>
              <a:gd name="connsiteX5" fmla="*/ 2131300 w 5464873"/>
              <a:gd name="connsiteY5" fmla="*/ 0 h 2333360"/>
              <a:gd name="connsiteX6" fmla="*/ 2787085 w 5464873"/>
              <a:gd name="connsiteY6" fmla="*/ 0 h 2333360"/>
              <a:gd name="connsiteX7" fmla="*/ 3224275 w 5464873"/>
              <a:gd name="connsiteY7" fmla="*/ 0 h 2333360"/>
              <a:gd name="connsiteX8" fmla="*/ 3606816 w 5464873"/>
              <a:gd name="connsiteY8" fmla="*/ 0 h 2333360"/>
              <a:gd name="connsiteX9" fmla="*/ 4044006 w 5464873"/>
              <a:gd name="connsiteY9" fmla="*/ 0 h 2333360"/>
              <a:gd name="connsiteX10" fmla="*/ 4535845 w 5464873"/>
              <a:gd name="connsiteY10" fmla="*/ 0 h 2333360"/>
              <a:gd name="connsiteX11" fmla="*/ 5464873 w 5464873"/>
              <a:gd name="connsiteY11" fmla="*/ 0 h 2333360"/>
              <a:gd name="connsiteX12" fmla="*/ 5464873 w 5464873"/>
              <a:gd name="connsiteY12" fmla="*/ 536673 h 2333360"/>
              <a:gd name="connsiteX13" fmla="*/ 5464873 w 5464873"/>
              <a:gd name="connsiteY13" fmla="*/ 1050012 h 2333360"/>
              <a:gd name="connsiteX14" fmla="*/ 5464873 w 5464873"/>
              <a:gd name="connsiteY14" fmla="*/ 1563351 h 2333360"/>
              <a:gd name="connsiteX15" fmla="*/ 5464873 w 5464873"/>
              <a:gd name="connsiteY15" fmla="*/ 2333360 h 2333360"/>
              <a:gd name="connsiteX16" fmla="*/ 4918386 w 5464873"/>
              <a:gd name="connsiteY16" fmla="*/ 2333360 h 2333360"/>
              <a:gd name="connsiteX17" fmla="*/ 4481196 w 5464873"/>
              <a:gd name="connsiteY17" fmla="*/ 2333360 h 2333360"/>
              <a:gd name="connsiteX18" fmla="*/ 3989357 w 5464873"/>
              <a:gd name="connsiteY18" fmla="*/ 2333360 h 2333360"/>
              <a:gd name="connsiteX19" fmla="*/ 3606816 w 5464873"/>
              <a:gd name="connsiteY19" fmla="*/ 2333360 h 2333360"/>
              <a:gd name="connsiteX20" fmla="*/ 3005680 w 5464873"/>
              <a:gd name="connsiteY20" fmla="*/ 2333360 h 2333360"/>
              <a:gd name="connsiteX21" fmla="*/ 2404544 w 5464873"/>
              <a:gd name="connsiteY21" fmla="*/ 2333360 h 2333360"/>
              <a:gd name="connsiteX22" fmla="*/ 1858057 w 5464873"/>
              <a:gd name="connsiteY22" fmla="*/ 2333360 h 2333360"/>
              <a:gd name="connsiteX23" fmla="*/ 1420867 w 5464873"/>
              <a:gd name="connsiteY23" fmla="*/ 2333360 h 2333360"/>
              <a:gd name="connsiteX24" fmla="*/ 819731 w 5464873"/>
              <a:gd name="connsiteY24" fmla="*/ 2333360 h 2333360"/>
              <a:gd name="connsiteX25" fmla="*/ 0 w 5464873"/>
              <a:gd name="connsiteY25" fmla="*/ 2333360 h 2333360"/>
              <a:gd name="connsiteX26" fmla="*/ 0 w 5464873"/>
              <a:gd name="connsiteY26" fmla="*/ 1703353 h 2333360"/>
              <a:gd name="connsiteX27" fmla="*/ 0 w 5464873"/>
              <a:gd name="connsiteY27" fmla="*/ 1120013 h 2333360"/>
              <a:gd name="connsiteX28" fmla="*/ 0 w 5464873"/>
              <a:gd name="connsiteY28" fmla="*/ 536673 h 2333360"/>
              <a:gd name="connsiteX29" fmla="*/ 0 w 5464873"/>
              <a:gd name="connsiteY29" fmla="*/ 0 h 233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64873" h="2333360" fill="none" extrusionOk="0">
                <a:moveTo>
                  <a:pt x="0" y="0"/>
                </a:moveTo>
                <a:cubicBezTo>
                  <a:pt x="121263" y="-40961"/>
                  <a:pt x="248162" y="41768"/>
                  <a:pt x="382541" y="0"/>
                </a:cubicBezTo>
                <a:cubicBezTo>
                  <a:pt x="516920" y="-41768"/>
                  <a:pt x="687662" y="64623"/>
                  <a:pt x="929028" y="0"/>
                </a:cubicBezTo>
                <a:cubicBezTo>
                  <a:pt x="1170394" y="-64623"/>
                  <a:pt x="1254161" y="40651"/>
                  <a:pt x="1366218" y="0"/>
                </a:cubicBezTo>
                <a:cubicBezTo>
                  <a:pt x="1478275" y="-40651"/>
                  <a:pt x="1588301" y="14966"/>
                  <a:pt x="1748759" y="0"/>
                </a:cubicBezTo>
                <a:cubicBezTo>
                  <a:pt x="1909217" y="-14966"/>
                  <a:pt x="2033661" y="6056"/>
                  <a:pt x="2131300" y="0"/>
                </a:cubicBezTo>
                <a:cubicBezTo>
                  <a:pt x="2228939" y="-6056"/>
                  <a:pt x="2632696" y="54165"/>
                  <a:pt x="2787085" y="0"/>
                </a:cubicBezTo>
                <a:cubicBezTo>
                  <a:pt x="2941474" y="-54165"/>
                  <a:pt x="3036737" y="28945"/>
                  <a:pt x="3224275" y="0"/>
                </a:cubicBezTo>
                <a:cubicBezTo>
                  <a:pt x="3411813" y="-28945"/>
                  <a:pt x="3474556" y="21905"/>
                  <a:pt x="3606816" y="0"/>
                </a:cubicBezTo>
                <a:cubicBezTo>
                  <a:pt x="3739076" y="-21905"/>
                  <a:pt x="3942000" y="16170"/>
                  <a:pt x="4044006" y="0"/>
                </a:cubicBezTo>
                <a:cubicBezTo>
                  <a:pt x="4146012" y="-16170"/>
                  <a:pt x="4411145" y="10524"/>
                  <a:pt x="4535845" y="0"/>
                </a:cubicBezTo>
                <a:cubicBezTo>
                  <a:pt x="4660545" y="-10524"/>
                  <a:pt x="5036707" y="17498"/>
                  <a:pt x="5464873" y="0"/>
                </a:cubicBezTo>
                <a:cubicBezTo>
                  <a:pt x="5477388" y="182935"/>
                  <a:pt x="5447070" y="299038"/>
                  <a:pt x="5464873" y="536673"/>
                </a:cubicBezTo>
                <a:cubicBezTo>
                  <a:pt x="5482676" y="774308"/>
                  <a:pt x="5436294" y="933019"/>
                  <a:pt x="5464873" y="1050012"/>
                </a:cubicBezTo>
                <a:cubicBezTo>
                  <a:pt x="5493452" y="1167005"/>
                  <a:pt x="5440781" y="1337891"/>
                  <a:pt x="5464873" y="1563351"/>
                </a:cubicBezTo>
                <a:cubicBezTo>
                  <a:pt x="5488965" y="1788811"/>
                  <a:pt x="5375217" y="2147402"/>
                  <a:pt x="5464873" y="2333360"/>
                </a:cubicBezTo>
                <a:cubicBezTo>
                  <a:pt x="5349736" y="2394992"/>
                  <a:pt x="5091267" y="2317951"/>
                  <a:pt x="4918386" y="2333360"/>
                </a:cubicBezTo>
                <a:cubicBezTo>
                  <a:pt x="4745505" y="2348769"/>
                  <a:pt x="4591316" y="2312776"/>
                  <a:pt x="4481196" y="2333360"/>
                </a:cubicBezTo>
                <a:cubicBezTo>
                  <a:pt x="4371076" y="2353944"/>
                  <a:pt x="4233422" y="2301991"/>
                  <a:pt x="3989357" y="2333360"/>
                </a:cubicBezTo>
                <a:cubicBezTo>
                  <a:pt x="3745292" y="2364729"/>
                  <a:pt x="3718868" y="2316161"/>
                  <a:pt x="3606816" y="2333360"/>
                </a:cubicBezTo>
                <a:cubicBezTo>
                  <a:pt x="3494764" y="2350559"/>
                  <a:pt x="3213223" y="2298347"/>
                  <a:pt x="3005680" y="2333360"/>
                </a:cubicBezTo>
                <a:cubicBezTo>
                  <a:pt x="2798137" y="2368373"/>
                  <a:pt x="2594249" y="2288534"/>
                  <a:pt x="2404544" y="2333360"/>
                </a:cubicBezTo>
                <a:cubicBezTo>
                  <a:pt x="2214839" y="2378186"/>
                  <a:pt x="1970826" y="2332551"/>
                  <a:pt x="1858057" y="2333360"/>
                </a:cubicBezTo>
                <a:cubicBezTo>
                  <a:pt x="1745288" y="2334169"/>
                  <a:pt x="1591359" y="2282408"/>
                  <a:pt x="1420867" y="2333360"/>
                </a:cubicBezTo>
                <a:cubicBezTo>
                  <a:pt x="1250375" y="2384312"/>
                  <a:pt x="1030946" y="2283890"/>
                  <a:pt x="819731" y="2333360"/>
                </a:cubicBezTo>
                <a:cubicBezTo>
                  <a:pt x="608516" y="2382830"/>
                  <a:pt x="241976" y="2258353"/>
                  <a:pt x="0" y="2333360"/>
                </a:cubicBezTo>
                <a:cubicBezTo>
                  <a:pt x="-18427" y="2205157"/>
                  <a:pt x="30056" y="1924442"/>
                  <a:pt x="0" y="1703353"/>
                </a:cubicBezTo>
                <a:cubicBezTo>
                  <a:pt x="-30056" y="1482264"/>
                  <a:pt x="4227" y="1394305"/>
                  <a:pt x="0" y="1120013"/>
                </a:cubicBezTo>
                <a:cubicBezTo>
                  <a:pt x="-4227" y="845721"/>
                  <a:pt x="2704" y="702813"/>
                  <a:pt x="0" y="536673"/>
                </a:cubicBezTo>
                <a:cubicBezTo>
                  <a:pt x="-2704" y="370533"/>
                  <a:pt x="53586" y="212549"/>
                  <a:pt x="0" y="0"/>
                </a:cubicBezTo>
                <a:close/>
              </a:path>
              <a:path w="5464873" h="2333360" stroke="0" extrusionOk="0">
                <a:moveTo>
                  <a:pt x="0" y="0"/>
                </a:moveTo>
                <a:cubicBezTo>
                  <a:pt x="198588" y="-14549"/>
                  <a:pt x="351934" y="49090"/>
                  <a:pt x="491839" y="0"/>
                </a:cubicBezTo>
                <a:cubicBezTo>
                  <a:pt x="631744" y="-49090"/>
                  <a:pt x="829064" y="46357"/>
                  <a:pt x="929028" y="0"/>
                </a:cubicBezTo>
                <a:cubicBezTo>
                  <a:pt x="1028992" y="-46357"/>
                  <a:pt x="1244557" y="33590"/>
                  <a:pt x="1366218" y="0"/>
                </a:cubicBezTo>
                <a:cubicBezTo>
                  <a:pt x="1487879" y="-33590"/>
                  <a:pt x="1638664" y="41822"/>
                  <a:pt x="1748759" y="0"/>
                </a:cubicBezTo>
                <a:cubicBezTo>
                  <a:pt x="1858854" y="-41822"/>
                  <a:pt x="1941551" y="32164"/>
                  <a:pt x="2131300" y="0"/>
                </a:cubicBezTo>
                <a:cubicBezTo>
                  <a:pt x="2321049" y="-32164"/>
                  <a:pt x="2423292" y="19759"/>
                  <a:pt x="2513842" y="0"/>
                </a:cubicBezTo>
                <a:cubicBezTo>
                  <a:pt x="2604392" y="-19759"/>
                  <a:pt x="2863295" y="28833"/>
                  <a:pt x="3114978" y="0"/>
                </a:cubicBezTo>
                <a:cubicBezTo>
                  <a:pt x="3366661" y="-28833"/>
                  <a:pt x="3317409" y="13269"/>
                  <a:pt x="3497519" y="0"/>
                </a:cubicBezTo>
                <a:cubicBezTo>
                  <a:pt x="3677629" y="-13269"/>
                  <a:pt x="3824103" y="19160"/>
                  <a:pt x="3934709" y="0"/>
                </a:cubicBezTo>
                <a:cubicBezTo>
                  <a:pt x="4045315" y="-19160"/>
                  <a:pt x="4260418" y="976"/>
                  <a:pt x="4371898" y="0"/>
                </a:cubicBezTo>
                <a:cubicBezTo>
                  <a:pt x="4483378" y="-976"/>
                  <a:pt x="5125962" y="77467"/>
                  <a:pt x="5464873" y="0"/>
                </a:cubicBezTo>
                <a:cubicBezTo>
                  <a:pt x="5504997" y="137455"/>
                  <a:pt x="5404432" y="305998"/>
                  <a:pt x="5464873" y="513339"/>
                </a:cubicBezTo>
                <a:cubicBezTo>
                  <a:pt x="5525314" y="720680"/>
                  <a:pt x="5412162" y="900732"/>
                  <a:pt x="5464873" y="1096679"/>
                </a:cubicBezTo>
                <a:cubicBezTo>
                  <a:pt x="5517584" y="1292626"/>
                  <a:pt x="5459415" y="1486561"/>
                  <a:pt x="5464873" y="1703353"/>
                </a:cubicBezTo>
                <a:cubicBezTo>
                  <a:pt x="5470331" y="1920145"/>
                  <a:pt x="5390465" y="2187857"/>
                  <a:pt x="5464873" y="2333360"/>
                </a:cubicBezTo>
                <a:cubicBezTo>
                  <a:pt x="5285708" y="2348470"/>
                  <a:pt x="5007218" y="2297648"/>
                  <a:pt x="4863737" y="2333360"/>
                </a:cubicBezTo>
                <a:cubicBezTo>
                  <a:pt x="4720256" y="2369072"/>
                  <a:pt x="4506719" y="2257817"/>
                  <a:pt x="4207952" y="2333360"/>
                </a:cubicBezTo>
                <a:cubicBezTo>
                  <a:pt x="3909186" y="2408903"/>
                  <a:pt x="3980601" y="2302395"/>
                  <a:pt x="3770762" y="2333360"/>
                </a:cubicBezTo>
                <a:cubicBezTo>
                  <a:pt x="3560923" y="2364325"/>
                  <a:pt x="3416984" y="2321003"/>
                  <a:pt x="3278924" y="2333360"/>
                </a:cubicBezTo>
                <a:cubicBezTo>
                  <a:pt x="3140864" y="2345717"/>
                  <a:pt x="2909757" y="2273163"/>
                  <a:pt x="2732437" y="2333360"/>
                </a:cubicBezTo>
                <a:cubicBezTo>
                  <a:pt x="2555117" y="2393557"/>
                  <a:pt x="2452944" y="2303482"/>
                  <a:pt x="2240598" y="2333360"/>
                </a:cubicBezTo>
                <a:cubicBezTo>
                  <a:pt x="2028252" y="2363238"/>
                  <a:pt x="1969346" y="2309543"/>
                  <a:pt x="1858057" y="2333360"/>
                </a:cubicBezTo>
                <a:cubicBezTo>
                  <a:pt x="1746768" y="2357177"/>
                  <a:pt x="1457034" y="2287597"/>
                  <a:pt x="1311570" y="2333360"/>
                </a:cubicBezTo>
                <a:cubicBezTo>
                  <a:pt x="1166106" y="2379123"/>
                  <a:pt x="997938" y="2299838"/>
                  <a:pt x="765082" y="2333360"/>
                </a:cubicBezTo>
                <a:cubicBezTo>
                  <a:pt x="532226" y="2366882"/>
                  <a:pt x="335702" y="2298074"/>
                  <a:pt x="0" y="2333360"/>
                </a:cubicBezTo>
                <a:cubicBezTo>
                  <a:pt x="-45134" y="2027436"/>
                  <a:pt x="2009" y="1831583"/>
                  <a:pt x="0" y="1703353"/>
                </a:cubicBezTo>
                <a:cubicBezTo>
                  <a:pt x="-2009" y="1575123"/>
                  <a:pt x="43420" y="1295942"/>
                  <a:pt x="0" y="1143346"/>
                </a:cubicBezTo>
                <a:cubicBezTo>
                  <a:pt x="-43420" y="990750"/>
                  <a:pt x="25942" y="763228"/>
                  <a:pt x="0" y="606674"/>
                </a:cubicBezTo>
                <a:cubicBezTo>
                  <a:pt x="-25942" y="450120"/>
                  <a:pt x="40081" y="252459"/>
                  <a:pt x="0" y="0"/>
                </a:cubicBezTo>
                <a:close/>
              </a:path>
            </a:pathLst>
          </a:custGeom>
          <a:ln>
            <a:solidFill>
              <a:schemeClr val="tx1"/>
            </a:solidFill>
            <a:extLst>
              <a:ext uri="{C807C97D-BFC1-408E-A445-0C87EB9F89A2}">
                <ask:lineSketchStyleProps xmlns:ask="http://schemas.microsoft.com/office/drawing/2018/sketchyshapes" sd="3499211612">
                  <a:prstGeom prst="rect">
                    <a:avLst/>
                  </a:prstGeom>
                  <ask:type>
                    <ask:lineSketchScribble/>
                  </ask:type>
                </ask:lineSketchStyleProps>
              </a:ext>
            </a:extLst>
          </a:ln>
        </p:spPr>
      </p:pic>
    </p:spTree>
    <p:extLst>
      <p:ext uri="{BB962C8B-B14F-4D97-AF65-F5344CB8AC3E}">
        <p14:creationId xmlns:p14="http://schemas.microsoft.com/office/powerpoint/2010/main" val="278215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DA0C7-DEEB-4518-A61B-0A2A831585C6}"/>
              </a:ext>
            </a:extLst>
          </p:cNvPr>
          <p:cNvSpPr/>
          <p:nvPr/>
        </p:nvSpPr>
        <p:spPr>
          <a:xfrm>
            <a:off x="0" y="-70627"/>
            <a:ext cx="9144001" cy="100172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 name="TextBox 7"/>
          <p:cNvSpPr txBox="1"/>
          <p:nvPr/>
        </p:nvSpPr>
        <p:spPr>
          <a:xfrm>
            <a:off x="1229684" y="153238"/>
            <a:ext cx="6684627" cy="553998"/>
          </a:xfrm>
          <a:prstGeom prst="rect">
            <a:avLst/>
          </a:prstGeom>
          <a:noFill/>
        </p:spPr>
        <p:txBody>
          <a:bodyPr wrap="square" lIns="91440" tIns="45720" rIns="91440" bIns="45720" rtlCol="0" anchor="t">
            <a:spAutoFit/>
          </a:bodyPr>
          <a:lstStyle/>
          <a:p>
            <a:pPr algn="ctr" defTabSz="914377">
              <a:defRPr/>
            </a:pPr>
            <a:r>
              <a:rPr lang="en-US" sz="3000" b="1" dirty="0">
                <a:solidFill>
                  <a:prstClr val="white"/>
                </a:solidFill>
                <a:latin typeface="Palatino Linotype"/>
                <a:ea typeface="Tahoma"/>
                <a:cs typeface="Tahoma"/>
              </a:rPr>
              <a:t>Other Business</a:t>
            </a:r>
            <a:endParaRPr lang="en-US" sz="3000" b="1" dirty="0">
              <a:solidFill>
                <a:prstClr val="white"/>
              </a:solidFill>
              <a:latin typeface="Palatino Linotype" panose="02040502050505030304" pitchFamily="18"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stretch>
            <a:fillRect/>
          </a:stretch>
        </p:blipFill>
        <p:spPr>
          <a:xfrm>
            <a:off x="8072962" y="6305161"/>
            <a:ext cx="920299" cy="414333"/>
          </a:xfrm>
          <a:prstGeom prst="rect">
            <a:avLst/>
          </a:prstGeom>
        </p:spPr>
      </p:pic>
      <p:sp>
        <p:nvSpPr>
          <p:cNvPr id="2" name="TextBox 1">
            <a:extLst>
              <a:ext uri="{FF2B5EF4-FFF2-40B4-BE49-F238E27FC236}">
                <a16:creationId xmlns:a16="http://schemas.microsoft.com/office/drawing/2014/main" id="{7501C982-8764-9249-9DA4-A3399243F3C7}"/>
              </a:ext>
            </a:extLst>
          </p:cNvPr>
          <p:cNvSpPr txBox="1"/>
          <p:nvPr/>
        </p:nvSpPr>
        <p:spPr>
          <a:xfrm>
            <a:off x="177838" y="1072873"/>
            <a:ext cx="4836544" cy="6277488"/>
          </a:xfrm>
          <a:prstGeom prst="rect">
            <a:avLst/>
          </a:prstGeom>
          <a:noFill/>
        </p:spPr>
        <p:txBody>
          <a:bodyPr wrap="square" lIns="91440" tIns="45720" rIns="91440" bIns="45720" rtlCol="0" anchor="t">
            <a:spAutoFit/>
          </a:bodyPr>
          <a:lstStyle/>
          <a:p>
            <a:pPr marL="0" indent="0">
              <a:buNone/>
            </a:pPr>
            <a:endParaRPr lang="en-US" sz="2400" b="1" u="sng" dirty="0">
              <a:effectLst/>
              <a:latin typeface="Lato" panose="020F0502020204030203" pitchFamily="34" charset="0"/>
              <a:ea typeface="Lato" panose="020F0502020204030203" pitchFamily="34" charset="0"/>
              <a:cs typeface="Lato" panose="020F0502020204030203" pitchFamily="34" charset="0"/>
            </a:endParaRPr>
          </a:p>
          <a:p>
            <a:pPr marL="342900" indent="-342900">
              <a:buClr>
                <a:schemeClr val="accent2">
                  <a:lumMod val="75000"/>
                </a:schemeClr>
              </a:buClr>
              <a:buFont typeface="Wingdings" panose="05000000000000000000" pitchFamily="2" charset="2"/>
              <a:buChar char="§"/>
            </a:pPr>
            <a:r>
              <a:rPr lang="en-US" dirty="0">
                <a:latin typeface="Lato"/>
                <a:ea typeface="Lato"/>
                <a:cs typeface="Lato"/>
              </a:rPr>
              <a:t>N</a:t>
            </a:r>
            <a:r>
              <a:rPr lang="en-US" dirty="0">
                <a:latin typeface="Lato"/>
                <a:ea typeface="Verdana"/>
                <a:cs typeface="Lato"/>
              </a:rPr>
              <a:t>ew Sales CRM: TEAM does not have sales and pipeline management capabilities. Moving forward with an online sales CRM called Pipedrive, which will allow us to: </a:t>
            </a:r>
            <a:endParaRPr lang="en-US" dirty="0">
              <a:latin typeface="Lato"/>
              <a:ea typeface="Lato" panose="020F0502020204030203" pitchFamily="34" charset="0"/>
              <a:cs typeface="Lato" panose="020F0502020204030203" pitchFamily="34" charset="0"/>
            </a:endParaRPr>
          </a:p>
          <a:p>
            <a:pPr lvl="1">
              <a:buFont typeface="Courier New" panose="05000000000000000000" pitchFamily="2" charset="2"/>
              <a:buChar char="○"/>
            </a:pPr>
            <a:r>
              <a:rPr lang="en-US" sz="1400" dirty="0">
                <a:latin typeface="Lato"/>
                <a:ea typeface="Verdana"/>
                <a:cs typeface="Lato"/>
              </a:rPr>
              <a:t>Centralize sales data and prospect communications (no more spreadsheets!)</a:t>
            </a:r>
          </a:p>
          <a:p>
            <a:pPr lvl="1">
              <a:buFont typeface="Courier New" panose="05000000000000000000" pitchFamily="2" charset="2"/>
              <a:buChar char="○"/>
            </a:pPr>
            <a:r>
              <a:rPr lang="en-US" sz="1400" dirty="0">
                <a:latin typeface="Lato"/>
                <a:ea typeface="Verdana"/>
                <a:cs typeface="Lato"/>
              </a:rPr>
              <a:t>Real time reporting on data in the prospect funnel</a:t>
            </a:r>
          </a:p>
          <a:p>
            <a:pPr lvl="1">
              <a:buFont typeface="Courier New" panose="05000000000000000000" pitchFamily="2" charset="2"/>
              <a:buChar char="○"/>
            </a:pPr>
            <a:r>
              <a:rPr lang="en-US" sz="1400" dirty="0">
                <a:latin typeface="Lato"/>
                <a:ea typeface="Verdana"/>
                <a:cs typeface="Lato"/>
              </a:rPr>
              <a:t>Sales forecasting</a:t>
            </a:r>
          </a:p>
          <a:p>
            <a:pPr lvl="1">
              <a:buFont typeface="Courier New" panose="05000000000000000000" pitchFamily="2" charset="2"/>
              <a:buChar char="○"/>
            </a:pPr>
            <a:r>
              <a:rPr lang="en-US" sz="1400" dirty="0">
                <a:latin typeface="Lato"/>
                <a:ea typeface="Verdana"/>
                <a:cs typeface="Lato"/>
              </a:rPr>
              <a:t>Goal-setting</a:t>
            </a:r>
          </a:p>
          <a:p>
            <a:pPr lvl="1">
              <a:buFont typeface="Courier New" panose="05000000000000000000" pitchFamily="2" charset="2"/>
              <a:buChar char="○"/>
            </a:pPr>
            <a:r>
              <a:rPr lang="en-US" sz="1400" dirty="0">
                <a:latin typeface="Lato"/>
                <a:ea typeface="Verdana"/>
                <a:cs typeface="Lato"/>
              </a:rPr>
              <a:t>Establishing accurate sales metrics</a:t>
            </a:r>
          </a:p>
          <a:p>
            <a:pPr lvl="1">
              <a:buFont typeface="Courier New" panose="05000000000000000000" pitchFamily="2" charset="2"/>
              <a:buChar char="○"/>
            </a:pPr>
            <a:r>
              <a:rPr lang="en-US" sz="1400" dirty="0">
                <a:latin typeface="Lato"/>
                <a:ea typeface="Verdana"/>
                <a:cs typeface="Lato"/>
              </a:rPr>
              <a:t>Ability to automate sales</a:t>
            </a:r>
          </a:p>
          <a:p>
            <a:pPr marL="342900" indent="-342900">
              <a:buClr>
                <a:srgbClr val="C55A11"/>
              </a:buClr>
              <a:buFont typeface="Wingdings" panose="05000000000000000000" pitchFamily="2" charset="2"/>
              <a:buChar char="§"/>
            </a:pPr>
            <a:endParaRPr lang="en-US" dirty="0">
              <a:latin typeface="Lato"/>
              <a:ea typeface="Lato"/>
              <a:cs typeface="Lato"/>
            </a:endParaRPr>
          </a:p>
          <a:p>
            <a:pPr marL="342900" indent="-342900">
              <a:buClr>
                <a:srgbClr val="C55A11"/>
              </a:buClr>
              <a:buFont typeface="Wingdings" panose="05000000000000000000" pitchFamily="2" charset="2"/>
              <a:buChar char="§"/>
            </a:pPr>
            <a:r>
              <a:rPr lang="en-US" dirty="0">
                <a:latin typeface="Calibri"/>
                <a:ea typeface="Lato"/>
                <a:cs typeface="Calibri"/>
              </a:rPr>
              <a:t>Member</a:t>
            </a:r>
            <a:r>
              <a:rPr lang="en-US" dirty="0">
                <a:latin typeface="Lato"/>
                <a:ea typeface="+mn-lt"/>
                <a:cs typeface="+mn-lt"/>
              </a:rPr>
              <a:t> Surveys have been sent to all members in an effort to collect accurate company and contact information. This will be an ongoing process to include major call campaign utilizing temps to make calls</a:t>
            </a:r>
            <a:br>
              <a:rPr lang="en-US" sz="1800" dirty="0">
                <a:effectLst/>
                <a:latin typeface="Lato" panose="020F0502020204030203" pitchFamily="34" charset="0"/>
                <a:ea typeface="Lato" panose="020F0502020204030203" pitchFamily="34" charset="0"/>
                <a:cs typeface="Lato" panose="020F0502020204030203" pitchFamily="34" charset="0"/>
              </a:rPr>
            </a:br>
            <a:endParaRPr lang="en-US" sz="1800">
              <a:effectLst/>
              <a:latin typeface="Lato" panose="020F0502020204030203" pitchFamily="34" charset="0"/>
              <a:ea typeface="Lato" panose="020F0502020204030203" pitchFamily="34" charset="0"/>
              <a:cs typeface="Lato" panose="020F0502020204030203" pitchFamily="34" charset="0"/>
            </a:endParaRPr>
          </a:p>
          <a:p>
            <a:pPr marL="228600">
              <a:lnSpc>
                <a:spcPct val="107000"/>
              </a:lnSpc>
              <a:spcAft>
                <a:spcPts val="800"/>
              </a:spcAft>
            </a:pPr>
            <a:endParaRPr lang="en-US" dirty="0">
              <a:latin typeface="Times New Roman"/>
              <a:ea typeface="Times New Roman" panose="02020603050405020304" pitchFamily="18" charset="0"/>
              <a:cs typeface="Times New Roman"/>
            </a:endParaRPr>
          </a:p>
          <a:p>
            <a:endParaRPr lang="en-US" sz="2000" dirty="0"/>
          </a:p>
        </p:txBody>
      </p:sp>
      <p:pic>
        <p:nvPicPr>
          <p:cNvPr id="3" name="Picture 2">
            <a:extLst>
              <a:ext uri="{FF2B5EF4-FFF2-40B4-BE49-F238E27FC236}">
                <a16:creationId xmlns:a16="http://schemas.microsoft.com/office/drawing/2014/main" id="{36AB452C-545C-F9C7-BB92-4559F3594B61}"/>
              </a:ext>
            </a:extLst>
          </p:cNvPr>
          <p:cNvPicPr>
            <a:picLocks noChangeAspect="1"/>
          </p:cNvPicPr>
          <p:nvPr/>
        </p:nvPicPr>
        <p:blipFill>
          <a:blip r:embed="rId4"/>
          <a:stretch>
            <a:fillRect/>
          </a:stretch>
        </p:blipFill>
        <p:spPr>
          <a:xfrm>
            <a:off x="4931833" y="1252758"/>
            <a:ext cx="3958167" cy="2955486"/>
          </a:xfrm>
          <a:custGeom>
            <a:avLst/>
            <a:gdLst>
              <a:gd name="connsiteX0" fmla="*/ 0 w 3958167"/>
              <a:gd name="connsiteY0" fmla="*/ 0 h 2955486"/>
              <a:gd name="connsiteX1" fmla="*/ 699276 w 3958167"/>
              <a:gd name="connsiteY1" fmla="*/ 0 h 2955486"/>
              <a:gd name="connsiteX2" fmla="*/ 1319389 w 3958167"/>
              <a:gd name="connsiteY2" fmla="*/ 0 h 2955486"/>
              <a:gd name="connsiteX3" fmla="*/ 1939502 w 3958167"/>
              <a:gd name="connsiteY3" fmla="*/ 0 h 2955486"/>
              <a:gd name="connsiteX4" fmla="*/ 2678360 w 3958167"/>
              <a:gd name="connsiteY4" fmla="*/ 0 h 2955486"/>
              <a:gd name="connsiteX5" fmla="*/ 3377636 w 3958167"/>
              <a:gd name="connsiteY5" fmla="*/ 0 h 2955486"/>
              <a:gd name="connsiteX6" fmla="*/ 3958167 w 3958167"/>
              <a:gd name="connsiteY6" fmla="*/ 0 h 2955486"/>
              <a:gd name="connsiteX7" fmla="*/ 3958167 w 3958167"/>
              <a:gd name="connsiteY7" fmla="*/ 591097 h 2955486"/>
              <a:gd name="connsiteX8" fmla="*/ 3958167 w 3958167"/>
              <a:gd name="connsiteY8" fmla="*/ 1123085 h 2955486"/>
              <a:gd name="connsiteX9" fmla="*/ 3958167 w 3958167"/>
              <a:gd name="connsiteY9" fmla="*/ 1625517 h 2955486"/>
              <a:gd name="connsiteX10" fmla="*/ 3958167 w 3958167"/>
              <a:gd name="connsiteY10" fmla="*/ 2216615 h 2955486"/>
              <a:gd name="connsiteX11" fmla="*/ 3958167 w 3958167"/>
              <a:gd name="connsiteY11" fmla="*/ 2955486 h 2955486"/>
              <a:gd name="connsiteX12" fmla="*/ 3298473 w 3958167"/>
              <a:gd name="connsiteY12" fmla="*/ 2955486 h 2955486"/>
              <a:gd name="connsiteX13" fmla="*/ 2717941 w 3958167"/>
              <a:gd name="connsiteY13" fmla="*/ 2955486 h 2955486"/>
              <a:gd name="connsiteX14" fmla="*/ 1979084 w 3958167"/>
              <a:gd name="connsiteY14" fmla="*/ 2955486 h 2955486"/>
              <a:gd name="connsiteX15" fmla="*/ 1240226 w 3958167"/>
              <a:gd name="connsiteY15" fmla="*/ 2955486 h 2955486"/>
              <a:gd name="connsiteX16" fmla="*/ 699276 w 3958167"/>
              <a:gd name="connsiteY16" fmla="*/ 2955486 h 2955486"/>
              <a:gd name="connsiteX17" fmla="*/ 0 w 3958167"/>
              <a:gd name="connsiteY17" fmla="*/ 2955486 h 2955486"/>
              <a:gd name="connsiteX18" fmla="*/ 0 w 3958167"/>
              <a:gd name="connsiteY18" fmla="*/ 2393944 h 2955486"/>
              <a:gd name="connsiteX19" fmla="*/ 0 w 3958167"/>
              <a:gd name="connsiteY19" fmla="*/ 1891511 h 2955486"/>
              <a:gd name="connsiteX20" fmla="*/ 0 w 3958167"/>
              <a:gd name="connsiteY20" fmla="*/ 1329969 h 2955486"/>
              <a:gd name="connsiteX21" fmla="*/ 0 w 3958167"/>
              <a:gd name="connsiteY21" fmla="*/ 827536 h 2955486"/>
              <a:gd name="connsiteX22" fmla="*/ 0 w 3958167"/>
              <a:gd name="connsiteY22" fmla="*/ 0 h 29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58167" h="2955486" fill="none" extrusionOk="0">
                <a:moveTo>
                  <a:pt x="0" y="0"/>
                </a:moveTo>
                <a:cubicBezTo>
                  <a:pt x="335546" y="-17689"/>
                  <a:pt x="383340" y="-17220"/>
                  <a:pt x="699276" y="0"/>
                </a:cubicBezTo>
                <a:cubicBezTo>
                  <a:pt x="1015212" y="17220"/>
                  <a:pt x="1101959" y="30897"/>
                  <a:pt x="1319389" y="0"/>
                </a:cubicBezTo>
                <a:cubicBezTo>
                  <a:pt x="1536819" y="-30897"/>
                  <a:pt x="1668723" y="26919"/>
                  <a:pt x="1939502" y="0"/>
                </a:cubicBezTo>
                <a:cubicBezTo>
                  <a:pt x="2210281" y="-26919"/>
                  <a:pt x="2391556" y="13960"/>
                  <a:pt x="2678360" y="0"/>
                </a:cubicBezTo>
                <a:cubicBezTo>
                  <a:pt x="2965164" y="-13960"/>
                  <a:pt x="3185577" y="22310"/>
                  <a:pt x="3377636" y="0"/>
                </a:cubicBezTo>
                <a:cubicBezTo>
                  <a:pt x="3569695" y="-22310"/>
                  <a:pt x="3722725" y="-26722"/>
                  <a:pt x="3958167" y="0"/>
                </a:cubicBezTo>
                <a:cubicBezTo>
                  <a:pt x="3951377" y="231120"/>
                  <a:pt x="3978961" y="386165"/>
                  <a:pt x="3958167" y="591097"/>
                </a:cubicBezTo>
                <a:cubicBezTo>
                  <a:pt x="3937373" y="796029"/>
                  <a:pt x="3978680" y="950810"/>
                  <a:pt x="3958167" y="1123085"/>
                </a:cubicBezTo>
                <a:cubicBezTo>
                  <a:pt x="3937654" y="1295360"/>
                  <a:pt x="3954400" y="1481230"/>
                  <a:pt x="3958167" y="1625517"/>
                </a:cubicBezTo>
                <a:cubicBezTo>
                  <a:pt x="3961934" y="1769804"/>
                  <a:pt x="3938652" y="1932465"/>
                  <a:pt x="3958167" y="2216615"/>
                </a:cubicBezTo>
                <a:cubicBezTo>
                  <a:pt x="3977682" y="2500765"/>
                  <a:pt x="3966390" y="2786988"/>
                  <a:pt x="3958167" y="2955486"/>
                </a:cubicBezTo>
                <a:cubicBezTo>
                  <a:pt x="3640989" y="2923781"/>
                  <a:pt x="3476849" y="2946737"/>
                  <a:pt x="3298473" y="2955486"/>
                </a:cubicBezTo>
                <a:cubicBezTo>
                  <a:pt x="3120097" y="2964235"/>
                  <a:pt x="2914064" y="2964938"/>
                  <a:pt x="2717941" y="2955486"/>
                </a:cubicBezTo>
                <a:cubicBezTo>
                  <a:pt x="2521818" y="2946034"/>
                  <a:pt x="2342801" y="2980099"/>
                  <a:pt x="1979084" y="2955486"/>
                </a:cubicBezTo>
                <a:cubicBezTo>
                  <a:pt x="1615367" y="2930873"/>
                  <a:pt x="1558435" y="2985436"/>
                  <a:pt x="1240226" y="2955486"/>
                </a:cubicBezTo>
                <a:cubicBezTo>
                  <a:pt x="922017" y="2925536"/>
                  <a:pt x="822200" y="2954319"/>
                  <a:pt x="699276" y="2955486"/>
                </a:cubicBezTo>
                <a:cubicBezTo>
                  <a:pt x="576352" y="2956654"/>
                  <a:pt x="313016" y="2976346"/>
                  <a:pt x="0" y="2955486"/>
                </a:cubicBezTo>
                <a:cubicBezTo>
                  <a:pt x="-16801" y="2754092"/>
                  <a:pt x="9074" y="2546392"/>
                  <a:pt x="0" y="2393944"/>
                </a:cubicBezTo>
                <a:cubicBezTo>
                  <a:pt x="-9074" y="2241496"/>
                  <a:pt x="3147" y="2127547"/>
                  <a:pt x="0" y="1891511"/>
                </a:cubicBezTo>
                <a:cubicBezTo>
                  <a:pt x="-3147" y="1655475"/>
                  <a:pt x="-2479" y="1520953"/>
                  <a:pt x="0" y="1329969"/>
                </a:cubicBezTo>
                <a:cubicBezTo>
                  <a:pt x="2479" y="1138985"/>
                  <a:pt x="-2797" y="1008183"/>
                  <a:pt x="0" y="827536"/>
                </a:cubicBezTo>
                <a:cubicBezTo>
                  <a:pt x="2797" y="646889"/>
                  <a:pt x="-40880" y="370305"/>
                  <a:pt x="0" y="0"/>
                </a:cubicBezTo>
                <a:close/>
              </a:path>
              <a:path w="3958167" h="2955486" stroke="0" extrusionOk="0">
                <a:moveTo>
                  <a:pt x="0" y="0"/>
                </a:moveTo>
                <a:cubicBezTo>
                  <a:pt x="258944" y="31840"/>
                  <a:pt x="578788" y="1065"/>
                  <a:pt x="738858" y="0"/>
                </a:cubicBezTo>
                <a:cubicBezTo>
                  <a:pt x="898928" y="-1065"/>
                  <a:pt x="1229159" y="4956"/>
                  <a:pt x="1477716" y="0"/>
                </a:cubicBezTo>
                <a:cubicBezTo>
                  <a:pt x="1726273" y="-4956"/>
                  <a:pt x="1834908" y="19338"/>
                  <a:pt x="2058247" y="0"/>
                </a:cubicBezTo>
                <a:cubicBezTo>
                  <a:pt x="2281586" y="-19338"/>
                  <a:pt x="2543122" y="19376"/>
                  <a:pt x="2717941" y="0"/>
                </a:cubicBezTo>
                <a:cubicBezTo>
                  <a:pt x="2892760" y="-19376"/>
                  <a:pt x="3493246" y="36977"/>
                  <a:pt x="3958167" y="0"/>
                </a:cubicBezTo>
                <a:cubicBezTo>
                  <a:pt x="3961261" y="258285"/>
                  <a:pt x="3978551" y="339623"/>
                  <a:pt x="3958167" y="561542"/>
                </a:cubicBezTo>
                <a:cubicBezTo>
                  <a:pt x="3937783" y="783461"/>
                  <a:pt x="3975189" y="837602"/>
                  <a:pt x="3958167" y="1093530"/>
                </a:cubicBezTo>
                <a:cubicBezTo>
                  <a:pt x="3941145" y="1349458"/>
                  <a:pt x="3932971" y="1428275"/>
                  <a:pt x="3958167" y="1714182"/>
                </a:cubicBezTo>
                <a:cubicBezTo>
                  <a:pt x="3983363" y="2000089"/>
                  <a:pt x="3965453" y="2093970"/>
                  <a:pt x="3958167" y="2275724"/>
                </a:cubicBezTo>
                <a:cubicBezTo>
                  <a:pt x="3950881" y="2457478"/>
                  <a:pt x="3935189" y="2669870"/>
                  <a:pt x="3958167" y="2955486"/>
                </a:cubicBezTo>
                <a:cubicBezTo>
                  <a:pt x="3777706" y="2943081"/>
                  <a:pt x="3571085" y="2934863"/>
                  <a:pt x="3417218" y="2955486"/>
                </a:cubicBezTo>
                <a:cubicBezTo>
                  <a:pt x="3263351" y="2976109"/>
                  <a:pt x="2946132" y="2925978"/>
                  <a:pt x="2757523" y="2955486"/>
                </a:cubicBezTo>
                <a:cubicBezTo>
                  <a:pt x="2568915" y="2984994"/>
                  <a:pt x="2388789" y="2977840"/>
                  <a:pt x="2176992" y="2955486"/>
                </a:cubicBezTo>
                <a:cubicBezTo>
                  <a:pt x="1965195" y="2933132"/>
                  <a:pt x="1797438" y="2938773"/>
                  <a:pt x="1596461" y="2955486"/>
                </a:cubicBezTo>
                <a:cubicBezTo>
                  <a:pt x="1395484" y="2972199"/>
                  <a:pt x="1077381" y="2976468"/>
                  <a:pt x="936766" y="2955486"/>
                </a:cubicBezTo>
                <a:cubicBezTo>
                  <a:pt x="796152" y="2934504"/>
                  <a:pt x="283983" y="2916703"/>
                  <a:pt x="0" y="2955486"/>
                </a:cubicBezTo>
                <a:cubicBezTo>
                  <a:pt x="2899" y="2706950"/>
                  <a:pt x="-1057" y="2565520"/>
                  <a:pt x="0" y="2453053"/>
                </a:cubicBezTo>
                <a:cubicBezTo>
                  <a:pt x="1057" y="2340586"/>
                  <a:pt x="-13258" y="1985083"/>
                  <a:pt x="0" y="1802846"/>
                </a:cubicBezTo>
                <a:cubicBezTo>
                  <a:pt x="13258" y="1620609"/>
                  <a:pt x="-13163" y="1374940"/>
                  <a:pt x="0" y="1241304"/>
                </a:cubicBezTo>
                <a:cubicBezTo>
                  <a:pt x="13163" y="1107668"/>
                  <a:pt x="18824" y="877598"/>
                  <a:pt x="0" y="650207"/>
                </a:cubicBezTo>
                <a:cubicBezTo>
                  <a:pt x="-18824" y="422816"/>
                  <a:pt x="-301" y="161289"/>
                  <a:pt x="0" y="0"/>
                </a:cubicBezTo>
                <a:close/>
              </a:path>
            </a:pathLst>
          </a:custGeom>
          <a:ln>
            <a:solidFill>
              <a:schemeClr val="tx1"/>
            </a:solidFill>
            <a:extLst>
              <a:ext uri="{C807C97D-BFC1-408E-A445-0C87EB9F89A2}">
                <ask:lineSketchStyleProps xmlns:ask="http://schemas.microsoft.com/office/drawing/2018/sketchyshapes" sd="1070791203">
                  <a:prstGeom prst="rect">
                    <a:avLst/>
                  </a:prstGeom>
                  <ask:type>
                    <ask:lineSketchFreehand/>
                  </ask:type>
                </ask:lineSketchStyleProps>
              </a:ext>
            </a:extLst>
          </a:ln>
        </p:spPr>
      </p:pic>
    </p:spTree>
    <p:extLst>
      <p:ext uri="{BB962C8B-B14F-4D97-AF65-F5344CB8AC3E}">
        <p14:creationId xmlns:p14="http://schemas.microsoft.com/office/powerpoint/2010/main" val="26410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DA0C7-DEEB-4518-A61B-0A2A831585C6}"/>
              </a:ext>
            </a:extLst>
          </p:cNvPr>
          <p:cNvSpPr/>
          <p:nvPr/>
        </p:nvSpPr>
        <p:spPr>
          <a:xfrm>
            <a:off x="0" y="-70627"/>
            <a:ext cx="9144001" cy="100172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 name="TextBox 7"/>
          <p:cNvSpPr txBox="1"/>
          <p:nvPr/>
        </p:nvSpPr>
        <p:spPr>
          <a:xfrm>
            <a:off x="1229684" y="153238"/>
            <a:ext cx="6684627" cy="553998"/>
          </a:xfrm>
          <a:prstGeom prst="rect">
            <a:avLst/>
          </a:prstGeom>
          <a:noFill/>
        </p:spPr>
        <p:txBody>
          <a:bodyPr wrap="square" rtlCol="0">
            <a:spAutoFit/>
          </a:bodyPr>
          <a:lstStyle/>
          <a:p>
            <a:pPr algn="ctr" defTabSz="914377">
              <a:defRPr/>
            </a:pPr>
            <a:r>
              <a:rPr lang="en-US" sz="3000" b="1" dirty="0">
                <a:solidFill>
                  <a:prstClr val="white"/>
                </a:solidFill>
                <a:latin typeface="Palatino Linotype" panose="02040502050505030304" pitchFamily="18" charset="0"/>
                <a:ea typeface="Tahoma" panose="020B0604030504040204" pitchFamily="34" charset="0"/>
                <a:cs typeface="Tahoma" panose="020B0604030504040204" pitchFamily="34" charset="0"/>
              </a:rPr>
              <a:t>Council Activities</a:t>
            </a:r>
          </a:p>
        </p:txBody>
      </p:sp>
      <p:pic>
        <p:nvPicPr>
          <p:cNvPr id="10" name="Picture 9"/>
          <p:cNvPicPr>
            <a:picLocks noChangeAspect="1"/>
          </p:cNvPicPr>
          <p:nvPr/>
        </p:nvPicPr>
        <p:blipFill>
          <a:blip r:embed="rId3"/>
          <a:stretch>
            <a:fillRect/>
          </a:stretch>
        </p:blipFill>
        <p:spPr>
          <a:xfrm>
            <a:off x="8072962" y="6305161"/>
            <a:ext cx="920299" cy="414333"/>
          </a:xfrm>
          <a:prstGeom prst="rect">
            <a:avLst/>
          </a:prstGeom>
        </p:spPr>
      </p:pic>
      <p:sp>
        <p:nvSpPr>
          <p:cNvPr id="2" name="TextBox 1">
            <a:extLst>
              <a:ext uri="{FF2B5EF4-FFF2-40B4-BE49-F238E27FC236}">
                <a16:creationId xmlns:a16="http://schemas.microsoft.com/office/drawing/2014/main" id="{7501C982-8764-9249-9DA4-A3399243F3C7}"/>
              </a:ext>
            </a:extLst>
          </p:cNvPr>
          <p:cNvSpPr txBox="1"/>
          <p:nvPr/>
        </p:nvSpPr>
        <p:spPr>
          <a:xfrm>
            <a:off x="494241" y="1575122"/>
            <a:ext cx="3565526" cy="4278094"/>
          </a:xfrm>
          <a:prstGeom prst="rect">
            <a:avLst/>
          </a:prstGeom>
          <a:noFill/>
        </p:spPr>
        <p:txBody>
          <a:bodyPr wrap="square" lIns="91440" tIns="45720" rIns="91440" bIns="45720" rtlCol="0" anchor="t">
            <a:spAutoFit/>
          </a:bodyPr>
          <a:lstStyle/>
          <a:p>
            <a:pPr marR="0" lvl="0">
              <a:spcBef>
                <a:spcPts val="0"/>
              </a:spcBef>
              <a:spcAft>
                <a:spcPts val="0"/>
              </a:spcAft>
            </a:pPr>
            <a:endParaRPr lang="en-US" sz="2000" b="1" u="sng" dirty="0">
              <a:latin typeface="Lato" panose="020F0502020204030203" pitchFamily="34" charset="0"/>
              <a:ea typeface="Lato" panose="020F0502020204030203" pitchFamily="34" charset="0"/>
              <a:cs typeface="Lato" panose="020F0502020204030203" pitchFamily="34" charset="0"/>
            </a:endParaRPr>
          </a:p>
          <a:p>
            <a:pPr marL="285750" indent="-285750">
              <a:buClr>
                <a:schemeClr val="accent2">
                  <a:lumMod val="75000"/>
                </a:schemeClr>
              </a:buClr>
              <a:buFont typeface="Wingdings" panose="05000000000000000000" pitchFamily="2" charset="2"/>
              <a:buChar char="§"/>
            </a:pPr>
            <a:r>
              <a:rPr lang="en-US" dirty="0">
                <a:latin typeface="Lato"/>
                <a:ea typeface="Lato"/>
                <a:cs typeface="Lato"/>
              </a:rPr>
              <a:t>101 Council Members</a:t>
            </a:r>
            <a:br>
              <a:rPr lang="en-US" sz="1800" dirty="0">
                <a:effectLst/>
                <a:latin typeface="Lato" panose="020F0502020204030203" pitchFamily="34" charset="0"/>
                <a:ea typeface="Lato" panose="020F0502020204030203" pitchFamily="34" charset="0"/>
                <a:cs typeface="Lato" panose="020F0502020204030203" pitchFamily="34" charset="0"/>
              </a:rPr>
            </a:br>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buClr>
                <a:schemeClr val="accent2">
                  <a:lumMod val="75000"/>
                </a:schemeClr>
              </a:buClr>
              <a:buFont typeface="Wingdings" panose="05000000000000000000" pitchFamily="2" charset="2"/>
              <a:buChar char="§"/>
            </a:pPr>
            <a:r>
              <a:rPr lang="en-US" dirty="0">
                <a:latin typeface="Lato"/>
                <a:ea typeface="Lato"/>
                <a:cs typeface="Lato"/>
              </a:rPr>
              <a:t>Council had their reception at the National Museum of African American Music</a:t>
            </a:r>
            <a:br>
              <a:rPr lang="en-US" sz="1800" dirty="0">
                <a:effectLst/>
                <a:latin typeface="Lato" panose="020F0502020204030203" pitchFamily="34" charset="0"/>
                <a:ea typeface="Lato" panose="020F0502020204030203" pitchFamily="34" charset="0"/>
                <a:cs typeface="Lato" panose="020F0502020204030203" pitchFamily="34" charset="0"/>
              </a:rPr>
            </a:br>
            <a:endParaRPr lang="en-US" dirty="0">
              <a:latin typeface="Lato" panose="020F0502020204030203" pitchFamily="34" charset="0"/>
              <a:ea typeface="Lato" panose="020F0502020204030203" pitchFamily="34" charset="0"/>
              <a:cs typeface="Lato" panose="020F0502020204030203" pitchFamily="34" charset="0"/>
            </a:endParaRPr>
          </a:p>
          <a:p>
            <a:pPr marL="285750" marR="0" lvl="0" indent="-285750">
              <a:spcBef>
                <a:spcPts val="0"/>
              </a:spcBef>
              <a:spcAft>
                <a:spcPts val="0"/>
              </a:spcAft>
              <a:buClr>
                <a:schemeClr val="accent2">
                  <a:lumMod val="75000"/>
                </a:schemeClr>
              </a:buClr>
              <a:buFont typeface="Wingdings" panose="05000000000000000000" pitchFamily="2" charset="2"/>
              <a:buChar char="§"/>
            </a:pPr>
            <a:r>
              <a:rPr lang="en-US" b="1" dirty="0">
                <a:latin typeface="Lato"/>
                <a:ea typeface="Lato"/>
                <a:cs typeface="Lato"/>
              </a:rPr>
              <a:t>April Call guests:</a:t>
            </a:r>
          </a:p>
          <a:p>
            <a:pPr marL="742950" lvl="1" indent="-285750">
              <a:buClr>
                <a:schemeClr val="accent2">
                  <a:lumMod val="75000"/>
                </a:schemeClr>
              </a:buClr>
              <a:buFont typeface="Courier New" panose="02070309020205020404" pitchFamily="49" charset="0"/>
              <a:buChar char="o"/>
            </a:pPr>
            <a:r>
              <a:rPr lang="en-US" dirty="0">
                <a:latin typeface="Lato"/>
                <a:ea typeface="Lato"/>
                <a:cs typeface="Lato"/>
              </a:rPr>
              <a:t> Anjuli King, Visit Savannah</a:t>
            </a:r>
            <a:br>
              <a:rPr lang="en-US" sz="1800" dirty="0">
                <a:effectLst/>
                <a:latin typeface="Lato" panose="020F0502020204030203" pitchFamily="34" charset="0"/>
                <a:ea typeface="Lato" panose="020F0502020204030203" pitchFamily="34" charset="0"/>
                <a:cs typeface="Lato" panose="020F0502020204030203" pitchFamily="34" charset="0"/>
              </a:rPr>
            </a:br>
            <a:endParaRPr lang="en-US" sz="1800" b="1">
              <a:effectLst/>
              <a:latin typeface="Lato" panose="020F0502020204030203" pitchFamily="34" charset="0"/>
              <a:ea typeface="Lato" panose="020F0502020204030203" pitchFamily="34" charset="0"/>
              <a:cs typeface="Lato" panose="020F0502020204030203" pitchFamily="34" charset="0"/>
            </a:endParaRPr>
          </a:p>
          <a:p>
            <a:pPr marL="285750" marR="0" lvl="0" indent="-285750">
              <a:spcBef>
                <a:spcPts val="0"/>
              </a:spcBef>
              <a:spcAft>
                <a:spcPts val="0"/>
              </a:spcAft>
              <a:buClr>
                <a:schemeClr val="accent2">
                  <a:lumMod val="75000"/>
                </a:schemeClr>
              </a:buClr>
              <a:buFont typeface="Wingdings" panose="05000000000000000000" pitchFamily="2" charset="2"/>
              <a:buChar char="§"/>
            </a:pPr>
            <a:r>
              <a:rPr lang="en-US" b="1" dirty="0">
                <a:latin typeface="Lato"/>
                <a:ea typeface="Lato"/>
                <a:cs typeface="Lato"/>
              </a:rPr>
              <a:t>May Call guest:</a:t>
            </a:r>
          </a:p>
          <a:p>
            <a:pPr marL="742950" lvl="1" indent="-285750">
              <a:buClr>
                <a:srgbClr val="C55A11"/>
              </a:buClr>
              <a:buFont typeface="Courier New" panose="02070309020205020404" pitchFamily="49" charset="0"/>
              <a:buChar char="o"/>
            </a:pPr>
            <a:r>
              <a:rPr lang="en-US" dirty="0">
                <a:latin typeface="Lato"/>
                <a:ea typeface="Lato"/>
                <a:cs typeface="Lato"/>
              </a:rPr>
              <a:t>Brandon Buchanan, ABA with guests Jeff Shanker and Mike </a:t>
            </a:r>
            <a:r>
              <a:rPr lang="en-US" dirty="0" err="1">
                <a:latin typeface="Lato"/>
                <a:ea typeface="Lato"/>
                <a:cs typeface="Lato"/>
              </a:rPr>
              <a:t>McDonal</a:t>
            </a:r>
            <a:endParaRPr lang="en-US" dirty="0" err="1">
              <a:latin typeface="Lato" panose="020F0502020204030203" pitchFamily="34" charset="0"/>
              <a:ea typeface="Lato" panose="020F0502020204030203" pitchFamily="34" charset="0"/>
              <a:cs typeface="Lato" panose="020F0502020204030203" pitchFamily="34" charset="0"/>
            </a:endParaRPr>
          </a:p>
        </p:txBody>
      </p:sp>
      <p:pic>
        <p:nvPicPr>
          <p:cNvPr id="3" name="Picture 2" descr="People standing in a room with a large display&#10;&#10;Description automatically generated">
            <a:extLst>
              <a:ext uri="{FF2B5EF4-FFF2-40B4-BE49-F238E27FC236}">
                <a16:creationId xmlns:a16="http://schemas.microsoft.com/office/drawing/2014/main" id="{F07F5CC6-CB6F-603F-7625-495A02BAFBBF}"/>
              </a:ext>
            </a:extLst>
          </p:cNvPr>
          <p:cNvPicPr>
            <a:picLocks noChangeAspect="1"/>
          </p:cNvPicPr>
          <p:nvPr/>
        </p:nvPicPr>
        <p:blipFill>
          <a:blip r:embed="rId4"/>
          <a:stretch>
            <a:fillRect/>
          </a:stretch>
        </p:blipFill>
        <p:spPr>
          <a:xfrm>
            <a:off x="4688416" y="1823543"/>
            <a:ext cx="3989917" cy="2649999"/>
          </a:xfrm>
          <a:prstGeom prst="rect">
            <a:avLst/>
          </a:prstGeom>
          <a:ln w="28575">
            <a:solidFill>
              <a:schemeClr val="tx1"/>
            </a:solidFill>
            <a:prstDash val="sysDot"/>
          </a:ln>
        </p:spPr>
      </p:pic>
      <p:sp>
        <p:nvSpPr>
          <p:cNvPr id="6" name="TextBox 5">
            <a:extLst>
              <a:ext uri="{FF2B5EF4-FFF2-40B4-BE49-F238E27FC236}">
                <a16:creationId xmlns:a16="http://schemas.microsoft.com/office/drawing/2014/main" id="{7119D2F7-6D7D-577E-C50B-71A80B2D8F24}"/>
              </a:ext>
            </a:extLst>
          </p:cNvPr>
          <p:cNvSpPr txBox="1"/>
          <p:nvPr/>
        </p:nvSpPr>
        <p:spPr>
          <a:xfrm>
            <a:off x="497417" y="1079499"/>
            <a:ext cx="618066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u="sng" dirty="0">
                <a:solidFill>
                  <a:schemeClr val="accent2">
                    <a:lumMod val="75000"/>
                  </a:schemeClr>
                </a:solidFill>
                <a:ea typeface="+mn-lt"/>
                <a:cs typeface="+mn-lt"/>
              </a:rPr>
              <a:t>African American </a:t>
            </a:r>
            <a:r>
              <a:rPr lang="en-US" sz="2600" b="1" u="sng" err="1">
                <a:solidFill>
                  <a:schemeClr val="accent2">
                    <a:lumMod val="75000"/>
                  </a:schemeClr>
                </a:solidFill>
                <a:ea typeface="+mn-lt"/>
                <a:cs typeface="+mn-lt"/>
              </a:rPr>
              <a:t>Motorocoach</a:t>
            </a:r>
            <a:r>
              <a:rPr lang="en-US" sz="2600" b="1" u="sng" dirty="0">
                <a:solidFill>
                  <a:schemeClr val="accent2">
                    <a:lumMod val="75000"/>
                  </a:schemeClr>
                </a:solidFill>
                <a:ea typeface="+mn-lt"/>
                <a:cs typeface="+mn-lt"/>
              </a:rPr>
              <a:t> Council</a:t>
            </a:r>
            <a:endParaRPr lang="en-US" sz="2600" dirty="0">
              <a:solidFill>
                <a:schemeClr val="accent2">
                  <a:lumMod val="75000"/>
                </a:schemeClr>
              </a:solidFill>
            </a:endParaRPr>
          </a:p>
        </p:txBody>
      </p:sp>
      <p:pic>
        <p:nvPicPr>
          <p:cNvPr id="7" name="Picture 6" descr="A group of people standing in front of a wall with white text&#10;&#10;Description automatically generated">
            <a:extLst>
              <a:ext uri="{FF2B5EF4-FFF2-40B4-BE49-F238E27FC236}">
                <a16:creationId xmlns:a16="http://schemas.microsoft.com/office/drawing/2014/main" id="{15A7E531-8F39-5F50-74A1-D457BB281374}"/>
              </a:ext>
            </a:extLst>
          </p:cNvPr>
          <p:cNvPicPr>
            <a:picLocks noChangeAspect="1"/>
          </p:cNvPicPr>
          <p:nvPr/>
        </p:nvPicPr>
        <p:blipFill>
          <a:blip r:embed="rId5"/>
          <a:stretch>
            <a:fillRect/>
          </a:stretch>
        </p:blipFill>
        <p:spPr>
          <a:xfrm>
            <a:off x="4180416" y="4045857"/>
            <a:ext cx="3397250" cy="2248202"/>
          </a:xfrm>
          <a:prstGeom prst="rect">
            <a:avLst/>
          </a:prstGeom>
          <a:ln w="28575">
            <a:solidFill>
              <a:schemeClr val="tx1"/>
            </a:solidFill>
            <a:prstDash val="sysDot"/>
          </a:ln>
        </p:spPr>
      </p:pic>
    </p:spTree>
    <p:extLst>
      <p:ext uri="{BB962C8B-B14F-4D97-AF65-F5344CB8AC3E}">
        <p14:creationId xmlns:p14="http://schemas.microsoft.com/office/powerpoint/2010/main" val="244815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DA0C7-DEEB-4518-A61B-0A2A831585C6}"/>
              </a:ext>
            </a:extLst>
          </p:cNvPr>
          <p:cNvSpPr/>
          <p:nvPr/>
        </p:nvSpPr>
        <p:spPr>
          <a:xfrm>
            <a:off x="0" y="-70627"/>
            <a:ext cx="9144001" cy="100172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 name="TextBox 7"/>
          <p:cNvSpPr txBox="1"/>
          <p:nvPr/>
        </p:nvSpPr>
        <p:spPr>
          <a:xfrm>
            <a:off x="1229684" y="153238"/>
            <a:ext cx="6684627" cy="553998"/>
          </a:xfrm>
          <a:prstGeom prst="rect">
            <a:avLst/>
          </a:prstGeom>
          <a:noFill/>
        </p:spPr>
        <p:txBody>
          <a:bodyPr wrap="square" rtlCol="0">
            <a:spAutoFit/>
          </a:bodyPr>
          <a:lstStyle/>
          <a:p>
            <a:pPr algn="ctr" defTabSz="914377">
              <a:defRPr/>
            </a:pPr>
            <a:r>
              <a:rPr lang="en-US" sz="3000" b="1" dirty="0">
                <a:solidFill>
                  <a:prstClr val="white"/>
                </a:solidFill>
                <a:latin typeface="Palatino Linotype" panose="02040502050505030304" pitchFamily="18" charset="0"/>
                <a:ea typeface="Tahoma" panose="020B0604030504040204" pitchFamily="34" charset="0"/>
                <a:cs typeface="Tahoma" panose="020B0604030504040204" pitchFamily="34" charset="0"/>
              </a:rPr>
              <a:t>Committee Activities</a:t>
            </a:r>
          </a:p>
        </p:txBody>
      </p:sp>
      <p:pic>
        <p:nvPicPr>
          <p:cNvPr id="10" name="Picture 9"/>
          <p:cNvPicPr>
            <a:picLocks noChangeAspect="1"/>
          </p:cNvPicPr>
          <p:nvPr/>
        </p:nvPicPr>
        <p:blipFill>
          <a:blip r:embed="rId3"/>
          <a:stretch>
            <a:fillRect/>
          </a:stretch>
        </p:blipFill>
        <p:spPr>
          <a:xfrm>
            <a:off x="8072962" y="6305161"/>
            <a:ext cx="920299" cy="414333"/>
          </a:xfrm>
          <a:prstGeom prst="rect">
            <a:avLst/>
          </a:prstGeom>
        </p:spPr>
      </p:pic>
      <p:sp>
        <p:nvSpPr>
          <p:cNvPr id="13" name="TextBox 12">
            <a:extLst>
              <a:ext uri="{FF2B5EF4-FFF2-40B4-BE49-F238E27FC236}">
                <a16:creationId xmlns:a16="http://schemas.microsoft.com/office/drawing/2014/main" id="{D1C54C8E-8CF3-61FF-CB63-8C1C041E2080}"/>
              </a:ext>
            </a:extLst>
          </p:cNvPr>
          <p:cNvSpPr txBox="1"/>
          <p:nvPr/>
        </p:nvSpPr>
        <p:spPr>
          <a:xfrm>
            <a:off x="1068459" y="1154966"/>
            <a:ext cx="6915152" cy="4231928"/>
          </a:xfrm>
          <a:prstGeom prst="rect">
            <a:avLst/>
          </a:prstGeom>
          <a:noFill/>
        </p:spPr>
        <p:txBody>
          <a:bodyPr wrap="square" lIns="91440" tIns="45720" rIns="91440" bIns="45720" rtlCol="0" anchor="t">
            <a:spAutoFit/>
          </a:bodyPr>
          <a:lstStyle/>
          <a:p>
            <a:pPr>
              <a:buClr>
                <a:srgbClr val="F2A36E"/>
              </a:buClr>
            </a:pPr>
            <a:r>
              <a:rPr lang="en-US" sz="2000" b="1" u="sng"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Diversity, Equity, and Inclusion Committee</a:t>
            </a:r>
          </a:p>
          <a:p>
            <a:pPr>
              <a:buClr>
                <a:srgbClr val="F2A36E"/>
              </a:buClr>
            </a:pPr>
            <a:endParaRPr lang="en-US" sz="2400" b="1" u="sng" dirty="0">
              <a:latin typeface="Lato" panose="020F0502020204030203" pitchFamily="34" charset="0"/>
              <a:ea typeface="Lato" panose="020F0502020204030203" pitchFamily="34" charset="0"/>
              <a:cs typeface="Lato" panose="020F0502020204030203" pitchFamily="34" charset="0"/>
            </a:endParaRPr>
          </a:p>
          <a:p>
            <a:pPr marL="285750" indent="-285750">
              <a:buClr>
                <a:schemeClr val="accent2">
                  <a:lumMod val="75000"/>
                </a:schemeClr>
              </a:buClr>
              <a:buFont typeface="Wingdings" panose="05000000000000000000" pitchFamily="2" charset="2"/>
              <a:buChar char="§"/>
            </a:pPr>
            <a:r>
              <a:rPr lang="en-US" dirty="0">
                <a:latin typeface="Lato"/>
                <a:ea typeface="Lato"/>
                <a:cs typeface="Lato"/>
              </a:rPr>
              <a:t>Committee had their first in person event at Marketplace in Nashville</a:t>
            </a:r>
          </a:p>
          <a:p>
            <a:pPr marL="285750" indent="-285750">
              <a:lnSpc>
                <a:spcPct val="150000"/>
              </a:lnSpc>
              <a:buClr>
                <a:srgbClr val="C55A11"/>
              </a:buClr>
              <a:buFont typeface="Wingdings" panose="05000000000000000000" pitchFamily="2" charset="2"/>
              <a:buChar char="§"/>
            </a:pPr>
            <a:r>
              <a:rPr lang="en-US" dirty="0">
                <a:latin typeface="Lato"/>
                <a:ea typeface="Lato"/>
                <a:cs typeface="Lato"/>
              </a:rPr>
              <a:t>Subcommittees have been created:</a:t>
            </a:r>
          </a:p>
          <a:p>
            <a:pPr marL="742950" lvl="1" indent="-285750">
              <a:buClr>
                <a:srgbClr val="C55A11"/>
              </a:buClr>
              <a:buFont typeface="Courier New" panose="05000000000000000000" pitchFamily="2" charset="2"/>
              <a:buChar char="o"/>
            </a:pPr>
            <a:r>
              <a:rPr lang="en-US" dirty="0">
                <a:latin typeface="Lato"/>
                <a:ea typeface="Lato"/>
                <a:cs typeface="Lato"/>
              </a:rPr>
              <a:t>Education &amp; Scholarship</a:t>
            </a:r>
          </a:p>
          <a:p>
            <a:pPr marL="742950" lvl="1" indent="-285750">
              <a:buClr>
                <a:srgbClr val="C55A11"/>
              </a:buClr>
              <a:buFont typeface="Courier New" panose="05000000000000000000" pitchFamily="2" charset="2"/>
              <a:buChar char="o"/>
            </a:pPr>
            <a:r>
              <a:rPr lang="en-US" dirty="0">
                <a:latin typeface="Lato"/>
                <a:ea typeface="Lato"/>
                <a:cs typeface="Lato"/>
              </a:rPr>
              <a:t>Engagement &amp; Outreach</a:t>
            </a:r>
          </a:p>
          <a:p>
            <a:pPr lvl="1">
              <a:buClr>
                <a:srgbClr val="C55A11"/>
              </a:buClr>
            </a:pPr>
            <a:endParaRPr lang="en-US" dirty="0">
              <a:latin typeface="Lato"/>
              <a:ea typeface="Lato"/>
              <a:cs typeface="Lato"/>
            </a:endParaRPr>
          </a:p>
          <a:p>
            <a:pPr marL="285750" indent="-285750">
              <a:buClr>
                <a:srgbClr val="C55A11"/>
              </a:buClr>
              <a:buFont typeface="Wingdings" panose="05000000000000000000" pitchFamily="2" charset="2"/>
              <a:buChar char="§"/>
            </a:pPr>
            <a:r>
              <a:rPr lang="en-US" dirty="0">
                <a:latin typeface="Lato"/>
                <a:ea typeface="Calibri" panose="020F0502020204030204" pitchFamily="34" charset="0"/>
                <a:cs typeface="Lato"/>
              </a:rPr>
              <a:t>Now looking ahead to 2025 Marketplace, Committee is planning an in-person event. Possibly a joint event with AAMC and HMC</a:t>
            </a:r>
            <a:endParaRPr lang="en-US">
              <a:latin typeface="Lato"/>
              <a:ea typeface="Calibri" panose="020F0502020204030204" pitchFamily="34" charset="0"/>
              <a:cs typeface="Lato"/>
            </a:endParaRPr>
          </a:p>
          <a:p>
            <a:pPr>
              <a:buClr>
                <a:srgbClr val="C55A11"/>
              </a:buClr>
            </a:pPr>
            <a:endParaRPr lang="en-US" dirty="0">
              <a:latin typeface="Calibri"/>
              <a:ea typeface="Lato"/>
              <a:cs typeface="Lato"/>
            </a:endParaRPr>
          </a:p>
          <a:p>
            <a:pPr marL="285750" indent="-285750">
              <a:buClr>
                <a:srgbClr val="C55A11"/>
              </a:buClr>
              <a:buFont typeface="Wingdings" panose="05000000000000000000" pitchFamily="2" charset="2"/>
              <a:buChar char="§"/>
            </a:pPr>
            <a:r>
              <a:rPr lang="en-US" dirty="0">
                <a:latin typeface="Lato"/>
                <a:ea typeface="Lato"/>
                <a:cs typeface="Times New Roman"/>
              </a:rPr>
              <a:t>Members that are certified as a Minority Owned Business, now have the ability to list it on their company profile </a:t>
            </a:r>
          </a:p>
        </p:txBody>
      </p:sp>
    </p:spTree>
    <p:extLst>
      <p:ext uri="{BB962C8B-B14F-4D97-AF65-F5344CB8AC3E}">
        <p14:creationId xmlns:p14="http://schemas.microsoft.com/office/powerpoint/2010/main" val="310264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DA0C7-DEEB-4518-A61B-0A2A831585C6}"/>
              </a:ext>
            </a:extLst>
          </p:cNvPr>
          <p:cNvSpPr/>
          <p:nvPr/>
        </p:nvSpPr>
        <p:spPr>
          <a:xfrm>
            <a:off x="0" y="-70627"/>
            <a:ext cx="9144001" cy="100172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 name="TextBox 7"/>
          <p:cNvSpPr txBox="1"/>
          <p:nvPr/>
        </p:nvSpPr>
        <p:spPr>
          <a:xfrm>
            <a:off x="1229684" y="153238"/>
            <a:ext cx="6684627" cy="553998"/>
          </a:xfrm>
          <a:prstGeom prst="rect">
            <a:avLst/>
          </a:prstGeom>
          <a:noFill/>
        </p:spPr>
        <p:txBody>
          <a:bodyPr wrap="square" rtlCol="0">
            <a:spAutoFit/>
          </a:bodyPr>
          <a:lstStyle/>
          <a:p>
            <a:pPr algn="ctr" defTabSz="914377">
              <a:defRPr/>
            </a:pPr>
            <a:r>
              <a:rPr lang="en-US" sz="3000" b="1" dirty="0">
                <a:solidFill>
                  <a:prstClr val="white"/>
                </a:solidFill>
                <a:latin typeface="Palatino Linotype" panose="02040502050505030304" pitchFamily="18" charset="0"/>
                <a:ea typeface="Tahoma" panose="020B0604030504040204" pitchFamily="34" charset="0"/>
                <a:cs typeface="Tahoma" panose="020B0604030504040204" pitchFamily="34" charset="0"/>
              </a:rPr>
              <a:t>What’s Next?</a:t>
            </a:r>
          </a:p>
        </p:txBody>
      </p:sp>
      <p:pic>
        <p:nvPicPr>
          <p:cNvPr id="10" name="Picture 9"/>
          <p:cNvPicPr>
            <a:picLocks noChangeAspect="1"/>
          </p:cNvPicPr>
          <p:nvPr/>
        </p:nvPicPr>
        <p:blipFill>
          <a:blip r:embed="rId3"/>
          <a:stretch>
            <a:fillRect/>
          </a:stretch>
        </p:blipFill>
        <p:spPr>
          <a:xfrm>
            <a:off x="8072962" y="6305161"/>
            <a:ext cx="920299" cy="414333"/>
          </a:xfrm>
          <a:prstGeom prst="rect">
            <a:avLst/>
          </a:prstGeom>
        </p:spPr>
      </p:pic>
      <p:sp>
        <p:nvSpPr>
          <p:cNvPr id="2" name="TextBox 1">
            <a:extLst>
              <a:ext uri="{FF2B5EF4-FFF2-40B4-BE49-F238E27FC236}">
                <a16:creationId xmlns:a16="http://schemas.microsoft.com/office/drawing/2014/main" id="{7501C982-8764-9249-9DA4-A3399243F3C7}"/>
              </a:ext>
            </a:extLst>
          </p:cNvPr>
          <p:cNvSpPr txBox="1"/>
          <p:nvPr/>
        </p:nvSpPr>
        <p:spPr>
          <a:xfrm>
            <a:off x="509049" y="857007"/>
            <a:ext cx="8118904" cy="5847755"/>
          </a:xfrm>
          <a:prstGeom prst="rect">
            <a:avLst/>
          </a:prstGeom>
          <a:noFill/>
        </p:spPr>
        <p:txBody>
          <a:bodyPr wrap="square" lIns="91440" tIns="45720" rIns="91440" bIns="45720" rtlCol="0" anchor="t">
            <a:spAutoFit/>
          </a:bodyPr>
          <a:lstStyle/>
          <a:p>
            <a:pPr>
              <a:buClr>
                <a:schemeClr val="accent2">
                  <a:lumMod val="75000"/>
                </a:schemeClr>
              </a:buClr>
            </a:pPr>
            <a:endParaRPr lang="en-US" sz="2400" b="1" u="sng"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marL="342900" indent="-342900">
              <a:buClr>
                <a:schemeClr val="accent2">
                  <a:lumMod val="75000"/>
                </a:schemeClr>
              </a:buClr>
              <a:buFont typeface="Wingdings" panose="05000000000000000000" pitchFamily="2" charset="2"/>
              <a:buChar char="§"/>
            </a:pPr>
            <a:r>
              <a:rPr lang="en-US" b="1" dirty="0">
                <a:latin typeface="Lato"/>
                <a:ea typeface="Lato"/>
                <a:cs typeface="Lato"/>
              </a:rPr>
              <a:t>Top priority</a:t>
            </a:r>
            <a:r>
              <a:rPr lang="en-US" dirty="0">
                <a:latin typeface="Lato"/>
                <a:ea typeface="Lato"/>
                <a:cs typeface="Lato"/>
              </a:rPr>
              <a:t>: New member acquisition and retention</a:t>
            </a:r>
          </a:p>
          <a:p>
            <a:pPr>
              <a:buClr>
                <a:schemeClr val="accent2">
                  <a:lumMod val="75000"/>
                </a:schemeClr>
              </a:buClr>
            </a:pPr>
            <a:endParaRPr lang="en-US" dirty="0">
              <a:latin typeface="Lato" panose="020F0502020204030203" pitchFamily="34" charset="0"/>
              <a:ea typeface="Lato" panose="020F0502020204030203" pitchFamily="34" charset="0"/>
              <a:cs typeface="Lato" panose="020F0502020204030203" pitchFamily="34" charset="0"/>
            </a:endParaRPr>
          </a:p>
          <a:p>
            <a:pPr>
              <a:buClr>
                <a:schemeClr val="accent2">
                  <a:lumMod val="75000"/>
                </a:schemeClr>
              </a:buClr>
            </a:pPr>
            <a:r>
              <a:rPr lang="en-US" b="1" u="sng" dirty="0">
                <a:latin typeface="Lato" panose="020F0502020204030203" pitchFamily="34" charset="0"/>
                <a:ea typeface="Lato" panose="020F0502020204030203" pitchFamily="34" charset="0"/>
                <a:cs typeface="Lato" panose="020F0502020204030203" pitchFamily="34" charset="0"/>
              </a:rPr>
              <a:t>Other Activities</a:t>
            </a:r>
            <a:br>
              <a:rPr lang="en-US" dirty="0">
                <a:latin typeface="Lato" panose="020F0502020204030203" pitchFamily="34" charset="0"/>
                <a:ea typeface="Lato" panose="020F0502020204030203" pitchFamily="34" charset="0"/>
                <a:cs typeface="Lato" panose="020F0502020204030203" pitchFamily="34" charset="0"/>
              </a:rPr>
            </a:br>
            <a:endParaRPr lang="en-US" dirty="0">
              <a:latin typeface="Lato" panose="020F0502020204030203" pitchFamily="34" charset="0"/>
              <a:ea typeface="Lato" panose="020F0502020204030203" pitchFamily="34" charset="0"/>
              <a:cs typeface="Lato" panose="020F0502020204030203" pitchFamily="34" charset="0"/>
            </a:endParaRPr>
          </a:p>
          <a:p>
            <a:pPr marL="342900" indent="-342900">
              <a:buClr>
                <a:schemeClr val="accent2">
                  <a:lumMod val="75000"/>
                </a:schemeClr>
              </a:buClr>
              <a:buFont typeface="Wingdings" panose="05000000000000000000" pitchFamily="2" charset="2"/>
              <a:buChar char="§"/>
            </a:pPr>
            <a:r>
              <a:rPr lang="en-US" dirty="0">
                <a:latin typeface="Lato"/>
                <a:ea typeface="Lato"/>
                <a:cs typeface="Lato"/>
              </a:rPr>
              <a:t>Continue with collecting member surveys and updating database. Will include major call campaign</a:t>
            </a:r>
            <a:br>
              <a:rPr lang="en-US" sz="1800" dirty="0">
                <a:effectLst/>
                <a:latin typeface="Lato" panose="020F0502020204030203" pitchFamily="34" charset="0"/>
                <a:ea typeface="Lato" panose="020F0502020204030203" pitchFamily="34" charset="0"/>
                <a:cs typeface="Lato" panose="020F0502020204030203" pitchFamily="34" charset="0"/>
              </a:rPr>
            </a:br>
            <a:endParaRPr lang="en-US" dirty="0">
              <a:latin typeface="Lato" panose="020F0502020204030203" pitchFamily="34" charset="0"/>
              <a:ea typeface="Lato" panose="020F0502020204030203" pitchFamily="34" charset="0"/>
              <a:cs typeface="Lato" panose="020F0502020204030203" pitchFamily="34" charset="0"/>
            </a:endParaRPr>
          </a:p>
          <a:p>
            <a:pPr marL="342900" indent="-342900">
              <a:buClr>
                <a:schemeClr val="accent2">
                  <a:lumMod val="75000"/>
                </a:schemeClr>
              </a:buClr>
              <a:buFont typeface="Wingdings" panose="05000000000000000000" pitchFamily="2" charset="2"/>
              <a:buChar char="§"/>
            </a:pPr>
            <a:r>
              <a:rPr lang="en-US" dirty="0">
                <a:latin typeface="Lato"/>
                <a:ea typeface="Lato"/>
                <a:cs typeface="Lato"/>
              </a:rPr>
              <a:t>Collect and consolidate all prospect spreadsheets and work to upload into new sales CRM</a:t>
            </a:r>
            <a:endParaRPr lang="en-US" dirty="0">
              <a:latin typeface="Lato" panose="020F0502020204030203" pitchFamily="34" charset="0"/>
              <a:ea typeface="Lato" panose="020F0502020204030203" pitchFamily="34" charset="0"/>
              <a:cs typeface="Lato" panose="020F0502020204030203" pitchFamily="34" charset="0"/>
            </a:endParaRPr>
          </a:p>
          <a:p>
            <a:pPr>
              <a:buClr>
                <a:srgbClr val="C55A11"/>
              </a:buClr>
            </a:pPr>
            <a:endParaRPr lang="en-US" dirty="0">
              <a:latin typeface="Lato"/>
              <a:ea typeface="Lato"/>
              <a:cs typeface="Lato"/>
            </a:endParaRPr>
          </a:p>
          <a:p>
            <a:pPr marL="342900" indent="-342900">
              <a:buClr>
                <a:schemeClr val="accent2">
                  <a:lumMod val="75000"/>
                </a:schemeClr>
              </a:buClr>
              <a:buFont typeface="Wingdings" panose="05000000000000000000" pitchFamily="2" charset="2"/>
              <a:buChar char="§"/>
            </a:pPr>
            <a:r>
              <a:rPr lang="en-US" dirty="0">
                <a:latin typeface="Lato"/>
                <a:ea typeface="Lato"/>
                <a:cs typeface="Lato"/>
              </a:rPr>
              <a:t>Continue targeted prospect outreach surrounding MKPL in Philly</a:t>
            </a:r>
            <a:br>
              <a:rPr lang="en-US" sz="1800" dirty="0">
                <a:effectLst/>
                <a:latin typeface="Lato" panose="020F0502020204030203" pitchFamily="34" charset="0"/>
                <a:ea typeface="Lato" panose="020F0502020204030203" pitchFamily="34" charset="0"/>
                <a:cs typeface="Lato" panose="020F0502020204030203" pitchFamily="34" charset="0"/>
              </a:rPr>
            </a:br>
            <a:endParaRPr lang="en-US" dirty="0">
              <a:latin typeface="Lato" panose="020F0502020204030203" pitchFamily="34" charset="0"/>
              <a:ea typeface="Lato" panose="020F0502020204030203" pitchFamily="34" charset="0"/>
              <a:cs typeface="Lato" panose="020F0502020204030203" pitchFamily="34" charset="0"/>
            </a:endParaRPr>
          </a:p>
          <a:p>
            <a:pPr marL="342900" indent="-342900">
              <a:buClr>
                <a:schemeClr val="accent2">
                  <a:lumMod val="75000"/>
                </a:schemeClr>
              </a:buClr>
              <a:buFont typeface="Wingdings" panose="05000000000000000000" pitchFamily="2" charset="2"/>
              <a:buChar char="§"/>
            </a:pPr>
            <a:r>
              <a:rPr lang="en-US" dirty="0">
                <a:latin typeface="Lato"/>
                <a:ea typeface="Lato"/>
                <a:cs typeface="Lato"/>
              </a:rPr>
              <a:t>Renew existing strategic partnerships and renegotiate partnership agreement if necessary</a:t>
            </a:r>
            <a:br>
              <a:rPr lang="en-US" sz="1800" dirty="0">
                <a:effectLst/>
                <a:latin typeface="Lato" panose="020F0502020204030203" pitchFamily="34" charset="0"/>
                <a:ea typeface="Lato" panose="020F0502020204030203" pitchFamily="34" charset="0"/>
                <a:cs typeface="Lato" panose="020F0502020204030203" pitchFamily="34" charset="0"/>
              </a:rPr>
            </a:br>
            <a:endParaRPr lang="en-US" sz="1800" dirty="0">
              <a:effectLst/>
              <a:latin typeface="Lato" panose="020F0502020204030203" pitchFamily="34" charset="0"/>
              <a:ea typeface="Lato" panose="020F0502020204030203" pitchFamily="34" charset="0"/>
              <a:cs typeface="Lato" panose="020F0502020204030203" pitchFamily="34" charset="0"/>
            </a:endParaRPr>
          </a:p>
          <a:p>
            <a:pPr marL="342900" indent="-342900">
              <a:buClr>
                <a:schemeClr val="accent2">
                  <a:lumMod val="75000"/>
                </a:schemeClr>
              </a:buClr>
              <a:buFont typeface="Wingdings" panose="05000000000000000000" pitchFamily="2" charset="2"/>
              <a:buChar char="§"/>
            </a:pPr>
            <a:r>
              <a:rPr lang="en-US" dirty="0">
                <a:latin typeface="Lato"/>
                <a:ea typeface="Lato"/>
                <a:cs typeface="Lato"/>
              </a:rPr>
              <a:t>Considering putting together a program or event around the 100th Anniversary of ABA and Route 66</a:t>
            </a:r>
            <a:endParaRPr lang="en-US" sz="1800" dirty="0">
              <a:effectLst/>
              <a:latin typeface="Lato" panose="020F0502020204030203" pitchFamily="34" charset="0"/>
              <a:ea typeface="Lato" panose="020F0502020204030203" pitchFamily="34" charset="0"/>
              <a:cs typeface="Lato" panose="020F0502020204030203" pitchFamily="34" charset="0"/>
            </a:endParaRPr>
          </a:p>
          <a:p>
            <a:pPr marR="0" lvl="0">
              <a:spcBef>
                <a:spcPts val="0"/>
              </a:spcBef>
              <a:spcAft>
                <a:spcPts val="0"/>
              </a:spcAft>
            </a:pPr>
            <a:endParaRPr lang="en-US" sz="2400" b="1" u="sng" dirty="0">
              <a:latin typeface="Calibri" panose="020F0502020204030204"/>
              <a:ea typeface="Calibri" panose="020F0502020204030204"/>
              <a:cs typeface="Calibri" panose="020F0502020204030204"/>
            </a:endParaRPr>
          </a:p>
          <a:p>
            <a:endParaRPr lang="en-US" sz="2000" dirty="0">
              <a:ea typeface="Calibri" panose="020F0502020204030204"/>
              <a:cs typeface="Calibri" panose="020F0502020204030204"/>
            </a:endParaRPr>
          </a:p>
        </p:txBody>
      </p:sp>
    </p:spTree>
    <p:extLst>
      <p:ext uri="{BB962C8B-B14F-4D97-AF65-F5344CB8AC3E}">
        <p14:creationId xmlns:p14="http://schemas.microsoft.com/office/powerpoint/2010/main" val="96629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4DA0C7-DEEB-4518-A61B-0A2A831585C6}"/>
              </a:ext>
            </a:extLst>
          </p:cNvPr>
          <p:cNvSpPr/>
          <p:nvPr/>
        </p:nvSpPr>
        <p:spPr>
          <a:xfrm>
            <a:off x="-2" y="3"/>
            <a:ext cx="9144001" cy="100172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8" name="TextBox 7"/>
          <p:cNvSpPr txBox="1"/>
          <p:nvPr/>
        </p:nvSpPr>
        <p:spPr>
          <a:xfrm>
            <a:off x="1281006" y="241011"/>
            <a:ext cx="6684627" cy="553998"/>
          </a:xfrm>
          <a:prstGeom prst="rect">
            <a:avLst/>
          </a:prstGeom>
          <a:noFill/>
        </p:spPr>
        <p:txBody>
          <a:bodyPr wrap="square" lIns="91440" tIns="45720" rIns="91440" bIns="45720" rtlCol="0" anchor="t">
            <a:spAutoFit/>
          </a:bodyPr>
          <a:lstStyle/>
          <a:p>
            <a:pPr algn="ctr" defTabSz="914377">
              <a:defRPr/>
            </a:pPr>
            <a:r>
              <a:rPr lang="en-US" sz="3000" b="1" dirty="0">
                <a:solidFill>
                  <a:prstClr val="white"/>
                </a:solidFill>
                <a:latin typeface="Palatino Linotype"/>
                <a:ea typeface="Tahoma"/>
                <a:cs typeface="Tahoma"/>
              </a:rPr>
              <a:t>Thank You</a:t>
            </a:r>
            <a:endParaRPr lang="en-US" sz="3000" b="1" dirty="0">
              <a:solidFill>
                <a:prstClr val="white"/>
              </a:solidFill>
              <a:latin typeface="Palatino Linotype" panose="02040502050505030304" pitchFamily="18"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stretch>
            <a:fillRect/>
          </a:stretch>
        </p:blipFill>
        <p:spPr>
          <a:xfrm>
            <a:off x="8072962" y="6305161"/>
            <a:ext cx="920299" cy="414333"/>
          </a:xfrm>
          <a:prstGeom prst="rect">
            <a:avLst/>
          </a:prstGeom>
        </p:spPr>
      </p:pic>
      <p:sp>
        <p:nvSpPr>
          <p:cNvPr id="7" name="Content Placeholder 2">
            <a:extLst>
              <a:ext uri="{FF2B5EF4-FFF2-40B4-BE49-F238E27FC236}">
                <a16:creationId xmlns:a16="http://schemas.microsoft.com/office/drawing/2014/main" id="{CBFCA28B-B847-4099-A545-AE63D77C1252}"/>
              </a:ext>
            </a:extLst>
          </p:cNvPr>
          <p:cNvSpPr txBox="1">
            <a:spLocks/>
          </p:cNvSpPr>
          <p:nvPr/>
        </p:nvSpPr>
        <p:spPr>
          <a:xfrm>
            <a:off x="332219" y="1481982"/>
            <a:ext cx="8582200" cy="4887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marL="0" indent="0" algn="ctr" defTabSz="914377">
              <a:buNone/>
              <a:defRPr/>
            </a:pPr>
            <a:endParaRPr lang="en-US" sz="1800" dirty="0">
              <a:solidFill>
                <a:prstClr val="black"/>
              </a:solidFill>
              <a:latin typeface="Calibri" panose="020F0502020204030204"/>
            </a:endParaRPr>
          </a:p>
          <a:p>
            <a:pPr marL="0" indent="0" algn="ctr" defTabSz="914377">
              <a:buNone/>
              <a:defRPr/>
            </a:pPr>
            <a:endParaRPr lang="en-US"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73F761DB-FFD8-211F-C5DC-F248A6C0950B}"/>
              </a:ext>
            </a:extLst>
          </p:cNvPr>
          <p:cNvSpPr txBox="1"/>
          <p:nvPr/>
        </p:nvSpPr>
        <p:spPr>
          <a:xfrm>
            <a:off x="2282311" y="1679864"/>
            <a:ext cx="4579374" cy="1754326"/>
          </a:xfrm>
          <a:prstGeom prst="rect">
            <a:avLst/>
          </a:prstGeom>
          <a:noFill/>
        </p:spPr>
        <p:txBody>
          <a:bodyPr wrap="square" lIns="91440" tIns="45720" rIns="91440" bIns="45720" anchor="t">
            <a:spAutoFit/>
          </a:bodyPr>
          <a:lstStyle/>
          <a:p>
            <a:pPr algn="ctr"/>
            <a:endParaRPr lang="en-US" b="1" dirty="0">
              <a:solidFill>
                <a:srgbClr val="002B5C"/>
              </a:solidFill>
              <a:latin typeface="Lato" panose="020F0502020204030203" pitchFamily="34" charset="0"/>
              <a:ea typeface="Lato" panose="020F0502020204030203" pitchFamily="34" charset="0"/>
              <a:cs typeface="Lato" panose="020F0502020204030203" pitchFamily="34" charset="0"/>
            </a:endParaRPr>
          </a:p>
          <a:p>
            <a:pPr algn="ctr"/>
            <a:r>
              <a:rPr lang="en-US" b="1" dirty="0">
                <a:solidFill>
                  <a:srgbClr val="002B5C"/>
                </a:solidFill>
                <a:latin typeface="Lato"/>
                <a:ea typeface="Lato"/>
                <a:cs typeface="Lato"/>
              </a:rPr>
              <a:t>Jennifer Garry</a:t>
            </a:r>
            <a:endParaRPr lang="en-US" b="1" dirty="0">
              <a:solidFill>
                <a:srgbClr val="002B5C"/>
              </a:solidFill>
              <a:latin typeface="Lato" panose="020F0502020204030203" pitchFamily="34" charset="0"/>
              <a:ea typeface="Lato" panose="020F0502020204030203" pitchFamily="34" charset="0"/>
              <a:cs typeface="Lato" panose="020F0502020204030203" pitchFamily="34" charset="0"/>
            </a:endParaRPr>
          </a:p>
          <a:p>
            <a:pPr algn="ctr"/>
            <a:r>
              <a:rPr lang="en-US" b="1" dirty="0">
                <a:solidFill>
                  <a:srgbClr val="002B5C"/>
                </a:solidFill>
                <a:latin typeface="Lato"/>
                <a:ea typeface="Lato"/>
                <a:cs typeface="Lato"/>
              </a:rPr>
              <a:t>Director of Membership</a:t>
            </a:r>
          </a:p>
          <a:p>
            <a:pPr algn="ctr"/>
            <a:r>
              <a:rPr lang="en-US" dirty="0">
                <a:solidFill>
                  <a:srgbClr val="002B5C"/>
                </a:solidFill>
                <a:latin typeface="Lato"/>
                <a:ea typeface="Lato"/>
                <a:cs typeface="Lato"/>
              </a:rPr>
              <a:t>American Bus Association</a:t>
            </a:r>
            <a:br>
              <a:rPr lang="en-US" b="1" dirty="0">
                <a:latin typeface="Lato" panose="020F0502020204030203" pitchFamily="34" charset="0"/>
                <a:ea typeface="Lato" panose="020F0502020204030203" pitchFamily="34" charset="0"/>
                <a:cs typeface="Lato" panose="020F0502020204030203" pitchFamily="34" charset="0"/>
              </a:rPr>
            </a:br>
            <a:r>
              <a:rPr lang="en-US" dirty="0">
                <a:solidFill>
                  <a:srgbClr val="002B5C"/>
                </a:solidFill>
                <a:latin typeface="Lato"/>
                <a:ea typeface="Lato"/>
                <a:cs typeface="Lato"/>
                <a:hlinkClick r:id="rId4"/>
              </a:rPr>
              <a:t>jgarry@buses.org</a:t>
            </a:r>
            <a:endParaRPr lang="en-US" dirty="0">
              <a:solidFill>
                <a:srgbClr val="002B5C"/>
              </a:solidFill>
              <a:latin typeface="Lato"/>
              <a:ea typeface="Lato"/>
              <a:cs typeface="Lato"/>
            </a:endParaRPr>
          </a:p>
          <a:p>
            <a:pPr algn="ctr"/>
            <a:r>
              <a:rPr lang="en-US"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202.218.7234</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449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6e1384-97f0-4592-8b0b-55abe6df193a" xsi:nil="true"/>
    <lcf76f155ced4ddcb4097134ff3c332f xmlns="6d1a44b1-20bf-4bbb-b273-1c741c62158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C677E7B22E744DBB1AECB4860741A8" ma:contentTypeVersion="16" ma:contentTypeDescription="Create a new document." ma:contentTypeScope="" ma:versionID="a80c946dfaee8d274c7261f34d4888b2">
  <xsd:schema xmlns:xsd="http://www.w3.org/2001/XMLSchema" xmlns:xs="http://www.w3.org/2001/XMLSchema" xmlns:p="http://schemas.microsoft.com/office/2006/metadata/properties" xmlns:ns2="6d1a44b1-20bf-4bbb-b273-1c741c62158a" xmlns:ns3="b26e1384-97f0-4592-8b0b-55abe6df193a" targetNamespace="http://schemas.microsoft.com/office/2006/metadata/properties" ma:root="true" ma:fieldsID="f8f83f20e30a0033e4e428fb169b6adb" ns2:_="" ns3:_="">
    <xsd:import namespace="6d1a44b1-20bf-4bbb-b273-1c741c62158a"/>
    <xsd:import namespace="b26e1384-97f0-4592-8b0b-55abe6df19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a44b1-20bf-4bbb-b273-1c741c6215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735bbac-7162-4b8e-994b-7ef6496090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6e1384-97f0-4592-8b0b-55abe6df19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0ab2e77-99a1-4acf-ba82-3ff491680e70}" ma:internalName="TaxCatchAll" ma:showField="CatchAllData" ma:web="b26e1384-97f0-4592-8b0b-55abe6df19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674825-DE67-4948-AF24-833A95A4964D}">
  <ds:schemaRefs>
    <ds:schemaRef ds:uri="http://schemas.microsoft.com/office/2006/metadata/properties"/>
    <ds:schemaRef ds:uri="http://schemas.microsoft.com/office/infopath/2007/PartnerControls"/>
    <ds:schemaRef ds:uri="fbf902d1-0774-4d2a-ab83-bc74c88c5d6b"/>
    <ds:schemaRef ds:uri="b26e1384-97f0-4592-8b0b-55abe6df193a"/>
  </ds:schemaRefs>
</ds:datastoreItem>
</file>

<file path=customXml/itemProps2.xml><?xml version="1.0" encoding="utf-8"?>
<ds:datastoreItem xmlns:ds="http://schemas.openxmlformats.org/officeDocument/2006/customXml" ds:itemID="{492422F6-EBFD-4494-9167-DC744ED7F2DB}">
  <ds:schemaRefs>
    <ds:schemaRef ds:uri="http://schemas.microsoft.com/sharepoint/v3/contenttype/forms"/>
  </ds:schemaRefs>
</ds:datastoreItem>
</file>

<file path=customXml/itemProps3.xml><?xml version="1.0" encoding="utf-8"?>
<ds:datastoreItem xmlns:ds="http://schemas.openxmlformats.org/officeDocument/2006/customXml" ds:itemID="{CC53C231-D799-4336-A6E4-1FEF849A8C24}"/>
</file>

<file path=docProps/app.xml><?xml version="1.0" encoding="utf-8"?>
<Properties xmlns="http://schemas.openxmlformats.org/officeDocument/2006/extended-properties" xmlns:vt="http://schemas.openxmlformats.org/officeDocument/2006/docPropsVTypes">
  <TotalTime>4263</TotalTime>
  <Words>593</Words>
  <Application>Microsoft Office PowerPoint</Application>
  <PresentationFormat>On-screen Show (4:3)</PresentationFormat>
  <Paragraphs>95</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Pantuso</dc:creator>
  <cp:lastModifiedBy>Lia Zegeye</cp:lastModifiedBy>
  <cp:revision>1016</cp:revision>
  <cp:lastPrinted>2022-05-02T20:39:57Z</cp:lastPrinted>
  <dcterms:created xsi:type="dcterms:W3CDTF">2019-09-11T19:29:44Z</dcterms:created>
  <dcterms:modified xsi:type="dcterms:W3CDTF">2024-04-17T00:22:36Z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0x010100B9C677E7B22E744DBB1AECB4860741A8</vt:lpwstr>
  </property>
  <property fmtid="{D5CDD505-2E9C-101B-9397-08002B2CF9AE}" pid="3" name="MediaServiceImageTags">
    <vt:lpwstr/>
  </property>
</Properties>
</file>