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7" r:id="rId4"/>
    <p:sldId id="269" r:id="rId5"/>
    <p:sldId id="258" r:id="rId6"/>
    <p:sldId id="259" r:id="rId7"/>
    <p:sldId id="260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D01B0-C151-40BC-86CB-AA0E81BB6965}" type="doc">
      <dgm:prSet loTypeId="urn:diagrams.loki3.com/Bracke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02C71-0E59-499D-AFE5-68AD8F20F591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Baseline Assessment for Security Enhancement (BASE)</a:t>
          </a:r>
        </a:p>
      </dgm:t>
    </dgm:pt>
    <dgm:pt modelId="{21926B2C-67AC-4CC3-BB42-BAAAFA8C6CF1}" type="parTrans" cxnId="{94FA0F73-B9BD-4FC2-91A0-DFF4A9F7022B}">
      <dgm:prSet/>
      <dgm:spPr/>
      <dgm:t>
        <a:bodyPr/>
        <a:lstStyle/>
        <a:p>
          <a:endParaRPr lang="en-US"/>
        </a:p>
      </dgm:t>
    </dgm:pt>
    <dgm:pt modelId="{A3947B5F-AD2F-4019-AC0E-EDFEB0185BA6}" type="sibTrans" cxnId="{94FA0F73-B9BD-4FC2-91A0-DFF4A9F7022B}">
      <dgm:prSet/>
      <dgm:spPr/>
      <dgm:t>
        <a:bodyPr/>
        <a:lstStyle/>
        <a:p>
          <a:endParaRPr lang="en-US"/>
        </a:p>
      </dgm:t>
    </dgm:pt>
    <dgm:pt modelId="{91A927FA-C92A-4C3F-BA06-5DB728FFC5F0}">
      <dgm:prSet phldrT="[Text]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Strategic Level</a:t>
          </a:r>
        </a:p>
      </dgm:t>
    </dgm:pt>
    <dgm:pt modelId="{3E34138F-E443-421A-9C5C-150CAFEB3530}" type="parTrans" cxnId="{5065464A-F8EA-464B-A55A-9079F4746B91}">
      <dgm:prSet/>
      <dgm:spPr/>
      <dgm:t>
        <a:bodyPr/>
        <a:lstStyle/>
        <a:p>
          <a:endParaRPr lang="en-US"/>
        </a:p>
      </dgm:t>
    </dgm:pt>
    <dgm:pt modelId="{5C656973-5FD4-4396-AC3A-53F5DB3277EA}" type="sibTrans" cxnId="{5065464A-F8EA-464B-A55A-9079F4746B91}">
      <dgm:prSet/>
      <dgm:spPr/>
      <dgm:t>
        <a:bodyPr/>
        <a:lstStyle/>
        <a:p>
          <a:endParaRPr lang="en-US"/>
        </a:p>
      </dgm:t>
    </dgm:pt>
    <dgm:pt modelId="{EF483517-7B2D-4753-86E0-EDD301C7D60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Exercise Information System (EXIS)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Risk Mitigation Activities for Surface Transportation (RMAST)</a:t>
          </a:r>
        </a:p>
      </dgm:t>
    </dgm:pt>
    <dgm:pt modelId="{B5457959-A80F-4FA0-B0AB-4AFB29A55E7C}" type="parTrans" cxnId="{E423D77F-4790-4622-8199-C9E16AF9DEE1}">
      <dgm:prSet/>
      <dgm:spPr/>
      <dgm:t>
        <a:bodyPr/>
        <a:lstStyle/>
        <a:p>
          <a:endParaRPr lang="en-US"/>
        </a:p>
      </dgm:t>
    </dgm:pt>
    <dgm:pt modelId="{C3E0759D-E588-4F52-9F70-7CDAB17B726F}" type="sibTrans" cxnId="{E423D77F-4790-4622-8199-C9E16AF9DEE1}">
      <dgm:prSet/>
      <dgm:spPr/>
      <dgm:t>
        <a:bodyPr/>
        <a:lstStyle/>
        <a:p>
          <a:endParaRPr lang="en-US"/>
        </a:p>
      </dgm:t>
    </dgm:pt>
    <dgm:pt modelId="{B7FDA306-65DB-4BBF-988B-C7B2235504B5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Operational Level</a:t>
          </a:r>
        </a:p>
      </dgm:t>
    </dgm:pt>
    <dgm:pt modelId="{CD1AE080-C2C3-4255-A2F1-D133662D5A88}" type="parTrans" cxnId="{02330564-22B7-481F-8951-E4BE1451F4C0}">
      <dgm:prSet/>
      <dgm:spPr/>
      <dgm:t>
        <a:bodyPr/>
        <a:lstStyle/>
        <a:p>
          <a:endParaRPr lang="en-US"/>
        </a:p>
      </dgm:t>
    </dgm:pt>
    <dgm:pt modelId="{79FE0724-F944-4A58-996C-B94D4BA1E46F}" type="sibTrans" cxnId="{02330564-22B7-481F-8951-E4BE1451F4C0}">
      <dgm:prSet/>
      <dgm:spPr/>
      <dgm:t>
        <a:bodyPr/>
        <a:lstStyle/>
        <a:p>
          <a:endParaRPr lang="en-US"/>
        </a:p>
      </dgm:t>
    </dgm:pt>
    <dgm:pt modelId="{27C919C9-5C79-4ACD-8CE1-7AA52ED5EDAA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Security Enhancement Through Assessment (SETA)</a:t>
          </a:r>
        </a:p>
      </dgm:t>
    </dgm:pt>
    <dgm:pt modelId="{A928812D-1E30-4302-9354-48387BA3F12D}" type="parTrans" cxnId="{04D082AF-20B5-4C1C-84AC-79416AF65C6B}">
      <dgm:prSet/>
      <dgm:spPr/>
      <dgm:t>
        <a:bodyPr/>
        <a:lstStyle/>
        <a:p>
          <a:endParaRPr lang="en-US"/>
        </a:p>
      </dgm:t>
    </dgm:pt>
    <dgm:pt modelId="{EE227F4D-1CD3-4FB7-AF6F-77B6FE949C7B}" type="sibTrans" cxnId="{04D082AF-20B5-4C1C-84AC-79416AF65C6B}">
      <dgm:prSet/>
      <dgm:spPr/>
      <dgm:t>
        <a:bodyPr/>
        <a:lstStyle/>
        <a:p>
          <a:endParaRPr lang="en-US"/>
        </a:p>
      </dgm:t>
    </dgm:pt>
    <dgm:pt modelId="{F82F020B-3C2E-43F6-A418-143634DEDFAA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Tactical Level</a:t>
          </a:r>
        </a:p>
      </dgm:t>
    </dgm:pt>
    <dgm:pt modelId="{936A7D3E-104A-4CF7-AAE6-AC8D70415A8B}" type="parTrans" cxnId="{0505356A-6A6C-4543-9F2C-0E44B3A3D901}">
      <dgm:prSet/>
      <dgm:spPr/>
      <dgm:t>
        <a:bodyPr/>
        <a:lstStyle/>
        <a:p>
          <a:endParaRPr lang="en-US"/>
        </a:p>
      </dgm:t>
    </dgm:pt>
    <dgm:pt modelId="{86802550-BFF0-4859-A860-F902EB5E75A4}" type="sibTrans" cxnId="{0505356A-6A6C-4543-9F2C-0E44B3A3D901}">
      <dgm:prSet/>
      <dgm:spPr/>
      <dgm:t>
        <a:bodyPr/>
        <a:lstStyle/>
        <a:p>
          <a:endParaRPr lang="en-US"/>
        </a:p>
      </dgm:t>
    </dgm:pt>
    <dgm:pt modelId="{2DEF7A7E-ECC3-4E53-B321-34CEAD682747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TSI-facilitated, stakeholder-specific security tabletop exercise </a:t>
          </a:r>
        </a:p>
      </dgm:t>
    </dgm:pt>
    <dgm:pt modelId="{DDB396EC-9FCA-492F-8122-A98CA9763E02}" type="parTrans" cxnId="{18D55CFD-2984-4D6E-88C6-DCA22470889B}">
      <dgm:prSet/>
      <dgm:spPr/>
      <dgm:t>
        <a:bodyPr/>
        <a:lstStyle/>
        <a:p>
          <a:endParaRPr lang="en-US"/>
        </a:p>
      </dgm:t>
    </dgm:pt>
    <dgm:pt modelId="{F46FACF7-FD5B-4403-816B-1B026697C412}" type="sibTrans" cxnId="{18D55CFD-2984-4D6E-88C6-DCA22470889B}">
      <dgm:prSet/>
      <dgm:spPr/>
      <dgm:t>
        <a:bodyPr/>
        <a:lstStyle/>
        <a:p>
          <a:endParaRPr lang="en-US"/>
        </a:p>
      </dgm:t>
    </dgm:pt>
    <dgm:pt modelId="{2A89A15A-872D-4277-BDDD-0B0E80DD3E8B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Collaborative front line employee assessment  </a:t>
          </a:r>
        </a:p>
      </dgm:t>
    </dgm:pt>
    <dgm:pt modelId="{3BA8E095-3843-4BC8-B679-C74E273A256C}" type="parTrans" cxnId="{657E61BE-14F8-4C22-B7F2-E5DDBD77DC12}">
      <dgm:prSet/>
      <dgm:spPr/>
      <dgm:t>
        <a:bodyPr/>
        <a:lstStyle/>
        <a:p>
          <a:endParaRPr lang="en-US"/>
        </a:p>
      </dgm:t>
    </dgm:pt>
    <dgm:pt modelId="{AF911A2F-FF5B-497A-8EDB-8E7010A0984A}" type="sibTrans" cxnId="{657E61BE-14F8-4C22-B7F2-E5DDBD77DC12}">
      <dgm:prSet/>
      <dgm:spPr/>
      <dgm:t>
        <a:bodyPr/>
        <a:lstStyle/>
        <a:p>
          <a:endParaRPr lang="en-US"/>
        </a:p>
      </dgm:t>
    </dgm:pt>
    <dgm:pt modelId="{A6097585-D143-4461-B8D5-BCA6CAD4082A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Assessment of security policies and procedures</a:t>
          </a:r>
        </a:p>
      </dgm:t>
    </dgm:pt>
    <dgm:pt modelId="{EFFF69E4-0A53-4788-B265-C53322685A94}" type="sibTrans" cxnId="{6526502C-C499-4728-814E-A46A5A75809E}">
      <dgm:prSet/>
      <dgm:spPr/>
      <dgm:t>
        <a:bodyPr/>
        <a:lstStyle/>
        <a:p>
          <a:endParaRPr lang="en-US"/>
        </a:p>
      </dgm:t>
    </dgm:pt>
    <dgm:pt modelId="{DAE99FD7-9034-4CF5-B9ED-0E55F7BDED57}" type="parTrans" cxnId="{6526502C-C499-4728-814E-A46A5A75809E}">
      <dgm:prSet/>
      <dgm:spPr/>
      <dgm:t>
        <a:bodyPr/>
        <a:lstStyle/>
        <a:p>
          <a:endParaRPr lang="en-US"/>
        </a:p>
      </dgm:t>
    </dgm:pt>
    <dgm:pt modelId="{ADC19CC1-6A3B-4750-9911-9BE2B581195D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TSA-provided security training</a:t>
          </a:r>
        </a:p>
      </dgm:t>
    </dgm:pt>
    <dgm:pt modelId="{685866C7-7204-4E1D-B24D-6639C5822788}" type="parTrans" cxnId="{D0E36916-4F97-42B9-A673-5C747437EB16}">
      <dgm:prSet/>
      <dgm:spPr/>
      <dgm:t>
        <a:bodyPr/>
        <a:lstStyle/>
        <a:p>
          <a:endParaRPr lang="en-US"/>
        </a:p>
      </dgm:t>
    </dgm:pt>
    <dgm:pt modelId="{7848B181-E1BB-4BE5-905C-56B8001AAFE3}" type="sibTrans" cxnId="{D0E36916-4F97-42B9-A673-5C747437EB16}">
      <dgm:prSet/>
      <dgm:spPr/>
      <dgm:t>
        <a:bodyPr/>
        <a:lstStyle/>
        <a:p>
          <a:endParaRPr lang="en-US"/>
        </a:p>
      </dgm:t>
    </dgm:pt>
    <dgm:pt modelId="{2D86EFF7-9959-43E2-99EB-515847E33A61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T- Start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D2A64-3799-4E6C-B4EA-715047D458CF}" type="parTrans" cxnId="{B7D7FE36-70D4-4066-9C44-9928C6E20C1F}">
      <dgm:prSet/>
      <dgm:spPr/>
      <dgm:t>
        <a:bodyPr/>
        <a:lstStyle/>
        <a:p>
          <a:endParaRPr lang="en-US"/>
        </a:p>
      </dgm:t>
    </dgm:pt>
    <dgm:pt modelId="{551D87CA-F0FF-42E7-95DF-09F1D870E707}" type="sibTrans" cxnId="{B7D7FE36-70D4-4066-9C44-9928C6E20C1F}">
      <dgm:prSet/>
      <dgm:spPr/>
      <dgm:t>
        <a:bodyPr/>
        <a:lstStyle/>
        <a:p>
          <a:endParaRPr lang="en-US"/>
        </a:p>
      </dgm:t>
    </dgm:pt>
    <dgm:pt modelId="{1BBBD8AE-0E5C-426C-A057-79B03E86271B}" type="pres">
      <dgm:prSet presAssocID="{A31D01B0-C151-40BC-86CB-AA0E81BB69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0FE36-3441-4403-AD89-68710592FB6E}" type="pres">
      <dgm:prSet presAssocID="{B7E02C71-0E59-499D-AFE5-68AD8F20F591}" presName="linNode" presStyleCnt="0"/>
      <dgm:spPr/>
    </dgm:pt>
    <dgm:pt modelId="{333F9CEA-0DD5-4A25-8D97-7441710DC4EE}" type="pres">
      <dgm:prSet presAssocID="{B7E02C71-0E59-499D-AFE5-68AD8F20F59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7DD02-DD38-4B45-86AB-1422329112A3}" type="pres">
      <dgm:prSet presAssocID="{B7E02C71-0E59-499D-AFE5-68AD8F20F591}" presName="bracket" presStyleLbl="parChTrans1D1" presStyleIdx="0" presStyleCnt="3"/>
      <dgm:spPr/>
    </dgm:pt>
    <dgm:pt modelId="{D0066A9A-B74F-4D6C-B8A3-4CBF8B5052B7}" type="pres">
      <dgm:prSet presAssocID="{B7E02C71-0E59-499D-AFE5-68AD8F20F591}" presName="spH" presStyleCnt="0"/>
      <dgm:spPr/>
    </dgm:pt>
    <dgm:pt modelId="{BCA93818-9495-4390-B08D-E83BF137A293}" type="pres">
      <dgm:prSet presAssocID="{B7E02C71-0E59-499D-AFE5-68AD8F20F59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91112-97A7-491F-880D-1EAF26B1BF0D}" type="pres">
      <dgm:prSet presAssocID="{A3947B5F-AD2F-4019-AC0E-EDFEB0185BA6}" presName="spV" presStyleCnt="0"/>
      <dgm:spPr/>
    </dgm:pt>
    <dgm:pt modelId="{CE48B4DA-32D3-4775-B7BF-2DCBD7E49856}" type="pres">
      <dgm:prSet presAssocID="{EF483517-7B2D-4753-86E0-EDD301C7D609}" presName="linNode" presStyleCnt="0"/>
      <dgm:spPr/>
    </dgm:pt>
    <dgm:pt modelId="{9A535F77-D5E9-40B7-9F62-7ED293775D5C}" type="pres">
      <dgm:prSet presAssocID="{EF483517-7B2D-4753-86E0-EDD301C7D609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A3661-92F6-4B59-9632-0C8CAAC75A43}" type="pres">
      <dgm:prSet presAssocID="{EF483517-7B2D-4753-86E0-EDD301C7D609}" presName="bracket" presStyleLbl="parChTrans1D1" presStyleIdx="1" presStyleCnt="3"/>
      <dgm:spPr/>
    </dgm:pt>
    <dgm:pt modelId="{57920EDA-C634-4329-A840-9AC3CA90C7AB}" type="pres">
      <dgm:prSet presAssocID="{EF483517-7B2D-4753-86E0-EDD301C7D609}" presName="spH" presStyleCnt="0"/>
      <dgm:spPr/>
    </dgm:pt>
    <dgm:pt modelId="{846CBF2B-AE9F-4A1D-B03A-856016A2B403}" type="pres">
      <dgm:prSet presAssocID="{EF483517-7B2D-4753-86E0-EDD301C7D609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32554-EF22-4272-BA02-735C1BF8248B}" type="pres">
      <dgm:prSet presAssocID="{C3E0759D-E588-4F52-9F70-7CDAB17B726F}" presName="spV" presStyleCnt="0"/>
      <dgm:spPr/>
    </dgm:pt>
    <dgm:pt modelId="{C1665EA4-BEE4-49E0-8A24-78EC42C906B6}" type="pres">
      <dgm:prSet presAssocID="{27C919C9-5C79-4ACD-8CE1-7AA52ED5EDAA}" presName="linNode" presStyleCnt="0"/>
      <dgm:spPr/>
    </dgm:pt>
    <dgm:pt modelId="{9A55C529-F26C-4501-9B07-388DADCB2451}" type="pres">
      <dgm:prSet presAssocID="{27C919C9-5C79-4ACD-8CE1-7AA52ED5EDAA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D3209-CB45-4E70-8748-ECB0B998AB89}" type="pres">
      <dgm:prSet presAssocID="{27C919C9-5C79-4ACD-8CE1-7AA52ED5EDAA}" presName="bracket" presStyleLbl="parChTrans1D1" presStyleIdx="2" presStyleCnt="3"/>
      <dgm:spPr/>
    </dgm:pt>
    <dgm:pt modelId="{337AA755-05BB-4C33-8404-D0007F9E354B}" type="pres">
      <dgm:prSet presAssocID="{27C919C9-5C79-4ACD-8CE1-7AA52ED5EDAA}" presName="spH" presStyleCnt="0"/>
      <dgm:spPr/>
    </dgm:pt>
    <dgm:pt modelId="{2C5809A6-457A-4741-8965-27B692F56262}" type="pres">
      <dgm:prSet presAssocID="{27C919C9-5C79-4ACD-8CE1-7AA52ED5EDAA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6502C-C499-4728-814E-A46A5A75809E}" srcId="{91A927FA-C92A-4C3F-BA06-5DB728FFC5F0}" destId="{A6097585-D143-4461-B8D5-BCA6CAD4082A}" srcOrd="0" destOrd="0" parTransId="{DAE99FD7-9034-4CF5-B9ED-0E55F7BDED57}" sibTransId="{EFFF69E4-0A53-4788-B265-C53322685A94}"/>
    <dgm:cxn modelId="{D0E36916-4F97-42B9-A673-5C747437EB16}" srcId="{B7FDA306-65DB-4BBF-988B-C7B2235504B5}" destId="{ADC19CC1-6A3B-4750-9911-9BE2B581195D}" srcOrd="2" destOrd="0" parTransId="{685866C7-7204-4E1D-B24D-6639C5822788}" sibTransId="{7848B181-E1BB-4BE5-905C-56B8001AAFE3}"/>
    <dgm:cxn modelId="{D4E5DD44-E4ED-4106-8DF1-5363E44D697C}" type="presOf" srcId="{2DEF7A7E-ECC3-4E53-B321-34CEAD682747}" destId="{846CBF2B-AE9F-4A1D-B03A-856016A2B403}" srcOrd="0" destOrd="1" presId="urn:diagrams.loki3.com/BracketList"/>
    <dgm:cxn modelId="{3F674113-53DB-4835-806E-8C7D640E8F8B}" type="presOf" srcId="{A31D01B0-C151-40BC-86CB-AA0E81BB6965}" destId="{1BBBD8AE-0E5C-426C-A057-79B03E86271B}" srcOrd="0" destOrd="0" presId="urn:diagrams.loki3.com/BracketList"/>
    <dgm:cxn modelId="{7970CB7D-CBE1-4953-9E44-0BC73C1638BF}" type="presOf" srcId="{B7E02C71-0E59-499D-AFE5-68AD8F20F591}" destId="{333F9CEA-0DD5-4A25-8D97-7441710DC4EE}" srcOrd="0" destOrd="0" presId="urn:diagrams.loki3.com/BracketList"/>
    <dgm:cxn modelId="{B7D7FE36-70D4-4066-9C44-9928C6E20C1F}" srcId="{B7FDA306-65DB-4BBF-988B-C7B2235504B5}" destId="{2D86EFF7-9959-43E2-99EB-515847E33A61}" srcOrd="1" destOrd="0" parTransId="{52AD2A64-3799-4E6C-B4EA-715047D458CF}" sibTransId="{551D87CA-F0FF-42E7-95DF-09F1D870E707}"/>
    <dgm:cxn modelId="{6C4D808E-D2AB-49BA-AFE0-D706999E57B2}" type="presOf" srcId="{2D86EFF7-9959-43E2-99EB-515847E33A61}" destId="{846CBF2B-AE9F-4A1D-B03A-856016A2B403}" srcOrd="0" destOrd="2" presId="urn:diagrams.loki3.com/BracketList"/>
    <dgm:cxn modelId="{02330564-22B7-481F-8951-E4BE1451F4C0}" srcId="{EF483517-7B2D-4753-86E0-EDD301C7D609}" destId="{B7FDA306-65DB-4BBF-988B-C7B2235504B5}" srcOrd="0" destOrd="0" parTransId="{CD1AE080-C2C3-4255-A2F1-D133662D5A88}" sibTransId="{79FE0724-F944-4A58-996C-B94D4BA1E46F}"/>
    <dgm:cxn modelId="{3576E252-15F4-47A5-ACE1-B69286A31532}" type="presOf" srcId="{ADC19CC1-6A3B-4750-9911-9BE2B581195D}" destId="{846CBF2B-AE9F-4A1D-B03A-856016A2B403}" srcOrd="0" destOrd="3" presId="urn:diagrams.loki3.com/BracketList"/>
    <dgm:cxn modelId="{0505356A-6A6C-4543-9F2C-0E44B3A3D901}" srcId="{27C919C9-5C79-4ACD-8CE1-7AA52ED5EDAA}" destId="{F82F020B-3C2E-43F6-A418-143634DEDFAA}" srcOrd="0" destOrd="0" parTransId="{936A7D3E-104A-4CF7-AAE6-AC8D70415A8B}" sibTransId="{86802550-BFF0-4859-A860-F902EB5E75A4}"/>
    <dgm:cxn modelId="{5AB8AE62-8467-47A9-90EB-FB6787609EFE}" type="presOf" srcId="{EF483517-7B2D-4753-86E0-EDD301C7D609}" destId="{9A535F77-D5E9-40B7-9F62-7ED293775D5C}" srcOrd="0" destOrd="0" presId="urn:diagrams.loki3.com/BracketList"/>
    <dgm:cxn modelId="{5E564AEE-1F6F-4049-A0C4-179CB3871AE3}" type="presOf" srcId="{91A927FA-C92A-4C3F-BA06-5DB728FFC5F0}" destId="{BCA93818-9495-4390-B08D-E83BF137A293}" srcOrd="0" destOrd="0" presId="urn:diagrams.loki3.com/BracketList"/>
    <dgm:cxn modelId="{04D082AF-20B5-4C1C-84AC-79416AF65C6B}" srcId="{A31D01B0-C151-40BC-86CB-AA0E81BB6965}" destId="{27C919C9-5C79-4ACD-8CE1-7AA52ED5EDAA}" srcOrd="2" destOrd="0" parTransId="{A928812D-1E30-4302-9354-48387BA3F12D}" sibTransId="{EE227F4D-1CD3-4FB7-AF6F-77B6FE949C7B}"/>
    <dgm:cxn modelId="{2542C4EC-D5AA-49B5-BB16-813A9BFD25C8}" type="presOf" srcId="{27C919C9-5C79-4ACD-8CE1-7AA52ED5EDAA}" destId="{9A55C529-F26C-4501-9B07-388DADCB2451}" srcOrd="0" destOrd="0" presId="urn:diagrams.loki3.com/BracketList"/>
    <dgm:cxn modelId="{94FA0F73-B9BD-4FC2-91A0-DFF4A9F7022B}" srcId="{A31D01B0-C151-40BC-86CB-AA0E81BB6965}" destId="{B7E02C71-0E59-499D-AFE5-68AD8F20F591}" srcOrd="0" destOrd="0" parTransId="{21926B2C-67AC-4CC3-BB42-BAAAFA8C6CF1}" sibTransId="{A3947B5F-AD2F-4019-AC0E-EDFEB0185BA6}"/>
    <dgm:cxn modelId="{55E5C466-3421-43D5-8083-2DE95D2D992B}" type="presOf" srcId="{A6097585-D143-4461-B8D5-BCA6CAD4082A}" destId="{BCA93818-9495-4390-B08D-E83BF137A293}" srcOrd="0" destOrd="1" presId="urn:diagrams.loki3.com/BracketList"/>
    <dgm:cxn modelId="{E423D77F-4790-4622-8199-C9E16AF9DEE1}" srcId="{A31D01B0-C151-40BC-86CB-AA0E81BB6965}" destId="{EF483517-7B2D-4753-86E0-EDD301C7D609}" srcOrd="1" destOrd="0" parTransId="{B5457959-A80F-4FA0-B0AB-4AFB29A55E7C}" sibTransId="{C3E0759D-E588-4F52-9F70-7CDAB17B726F}"/>
    <dgm:cxn modelId="{657E61BE-14F8-4C22-B7F2-E5DDBD77DC12}" srcId="{F82F020B-3C2E-43F6-A418-143634DEDFAA}" destId="{2A89A15A-872D-4277-BDDD-0B0E80DD3E8B}" srcOrd="0" destOrd="0" parTransId="{3BA8E095-3843-4BC8-B679-C74E273A256C}" sibTransId="{AF911A2F-FF5B-497A-8EDB-8E7010A0984A}"/>
    <dgm:cxn modelId="{AE0AAD3A-64FB-49AF-B82C-303F616C815E}" type="presOf" srcId="{2A89A15A-872D-4277-BDDD-0B0E80DD3E8B}" destId="{2C5809A6-457A-4741-8965-27B692F56262}" srcOrd="0" destOrd="1" presId="urn:diagrams.loki3.com/BracketList"/>
    <dgm:cxn modelId="{023954D4-1BE9-4E47-A822-C258D7B38777}" type="presOf" srcId="{F82F020B-3C2E-43F6-A418-143634DEDFAA}" destId="{2C5809A6-457A-4741-8965-27B692F56262}" srcOrd="0" destOrd="0" presId="urn:diagrams.loki3.com/BracketList"/>
    <dgm:cxn modelId="{18D55CFD-2984-4D6E-88C6-DCA22470889B}" srcId="{B7FDA306-65DB-4BBF-988B-C7B2235504B5}" destId="{2DEF7A7E-ECC3-4E53-B321-34CEAD682747}" srcOrd="0" destOrd="0" parTransId="{DDB396EC-9FCA-492F-8122-A98CA9763E02}" sibTransId="{F46FACF7-FD5B-4403-816B-1B026697C412}"/>
    <dgm:cxn modelId="{5065464A-F8EA-464B-A55A-9079F4746B91}" srcId="{B7E02C71-0E59-499D-AFE5-68AD8F20F591}" destId="{91A927FA-C92A-4C3F-BA06-5DB728FFC5F0}" srcOrd="0" destOrd="0" parTransId="{3E34138F-E443-421A-9C5C-150CAFEB3530}" sibTransId="{5C656973-5FD4-4396-AC3A-53F5DB3277EA}"/>
    <dgm:cxn modelId="{461AE000-4685-4227-882E-88278E4EEBB4}" type="presOf" srcId="{B7FDA306-65DB-4BBF-988B-C7B2235504B5}" destId="{846CBF2B-AE9F-4A1D-B03A-856016A2B403}" srcOrd="0" destOrd="0" presId="urn:diagrams.loki3.com/BracketList"/>
    <dgm:cxn modelId="{D120AF61-B469-4F02-8D55-DA690D07EC3C}" type="presParOf" srcId="{1BBBD8AE-0E5C-426C-A057-79B03E86271B}" destId="{4A60FE36-3441-4403-AD89-68710592FB6E}" srcOrd="0" destOrd="0" presId="urn:diagrams.loki3.com/BracketList"/>
    <dgm:cxn modelId="{452464FC-B100-4582-AB02-507E317EA977}" type="presParOf" srcId="{4A60FE36-3441-4403-AD89-68710592FB6E}" destId="{333F9CEA-0DD5-4A25-8D97-7441710DC4EE}" srcOrd="0" destOrd="0" presId="urn:diagrams.loki3.com/BracketList"/>
    <dgm:cxn modelId="{FF0A17D4-00F9-4F66-B966-6E6CA2A956F7}" type="presParOf" srcId="{4A60FE36-3441-4403-AD89-68710592FB6E}" destId="{BA87DD02-DD38-4B45-86AB-1422329112A3}" srcOrd="1" destOrd="0" presId="urn:diagrams.loki3.com/BracketList"/>
    <dgm:cxn modelId="{80A92453-7F98-4A84-A00F-1D4C05D3DAE8}" type="presParOf" srcId="{4A60FE36-3441-4403-AD89-68710592FB6E}" destId="{D0066A9A-B74F-4D6C-B8A3-4CBF8B5052B7}" srcOrd="2" destOrd="0" presId="urn:diagrams.loki3.com/BracketList"/>
    <dgm:cxn modelId="{8DBF60F3-A521-43CC-B2F0-E33BD9EAD790}" type="presParOf" srcId="{4A60FE36-3441-4403-AD89-68710592FB6E}" destId="{BCA93818-9495-4390-B08D-E83BF137A293}" srcOrd="3" destOrd="0" presId="urn:diagrams.loki3.com/BracketList"/>
    <dgm:cxn modelId="{E2610B3E-8E36-44A9-9033-C75E5FB64AA6}" type="presParOf" srcId="{1BBBD8AE-0E5C-426C-A057-79B03E86271B}" destId="{5D591112-97A7-491F-880D-1EAF26B1BF0D}" srcOrd="1" destOrd="0" presId="urn:diagrams.loki3.com/BracketList"/>
    <dgm:cxn modelId="{973D41EA-0F77-4959-B779-98BF41C30E45}" type="presParOf" srcId="{1BBBD8AE-0E5C-426C-A057-79B03E86271B}" destId="{CE48B4DA-32D3-4775-B7BF-2DCBD7E49856}" srcOrd="2" destOrd="0" presId="urn:diagrams.loki3.com/BracketList"/>
    <dgm:cxn modelId="{3AE0D1BE-9E9C-4F01-AC58-5DA9B96E43C8}" type="presParOf" srcId="{CE48B4DA-32D3-4775-B7BF-2DCBD7E49856}" destId="{9A535F77-D5E9-40B7-9F62-7ED293775D5C}" srcOrd="0" destOrd="0" presId="urn:diagrams.loki3.com/BracketList"/>
    <dgm:cxn modelId="{94059D6C-86E3-43F2-8B96-6E344E4CB592}" type="presParOf" srcId="{CE48B4DA-32D3-4775-B7BF-2DCBD7E49856}" destId="{DD7A3661-92F6-4B59-9632-0C8CAAC75A43}" srcOrd="1" destOrd="0" presId="urn:diagrams.loki3.com/BracketList"/>
    <dgm:cxn modelId="{5F04FC73-23DE-4543-81A2-8738EC073FDD}" type="presParOf" srcId="{CE48B4DA-32D3-4775-B7BF-2DCBD7E49856}" destId="{57920EDA-C634-4329-A840-9AC3CA90C7AB}" srcOrd="2" destOrd="0" presId="urn:diagrams.loki3.com/BracketList"/>
    <dgm:cxn modelId="{26ABA7F4-AD93-4C33-813C-46DCBB3CEF5D}" type="presParOf" srcId="{CE48B4DA-32D3-4775-B7BF-2DCBD7E49856}" destId="{846CBF2B-AE9F-4A1D-B03A-856016A2B403}" srcOrd="3" destOrd="0" presId="urn:diagrams.loki3.com/BracketList"/>
    <dgm:cxn modelId="{8DC847BB-FB43-4C26-8D70-445270783989}" type="presParOf" srcId="{1BBBD8AE-0E5C-426C-A057-79B03E86271B}" destId="{E0132554-EF22-4272-BA02-735C1BF8248B}" srcOrd="3" destOrd="0" presId="urn:diagrams.loki3.com/BracketList"/>
    <dgm:cxn modelId="{31F75424-95AC-4215-ACB7-FD702F84FCC8}" type="presParOf" srcId="{1BBBD8AE-0E5C-426C-A057-79B03E86271B}" destId="{C1665EA4-BEE4-49E0-8A24-78EC42C906B6}" srcOrd="4" destOrd="0" presId="urn:diagrams.loki3.com/BracketList"/>
    <dgm:cxn modelId="{EC21F85C-1C7D-4B80-ACC3-A29F78D0EFA9}" type="presParOf" srcId="{C1665EA4-BEE4-49E0-8A24-78EC42C906B6}" destId="{9A55C529-F26C-4501-9B07-388DADCB2451}" srcOrd="0" destOrd="0" presId="urn:diagrams.loki3.com/BracketList"/>
    <dgm:cxn modelId="{8850517C-CC24-40CD-A898-A89E2E0B5E34}" type="presParOf" srcId="{C1665EA4-BEE4-49E0-8A24-78EC42C906B6}" destId="{509D3209-CB45-4E70-8748-ECB0B998AB89}" srcOrd="1" destOrd="0" presId="urn:diagrams.loki3.com/BracketList"/>
    <dgm:cxn modelId="{743D4F2A-8715-449C-82D2-58153F1804EE}" type="presParOf" srcId="{C1665EA4-BEE4-49E0-8A24-78EC42C906B6}" destId="{337AA755-05BB-4C33-8404-D0007F9E354B}" srcOrd="2" destOrd="0" presId="urn:diagrams.loki3.com/BracketList"/>
    <dgm:cxn modelId="{3FDE0CA2-BC1C-438C-97C3-C51F479A9EF9}" type="presParOf" srcId="{C1665EA4-BEE4-49E0-8A24-78EC42C906B6}" destId="{2C5809A6-457A-4741-8965-27B692F5626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F9CEA-0DD5-4A25-8D97-7441710DC4EE}">
      <dsp:nvSpPr>
        <dsp:cNvPr id="0" name=""/>
        <dsp:cNvSpPr/>
      </dsp:nvSpPr>
      <dsp:spPr>
        <a:xfrm>
          <a:off x="0" y="107240"/>
          <a:ext cx="21717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Baseline Assessment for Security Enhancement (BASE)</a:t>
          </a:r>
        </a:p>
      </dsp:txBody>
      <dsp:txXfrm>
        <a:off x="0" y="107240"/>
        <a:ext cx="2171700" cy="1287000"/>
      </dsp:txXfrm>
    </dsp:sp>
    <dsp:sp modelId="{BA87DD02-DD38-4B45-86AB-1422329112A3}">
      <dsp:nvSpPr>
        <dsp:cNvPr id="0" name=""/>
        <dsp:cNvSpPr/>
      </dsp:nvSpPr>
      <dsp:spPr>
        <a:xfrm>
          <a:off x="2171699" y="107240"/>
          <a:ext cx="4343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93818-9495-4390-B08D-E83BF137A293}">
      <dsp:nvSpPr>
        <dsp:cNvPr id="0" name=""/>
        <dsp:cNvSpPr/>
      </dsp:nvSpPr>
      <dsp:spPr>
        <a:xfrm>
          <a:off x="2779775" y="107240"/>
          <a:ext cx="5907024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Strategic Level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Assessment of security policies and procedures</a:t>
          </a:r>
        </a:p>
      </dsp:txBody>
      <dsp:txXfrm>
        <a:off x="2779775" y="107240"/>
        <a:ext cx="5907024" cy="1287000"/>
      </dsp:txXfrm>
    </dsp:sp>
    <dsp:sp modelId="{9A535F77-D5E9-40B7-9F62-7ED293775D5C}">
      <dsp:nvSpPr>
        <dsp:cNvPr id="0" name=""/>
        <dsp:cNvSpPr/>
      </dsp:nvSpPr>
      <dsp:spPr>
        <a:xfrm>
          <a:off x="0" y="1628240"/>
          <a:ext cx="2171700" cy="209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Exercise Information System (EXIS)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Risk Mitigation Activities for Surface Transportation (RMAST)</a:t>
          </a:r>
        </a:p>
      </dsp:txBody>
      <dsp:txXfrm>
        <a:off x="0" y="1628240"/>
        <a:ext cx="2171700" cy="2091375"/>
      </dsp:txXfrm>
    </dsp:sp>
    <dsp:sp modelId="{DD7A3661-92F6-4B59-9632-0C8CAAC75A43}">
      <dsp:nvSpPr>
        <dsp:cNvPr id="0" name=""/>
        <dsp:cNvSpPr/>
      </dsp:nvSpPr>
      <dsp:spPr>
        <a:xfrm>
          <a:off x="2171699" y="1628240"/>
          <a:ext cx="434340" cy="2091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CBF2B-AE9F-4A1D-B03A-856016A2B403}">
      <dsp:nvSpPr>
        <dsp:cNvPr id="0" name=""/>
        <dsp:cNvSpPr/>
      </dsp:nvSpPr>
      <dsp:spPr>
        <a:xfrm>
          <a:off x="2779775" y="1628240"/>
          <a:ext cx="5907024" cy="2091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Operational Level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TSI-facilitated, stakeholder-specific security tabletop exercise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T- Start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TSA-provided security training</a:t>
          </a:r>
        </a:p>
      </dsp:txBody>
      <dsp:txXfrm>
        <a:off x="2779775" y="1628240"/>
        <a:ext cx="5907024" cy="2091375"/>
      </dsp:txXfrm>
    </dsp:sp>
    <dsp:sp modelId="{9A55C529-F26C-4501-9B07-388DADCB2451}">
      <dsp:nvSpPr>
        <dsp:cNvPr id="0" name=""/>
        <dsp:cNvSpPr/>
      </dsp:nvSpPr>
      <dsp:spPr>
        <a:xfrm>
          <a:off x="0" y="3953615"/>
          <a:ext cx="21717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Security Enhancement Through Assessment (SETA)</a:t>
          </a:r>
        </a:p>
      </dsp:txBody>
      <dsp:txXfrm>
        <a:off x="0" y="3953615"/>
        <a:ext cx="2171700" cy="1287000"/>
      </dsp:txXfrm>
    </dsp:sp>
    <dsp:sp modelId="{509D3209-CB45-4E70-8748-ECB0B998AB89}">
      <dsp:nvSpPr>
        <dsp:cNvPr id="0" name=""/>
        <dsp:cNvSpPr/>
      </dsp:nvSpPr>
      <dsp:spPr>
        <a:xfrm>
          <a:off x="2171699" y="3953615"/>
          <a:ext cx="4343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09A6-457A-4741-8965-27B692F56262}">
      <dsp:nvSpPr>
        <dsp:cNvPr id="0" name=""/>
        <dsp:cNvSpPr/>
      </dsp:nvSpPr>
      <dsp:spPr>
        <a:xfrm>
          <a:off x="2779775" y="3953615"/>
          <a:ext cx="5907024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Tactical Level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Collaborative front line employee assessment  </a:t>
          </a:r>
        </a:p>
      </dsp:txBody>
      <dsp:txXfrm>
        <a:off x="2779775" y="3953615"/>
        <a:ext cx="5907024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33AD4-8677-4A29-A1EC-17CF27E9D901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46E7-108E-410E-B05A-387A0753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0A8DE4-9CFD-47EF-86B3-7A5CD30B78C1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588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8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security observations-especially during high volume/high traffic times, stakeholder engagement activities-high visibility engagement with stakeholder officials to add a “presence” to various venues.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6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often assist with in-service presentations and work with Directors of Transportation and (known) School Safety Specialists.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2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 Tabletops</a:t>
            </a:r>
            <a:r>
              <a:rPr lang="en-US" baseline="0" dirty="0"/>
              <a:t> are scheduled through our HQ Team who are HSEEP-certified exercise practitioners. There are between 8-12 scheduled per year and are multi-agency exercises designed to examine a stakeholders response to a series of linked or un-linked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02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1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11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 Tabletops</a:t>
            </a:r>
            <a:r>
              <a:rPr lang="en-US" baseline="0" dirty="0"/>
              <a:t> are scheduled through our HQ Team who are HSEEP-certified exercise practitioners. There are between 8-12 scheduled per year and are multi-agency exercises designed to examine a stakeholders response to a series of linked or un-linked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5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TSA security-based</a:t>
            </a:r>
            <a:r>
              <a:rPr lang="en-US" baseline="0" dirty="0"/>
              <a:t> programs that we offer at no-direct cost to stakeholders. The only cost is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TSA security-based</a:t>
            </a:r>
            <a:r>
              <a:rPr lang="en-US" baseline="0" dirty="0"/>
              <a:t> programs that we offer at no-direct cost to stakeholders. The only cost is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93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0A8DE4-9CFD-47EF-86B3-7A5CD30B78C1}" type="slidenum">
              <a:rPr lang="en-US" altLang="en-US" smtClean="0"/>
              <a:pPr/>
              <a:t>34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97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0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0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1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3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Any/all</a:t>
            </a:r>
            <a:r>
              <a:rPr lang="en-US" baseline="0" dirty="0"/>
              <a:t> information shared with TSA as part of this assessment process is secured as Sensitive Security Information and protected under 49 CFR Part 1520.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A2BD6-8C28-46EC-863C-DE18D98FCDF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017229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3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6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5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5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2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9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66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3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0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3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04800" y="609600"/>
            <a:ext cx="11582400" cy="1588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368800" y="0"/>
            <a:ext cx="7518400" cy="457200"/>
          </a:xfrm>
        </p:spPr>
        <p:txBody>
          <a:bodyPr>
            <a:noAutofit/>
          </a:bodyPr>
          <a:lstStyle>
            <a:lvl1pPr algn="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11582400" cy="13849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518400" cy="457200"/>
          </a:xfrm>
        </p:spPr>
        <p:txBody>
          <a:bodyPr>
            <a:noAutofit/>
          </a:bodyPr>
          <a:lstStyle>
            <a:lvl1pPr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94228"/>
            <a:ext cx="2032000" cy="4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648440" y="6458713"/>
            <a:ext cx="231140" cy="161583"/>
          </a:xfrm>
        </p:spPr>
        <p:txBody>
          <a:bodyPr/>
          <a:lstStyle/>
          <a:p>
            <a:fld id="{51B65ECA-C40D-4EB6-AFDF-CE9632AAF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1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12192000" cy="2029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731" y="105727"/>
            <a:ext cx="10896536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6590" y="2515593"/>
            <a:ext cx="10878820" cy="254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8440" y="6458713"/>
            <a:ext cx="231140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mcquaid@tsa.dhs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ederalregister.gov/documents/2023/05/23/2023-10131/vetting-of-certain-surface-transportation-employe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saenrollmentbyidemia.tsa.dhs.gov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urfaceVetting@tsa.dh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3/05/23/2023-10131/vetting-of-certain-surface-transportation-employees" TargetMode="External"/><Relationship Id="rId2" Type="http://schemas.openxmlformats.org/officeDocument/2006/relationships/hyperlink" Target="mailto:SurfaceVetting@tsa.dh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280" y="3159760"/>
              <a:ext cx="1534159" cy="15443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0" y="4704079"/>
            <a:ext cx="8350469" cy="95564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540"/>
              </a:spcBef>
            </a:pPr>
            <a:r>
              <a:rPr sz="3200" spc="-10" dirty="0" smtClean="0">
                <a:solidFill>
                  <a:srgbClr val="001F5F"/>
                </a:solidFill>
              </a:rPr>
              <a:t>T</a:t>
            </a:r>
            <a:r>
              <a:rPr lang="en-US" sz="3200" spc="-10" dirty="0" smtClean="0">
                <a:solidFill>
                  <a:srgbClr val="001F5F"/>
                </a:solidFill>
              </a:rPr>
              <a:t>ransportation Security Administration</a:t>
            </a:r>
            <a:br>
              <a:rPr lang="en-US" sz="3200" spc="-10" dirty="0" smtClean="0">
                <a:solidFill>
                  <a:srgbClr val="001F5F"/>
                </a:solidFill>
              </a:rPr>
            </a:br>
            <a:r>
              <a:rPr lang="en-US" sz="3200" spc="-10" dirty="0" smtClean="0">
                <a:solidFill>
                  <a:srgbClr val="001F5F"/>
                </a:solidFill>
              </a:rPr>
              <a:t>Update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6852725" y="6105772"/>
            <a:ext cx="1885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7E7E7E"/>
                </a:solidFill>
                <a:latin typeface="Arial"/>
                <a:cs typeface="Arial"/>
              </a:rPr>
              <a:t>July</a:t>
            </a:r>
            <a:r>
              <a:rPr sz="2400" spc="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sz="2400" dirty="0" smtClean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2400" spc="-9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spc="-20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lang="en-US" sz="2400" spc="-20" dirty="0" smtClean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31" y="105727"/>
            <a:ext cx="10896536" cy="905375"/>
          </a:xfrm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Vetting NPRM Current Status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28818" y="1895684"/>
            <a:ext cx="9481185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lang="en-US" sz="3200" dirty="0" smtClean="0">
                <a:latin typeface="Arial"/>
                <a:cs typeface="Arial"/>
              </a:rPr>
              <a:t>The Public Comment Period closed on 21 August 2023.</a:t>
            </a: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r>
              <a:rPr lang="en-US" sz="3200" dirty="0" smtClean="0">
                <a:latin typeface="Arial"/>
                <a:cs typeface="Arial"/>
              </a:rPr>
              <a:t>The Public Comments to the NPRM are being adjudicated and TSA is preparing to publish the final rule.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64521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31" y="105727"/>
            <a:ext cx="10896536" cy="905375"/>
          </a:xfrm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Security Training Rule, Current Status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28818" y="1895684"/>
            <a:ext cx="9481185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lang="en-US" sz="3200" dirty="0" smtClean="0">
                <a:latin typeface="Arial"/>
                <a:cs typeface="Arial"/>
              </a:rPr>
              <a:t>As of 18 July 2024, 68 OTRB Operators have reported applicability for the final rule.</a:t>
            </a: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r>
              <a:rPr lang="en-US" sz="3200" dirty="0" smtClean="0">
                <a:latin typeface="Arial"/>
                <a:cs typeface="Arial"/>
              </a:rPr>
              <a:t>TSA has approved 65 Security Training Programs, and 2 additional programs are under review.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0005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31" y="105727"/>
            <a:ext cx="10896536" cy="905375"/>
          </a:xfrm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Some Thoughts on Cyber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28818" y="1895684"/>
            <a:ext cx="9481185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lang="en-US" sz="3200" dirty="0" smtClean="0">
                <a:latin typeface="Arial"/>
                <a:cs typeface="Arial"/>
              </a:rPr>
              <a:t>NWA.</a:t>
            </a: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r>
              <a:rPr lang="en-US" sz="3200" dirty="0" err="1" smtClean="0">
                <a:latin typeface="Arial"/>
                <a:cs typeface="Arial"/>
              </a:rPr>
              <a:t>CloudStrike</a:t>
            </a:r>
            <a:r>
              <a:rPr lang="en-US" sz="3200" dirty="0" smtClean="0">
                <a:latin typeface="Arial"/>
                <a:cs typeface="Arial"/>
              </a:rPr>
              <a:t> Global Outage on 19 July.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5746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0294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2420" y="380047"/>
            <a:ext cx="1418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161" y="2634553"/>
            <a:ext cx="10033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3104" marR="5080" indent="-324104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6000" b="0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feel</a:t>
            </a:r>
            <a:r>
              <a:rPr sz="60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free</a:t>
            </a:r>
            <a:r>
              <a:rPr sz="6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6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ask</a:t>
            </a:r>
            <a:r>
              <a:rPr sz="6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us</a:t>
            </a:r>
            <a:r>
              <a:rPr sz="6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spc="-25" dirty="0">
                <a:solidFill>
                  <a:srgbClr val="000000"/>
                </a:solidFill>
                <a:latin typeface="Arial"/>
                <a:cs typeface="Arial"/>
              </a:rPr>
              <a:t>any </a:t>
            </a:r>
            <a:r>
              <a:rPr sz="6000" b="0" spc="-10" dirty="0">
                <a:solidFill>
                  <a:srgbClr val="000000"/>
                </a:solidFill>
                <a:latin typeface="Arial"/>
                <a:cs typeface="Arial"/>
              </a:rPr>
              <a:t>questions.</a:t>
            </a:r>
            <a:endParaRPr sz="6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30640" y="4074160"/>
            <a:ext cx="2875280" cy="2783840"/>
            <a:chOff x="8930640" y="4074160"/>
            <a:chExt cx="2875280" cy="2783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640" y="4074160"/>
              <a:ext cx="2875279" cy="278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3840" y="4277360"/>
              <a:ext cx="2265679" cy="22656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7040" y="1513840"/>
            <a:ext cx="3759199" cy="375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85" y="834629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4100" y="2057402"/>
            <a:ext cx="7539038" cy="553998"/>
          </a:xfrm>
        </p:spPr>
        <p:txBody>
          <a:bodyPr/>
          <a:lstStyle/>
          <a:p>
            <a:pPr>
              <a:defRPr/>
            </a:pPr>
            <a:endParaRPr lang="en-US" altLang="en-US" b="1" dirty="0">
              <a:solidFill>
                <a:srgbClr val="FFFF00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351485" y="4206480"/>
            <a:ext cx="7543800" cy="12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3300" b="1" dirty="0">
                <a:solidFill>
                  <a:srgbClr val="FFFF00"/>
                </a:solidFill>
              </a:rPr>
              <a:t>TSA Surface </a:t>
            </a:r>
            <a:r>
              <a:rPr lang="en-US" sz="3300" b="1" dirty="0">
                <a:solidFill>
                  <a:srgbClr val="FFFF00"/>
                </a:solidFill>
              </a:rPr>
              <a:t>Security Outreach </a:t>
            </a:r>
            <a:r>
              <a:rPr lang="en-US" sz="3300" b="1" dirty="0">
                <a:solidFill>
                  <a:srgbClr val="FFFF00"/>
                </a:solidFill>
              </a:rPr>
              <a:t>Programs and Resources</a:t>
            </a:r>
            <a:endParaRPr lang="en-US" sz="33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0" y="1385888"/>
            <a:ext cx="1850231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385888"/>
            <a:ext cx="1821656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647950" y="76200"/>
            <a:ext cx="6896100" cy="457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Security Outreach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600200" y="2286000"/>
            <a:ext cx="8686800" cy="22098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Baseline Assessment for Security Enhancement (BASE)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Risk Mitigation Activities for Surface Transportation (RMAST)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Exercise Information System (EXIS)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 Enhancement Through Assessment (SETA</a:t>
            </a:r>
            <a:r>
              <a:rPr lang="en-US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T-Start (Transportation Security-Plan Template and Assessment Review Toolkit)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800" y="0"/>
            <a:ext cx="7010400" cy="53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Security Outreach Programs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0709336"/>
              </p:ext>
            </p:extLst>
          </p:nvPr>
        </p:nvGraphicFramePr>
        <p:xfrm>
          <a:off x="1828800" y="1600200"/>
          <a:ext cx="8686800" cy="53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29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0200" y="2133600"/>
            <a:ext cx="8686800" cy="48006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Voluntary, no cost program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Comprehensive security assessment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4 General Areas: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Management and Accountability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Personnel Security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Facility Security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Vehicle Security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General Areas divided into 20 Security Action Item (SAI) categories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SAI categories divided into 100 specific security line elements/questions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Questions developed from industry standards and security best practices with input provided from industry stakeholders</a:t>
            </a:r>
            <a:endParaRPr lang="en-US" sz="2000" dirty="0"/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Foundation for all TSA Surface Security Outreach Programs</a:t>
            </a:r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endParaRPr lang="en-US" sz="2000" dirty="0">
              <a:solidFill>
                <a:srgbClr val="05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28800" y="838200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09800"/>
            <a:ext cx="2667000" cy="19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2057400"/>
            <a:ext cx="11582400" cy="1384995"/>
          </a:xfrm>
        </p:spPr>
        <p:txBody>
          <a:bodyPr>
            <a:noAutofit/>
          </a:bodyPr>
          <a:lstStyle/>
          <a:p>
            <a:r>
              <a:rPr lang="en-US" sz="2000" dirty="0"/>
              <a:t>What types of documents do we review?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 Plan /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Written Risk Assessment Report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Emergency Response Plan /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Safety Plan /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Continuity of Operations Plan (COOP)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Business Recovery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Company / Facility Contact or Phone Tree List(s)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Written IT Security Guidelines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Emergency Services Contact or Phone Tree List(s)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Training Manual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Drivers’ Manual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 Training Records-key administrative/management staff and several bus operators</a:t>
            </a:r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endParaRPr lang="en-US" sz="2000" dirty="0">
              <a:solidFill>
                <a:srgbClr val="05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28800" y="838200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</p:spTree>
    <p:extLst>
      <p:ext uri="{BB962C8B-B14F-4D97-AF65-F5344CB8AC3E}">
        <p14:creationId xmlns:p14="http://schemas.microsoft.com/office/powerpoint/2010/main" val="32978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31" y="105727"/>
            <a:ext cx="10896536" cy="905375"/>
          </a:xfrm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 Brief Introduction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514994" y="1499234"/>
            <a:ext cx="9630410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endParaRPr lang="en-US" sz="2000" dirty="0" smtClean="0">
              <a:latin typeface="Arial"/>
              <a:cs typeface="Arial"/>
            </a:endParaRP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lang="en-US" sz="2000" dirty="0" smtClean="0">
                <a:latin typeface="Arial"/>
                <a:cs typeface="Arial"/>
              </a:rPr>
              <a:t>Daniel A. McQuaid, Industry Engagement Manager, Highway Motor Carrier Division, Surface, PPE</a:t>
            </a: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lang="en-US" sz="2000" dirty="0" smtClean="0">
                <a:latin typeface="Arial"/>
                <a:cs typeface="Arial"/>
              </a:rPr>
              <a:t>Most Recent Assignment was as the TSA Attaché to Turkey, and 15 other countries from 2016 to 2024.</a:t>
            </a: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lang="en-US" sz="2000" dirty="0" smtClean="0">
                <a:latin typeface="Arial"/>
                <a:cs typeface="Arial"/>
              </a:rPr>
              <a:t>35 years in the Transportation Security Sector, both in industry and the federal government.  New to the Surface Transportation Sector.</a:t>
            </a: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lang="en-US" sz="2000" dirty="0" smtClean="0">
                <a:latin typeface="Arial"/>
                <a:cs typeface="Arial"/>
              </a:rPr>
              <a:t>Recruited by FAA in October of 2001 from Northwest Airlines in the aftermath of the events of 9/11.  Transitioned to TSA in March of 2003.</a:t>
            </a: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lang="en-US" sz="2000" dirty="0" smtClean="0">
                <a:latin typeface="Arial"/>
                <a:cs typeface="Arial"/>
              </a:rPr>
              <a:t>Contact Information:  </a:t>
            </a:r>
            <a:r>
              <a:rPr lang="en-US" sz="2000" dirty="0" smtClean="0">
                <a:latin typeface="Arial"/>
                <a:cs typeface="Arial"/>
                <a:hlinkClick r:id="rId2"/>
              </a:rPr>
              <a:t>daniel.mcquaid@tsa.dhs.gov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1981200"/>
            <a:ext cx="11582400" cy="1384995"/>
          </a:xfrm>
        </p:spPr>
        <p:txBody>
          <a:bodyPr>
            <a:noAutofit/>
          </a:bodyPr>
          <a:lstStyle/>
          <a:p>
            <a:r>
              <a:rPr lang="en-US" sz="2000" dirty="0"/>
              <a:t>What types of documents do we review-Cont’d?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 Sensitive Information (SSI) Policy/Equivalent Florida Policy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/>
              <a:t>Any other documents pertaining to 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Access control requirements (building, bus parking areas, etc.)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Employee Identification Policy (i.e. Employee ID wearing requirements)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Location of all bus and Transportation Department vehicle parking areas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Background and driver’s license checks for driver and non-driver Transportation Department personnel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Any documents that may assist with the security assessment</a:t>
            </a:r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r>
              <a:rPr lang="en-US" sz="2000" b="1" dirty="0"/>
              <a:t>Note-All documents/information received will be protected pursuant to 49 Code of Federal Regulations (CFR) Part 1520 and will not be released to anyone other than the originating stakeholder.</a:t>
            </a:r>
            <a:endParaRPr lang="en-US" sz="2000" dirty="0"/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28800" y="838200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</p:spTree>
    <p:extLst>
      <p:ext uri="{BB962C8B-B14F-4D97-AF65-F5344CB8AC3E}">
        <p14:creationId xmlns:p14="http://schemas.microsoft.com/office/powerpoint/2010/main" val="25500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1150" y="0"/>
            <a:ext cx="14097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76400" y="1828800"/>
            <a:ext cx="8686800" cy="4936259"/>
          </a:xfrm>
        </p:spPr>
        <p:txBody>
          <a:bodyPr>
            <a:normAutofit/>
          </a:bodyPr>
          <a:lstStyle/>
          <a:p>
            <a:r>
              <a:rPr lang="en-US" sz="2600" dirty="0"/>
              <a:t>Supports DHS goals to:</a:t>
            </a:r>
          </a:p>
          <a:p>
            <a:pPr lvl="1" indent="-342900">
              <a:spcBef>
                <a:spcPct val="60000"/>
              </a:spcBef>
              <a:buClr>
                <a:srgbClr val="050000"/>
              </a:buClr>
              <a:buFont typeface="+mj-lt"/>
              <a:buAutoNum type="arabicPeriod"/>
            </a:pPr>
            <a:r>
              <a:rPr lang="en-US" sz="1900" b="1" dirty="0"/>
              <a:t>ESTABLISH</a:t>
            </a:r>
            <a:r>
              <a:rPr lang="en-US" sz="1900" dirty="0"/>
              <a:t> a baseline of the surface transportation stakeholder’s internal security processes, procedures and policies against industry standards and security best practices. </a:t>
            </a:r>
          </a:p>
          <a:p>
            <a:pPr lvl="1" indent="-342900">
              <a:spcBef>
                <a:spcPct val="60000"/>
              </a:spcBef>
              <a:buClr>
                <a:srgbClr val="050000"/>
              </a:buClr>
              <a:buFont typeface="+mj-lt"/>
              <a:buAutoNum type="arabicPeriod"/>
            </a:pPr>
            <a:r>
              <a:rPr lang="en-US" sz="1900" b="1" dirty="0"/>
              <a:t>IDENTIFY</a:t>
            </a:r>
            <a:r>
              <a:rPr lang="en-US" sz="1900" dirty="0"/>
              <a:t> security program strengths and weaknesses. </a:t>
            </a:r>
          </a:p>
          <a:p>
            <a:pPr lvl="1" indent="-342900">
              <a:spcBef>
                <a:spcPct val="60000"/>
              </a:spcBef>
              <a:buClr>
                <a:srgbClr val="050000"/>
              </a:buClr>
              <a:buFont typeface="+mj-lt"/>
              <a:buAutoNum type="arabicPeriod"/>
            </a:pPr>
            <a:r>
              <a:rPr lang="en-US" sz="1900" b="1" dirty="0"/>
              <a:t>ELEVATE</a:t>
            </a:r>
            <a:r>
              <a:rPr lang="en-US" sz="1900" dirty="0"/>
              <a:t> the surface transportation stakeholder’s overall security environment through development of corrective action recommendations to mitigate any security program weaknesses detected during the review.</a:t>
            </a:r>
          </a:p>
          <a:p>
            <a:pPr lvl="1" indent="-342900">
              <a:spcBef>
                <a:spcPct val="60000"/>
              </a:spcBef>
              <a:buClr>
                <a:srgbClr val="050000"/>
              </a:buClr>
              <a:buFont typeface="+mj-lt"/>
              <a:buAutoNum type="arabicPeriod"/>
            </a:pPr>
            <a:r>
              <a:rPr lang="en-US" sz="1900" b="1" dirty="0"/>
              <a:t>ENHANCE </a:t>
            </a:r>
            <a:r>
              <a:rPr lang="en-US" sz="1900" dirty="0"/>
              <a:t>security partnership between TSA and surface transportation stakeholders through ongoing engagement. </a:t>
            </a:r>
            <a:endParaRPr lang="en-US" sz="1900" dirty="0">
              <a:solidFill>
                <a:prstClr val="black"/>
              </a:solidFill>
            </a:endParaRP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Results provided through an Executive Summary Report</a:t>
            </a:r>
          </a:p>
          <a:p>
            <a:pPr lvl="1"/>
            <a:r>
              <a:rPr lang="en-US" sz="1900" dirty="0"/>
              <a:t>Provides non-legally binding corrective action recommendations that may increase the surface transportation stakeholder’s overall security posture</a:t>
            </a: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05000" y="838200"/>
            <a:ext cx="83820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 </a:t>
            </a:r>
          </a:p>
        </p:txBody>
      </p:sp>
    </p:spTree>
    <p:extLst>
      <p:ext uri="{BB962C8B-B14F-4D97-AF65-F5344CB8AC3E}">
        <p14:creationId xmlns:p14="http://schemas.microsoft.com/office/powerpoint/2010/main" val="26389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905000"/>
            <a:ext cx="11353800" cy="1384995"/>
          </a:xfrm>
        </p:spPr>
        <p:txBody>
          <a:bodyPr>
            <a:noAutofit/>
          </a:bodyPr>
          <a:lstStyle/>
          <a:p>
            <a:r>
              <a:rPr lang="en-US" sz="2000" dirty="0"/>
              <a:t>What you receive-Comprehensive Executive Summary</a:t>
            </a:r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28800" y="918519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38400" y="2514600"/>
            <a:ext cx="7722187" cy="3820886"/>
            <a:chOff x="2438400" y="2101108"/>
            <a:chExt cx="7722187" cy="3820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764" y="2101108"/>
              <a:ext cx="3804823" cy="3733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2101108"/>
              <a:ext cx="3657600" cy="382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8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447800"/>
            <a:ext cx="11582400" cy="1384995"/>
          </a:xfrm>
        </p:spPr>
        <p:txBody>
          <a:bodyPr>
            <a:noAutofit/>
          </a:bodyPr>
          <a:lstStyle/>
          <a:p>
            <a:r>
              <a:rPr lang="en-US" sz="2000" dirty="0"/>
              <a:t>What you receive</a:t>
            </a:r>
          </a:p>
          <a:p>
            <a:pPr lvl="0"/>
            <a:r>
              <a:rPr lang="en-US" sz="2000" dirty="0"/>
              <a:t>Comprehensive “Scoring” Chart</a:t>
            </a:r>
          </a:p>
          <a:p>
            <a:pPr lvl="0"/>
            <a:r>
              <a:rPr lang="en-US" sz="2000" dirty="0"/>
              <a:t>SAI Mitigation Priority Chart</a:t>
            </a:r>
          </a:p>
          <a:p>
            <a:pPr marL="347662" lvl="1">
              <a:spcBef>
                <a:spcPct val="60000"/>
              </a:spcBef>
              <a:buClr>
                <a:srgbClr val="050000"/>
              </a:buClr>
            </a:pP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52600" y="838200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1" y="1981200"/>
            <a:ext cx="4305300" cy="447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03" y="2667000"/>
            <a:ext cx="39545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72100" y="0"/>
            <a:ext cx="1447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0200" y="1905000"/>
            <a:ext cx="11582400" cy="1384995"/>
          </a:xfrm>
        </p:spPr>
        <p:txBody>
          <a:bodyPr>
            <a:noAutofit/>
          </a:bodyPr>
          <a:lstStyle/>
          <a:p>
            <a:r>
              <a:rPr lang="en-US" sz="2000" b="1" dirty="0"/>
              <a:t>What have we seen?</a:t>
            </a: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Access control at bus depots/parking locations and transportation facilities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 lack of vulnerability assessments for transportation facilities.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 written, site-specific transportation security 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A lack of security procedures for all personnel broken down by position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Drivers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Office workers/Administrative personnel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Maintenance workers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Plans for Emergency Response and Continuity of operations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Suspicious activity reporting-internally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Security-related Exercises and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Identification of a dedicated security coordinator and alternate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Lack of bus-based GPS and functional panic buttons on bus radios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28800" y="838200"/>
            <a:ext cx="8534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Baseline Assessment for Security Enhancement</a:t>
            </a:r>
          </a:p>
        </p:txBody>
      </p:sp>
    </p:spTree>
    <p:extLst>
      <p:ext uri="{BB962C8B-B14F-4D97-AF65-F5344CB8AC3E}">
        <p14:creationId xmlns:p14="http://schemas.microsoft.com/office/powerpoint/2010/main" val="9195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67300" y="0"/>
            <a:ext cx="18288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1676400"/>
            <a:ext cx="8686800" cy="4648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Voluntary, no cost, series of security programs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Assists surface transportation stakeholders in mitigating risks identified through participation in other TSA programs, such as BASE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Provides tools to respond to current threats and </a:t>
            </a:r>
            <a:r>
              <a:rPr lang="en-US" sz="2400" dirty="0"/>
              <a:t>vulnerabilities</a:t>
            </a:r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33600" y="838200"/>
            <a:ext cx="7696200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Risk Mitigation Activities for Surface Transportation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00500"/>
            <a:ext cx="3505200" cy="23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00650" y="0"/>
            <a:ext cx="17907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76400" y="1694213"/>
            <a:ext cx="4589318" cy="4876800"/>
          </a:xfrm>
        </p:spPr>
        <p:txBody>
          <a:bodyPr>
            <a:normAutofit/>
          </a:bodyPr>
          <a:lstStyle/>
          <a:p>
            <a:r>
              <a:rPr lang="en-US" dirty="0"/>
              <a:t>Stakeholder Engagement:</a:t>
            </a:r>
          </a:p>
          <a:p>
            <a:pPr lvl="1"/>
            <a:r>
              <a:rPr lang="en-US" dirty="0"/>
              <a:t>Formal Training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General Security Awareness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Explosive Hazard Recognition and Safety Awareness</a:t>
            </a:r>
          </a:p>
          <a:p>
            <a:pPr lvl="1"/>
            <a:r>
              <a:rPr lang="en-US" dirty="0"/>
              <a:t>Familiarization Briefings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TSA Highway and Motor Carrier Modal Intelligence Briefing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Vehicle Security Inspections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Recognizing and Responding to Unattended and Suspicious Items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Identifying and Responding to Suspicious Behavior</a:t>
            </a:r>
          </a:p>
          <a:p>
            <a:pPr lvl="1"/>
            <a:r>
              <a:rPr lang="en-US" dirty="0"/>
              <a:t>Security Resources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Counterterrorism Guide(s)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09800" y="838200"/>
            <a:ext cx="7772400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Risk Mitigation Activities for Surface Transportation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1B65ECA-C40D-4EB6-AFDF-CE9632AAF11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3868882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162550" y="6178"/>
            <a:ext cx="18669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2286000"/>
            <a:ext cx="86868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Additional Familiarization Presentations: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Active Shooter/Active Assailant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Behavior Awareness and Detection for Operators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TSA Intelligence Briefings (SSI and non-SSI)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Improvised Explosive Device Awareness and Detection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First Observer Plus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Sensitive Security Information (SSI Training)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Cyber-security Workshop (</a:t>
            </a:r>
            <a:r>
              <a:rPr lang="en-US" sz="2000" dirty="0"/>
              <a:t>5N5</a:t>
            </a:r>
            <a:r>
              <a:rPr lang="en-US" sz="2000" dirty="0"/>
              <a:t>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09800" y="1066800"/>
            <a:ext cx="77724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Risk Mitigation Activities for Surface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37491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48300" y="0"/>
            <a:ext cx="12954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2286000"/>
            <a:ext cx="11582400" cy="138499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Voluntary, no cost program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Prepares a surface transportation </a:t>
            </a:r>
            <a:r>
              <a:rPr lang="en-US" sz="2000" dirty="0" smtClean="0"/>
              <a:t>stakeholder                                                          to </a:t>
            </a:r>
            <a:r>
              <a:rPr lang="en-US" sz="2000" dirty="0"/>
              <a:t>effectively respond to security incidents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Discussion-based exercises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Single or Multi-agency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Security measures: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Prevention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Mitigation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Response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Recovery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81200" y="914400"/>
            <a:ext cx="7518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Exercise Information System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038600"/>
            <a:ext cx="4953000" cy="23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29250" y="23902"/>
            <a:ext cx="12573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0200" y="2209800"/>
            <a:ext cx="5791200" cy="4126345"/>
          </a:xfrm>
        </p:spPr>
        <p:txBody>
          <a:bodyPr>
            <a:normAutofit/>
          </a:bodyPr>
          <a:lstStyle/>
          <a:p>
            <a:r>
              <a:rPr lang="en-US" sz="2000" dirty="0"/>
              <a:t>EXIS Workshop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Small group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Single scenario</a:t>
            </a:r>
          </a:p>
          <a:p>
            <a:pPr lvl="1"/>
            <a:endParaRPr lang="en-US" sz="2000" dirty="0"/>
          </a:p>
          <a:p>
            <a:r>
              <a:rPr lang="en-US" sz="2000" dirty="0"/>
              <a:t>EXIS Tabletop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Large group (15 – 20 participants)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Multi-scenario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05200" y="1040651"/>
            <a:ext cx="5105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Exercise Information System </a:t>
            </a:r>
          </a:p>
        </p:txBody>
      </p:sp>
    </p:spTree>
    <p:extLst>
      <p:ext uri="{BB962C8B-B14F-4D97-AF65-F5344CB8AC3E}">
        <p14:creationId xmlns:p14="http://schemas.microsoft.com/office/powerpoint/2010/main" val="3534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280" y="3159760"/>
              <a:ext cx="1534159" cy="15443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8697" y="4324962"/>
            <a:ext cx="5913120" cy="156019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540"/>
              </a:spcBef>
            </a:pPr>
            <a:r>
              <a:rPr sz="3600" dirty="0">
                <a:solidFill>
                  <a:srgbClr val="001F5F"/>
                </a:solidFill>
              </a:rPr>
              <a:t>Surface</a:t>
            </a:r>
            <a:r>
              <a:rPr sz="3600" spc="-8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Transportation </a:t>
            </a:r>
            <a:r>
              <a:rPr sz="3600" dirty="0">
                <a:solidFill>
                  <a:srgbClr val="001F5F"/>
                </a:solidFill>
              </a:rPr>
              <a:t>Employee</a:t>
            </a:r>
            <a:r>
              <a:rPr sz="3600" spc="-114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Vetting</a:t>
            </a:r>
            <a:r>
              <a:rPr sz="3600" spc="-14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Notice</a:t>
            </a:r>
            <a:r>
              <a:rPr sz="3600" spc="-110" dirty="0">
                <a:solidFill>
                  <a:srgbClr val="001F5F"/>
                </a:solidFill>
              </a:rPr>
              <a:t> </a:t>
            </a:r>
            <a:r>
              <a:rPr sz="3600" spc="-25" dirty="0">
                <a:solidFill>
                  <a:srgbClr val="001F5F"/>
                </a:solidFill>
              </a:rPr>
              <a:t>of </a:t>
            </a:r>
            <a:r>
              <a:rPr sz="3600" dirty="0">
                <a:solidFill>
                  <a:srgbClr val="001F5F"/>
                </a:solidFill>
              </a:rPr>
              <a:t>Proposed</a:t>
            </a:r>
            <a:r>
              <a:rPr sz="3600" spc="-14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Rulemaking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6852725" y="6105772"/>
            <a:ext cx="1885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7E7E7E"/>
                </a:solidFill>
                <a:latin typeface="Arial"/>
                <a:cs typeface="Arial"/>
              </a:rPr>
              <a:t>July</a:t>
            </a:r>
            <a:r>
              <a:rPr sz="2400" spc="1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sz="2400" dirty="0" smtClean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2400" spc="-9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spc="-20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lang="en-US" sz="2400" spc="-20" dirty="0" smtClean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09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172075" y="12357"/>
            <a:ext cx="139065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2286000"/>
            <a:ext cx="5410200" cy="4800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Voluntary, no cost program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Collaboration between TSA and a surface transportation stakeholder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Evaluates and improves vehicle inspection and security procedures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Pre-Trip Inspection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In-Service Inspection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Post-Trip Inspection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Suspicious Individual/Person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81200" y="762000"/>
            <a:ext cx="7772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Security Enhancement Through Assessment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657601"/>
            <a:ext cx="29718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9539" y="1630692"/>
            <a:ext cx="2255489" cy="16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1150" y="0"/>
            <a:ext cx="14097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0" y="2209800"/>
            <a:ext cx="8686800" cy="54102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Tactical level assessment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Covert placement of unattended bags on multiple vehicles simultaneously or introduction of “suspicious” person in secure area</a:t>
            </a:r>
            <a:endParaRPr lang="en-US" sz="2000" dirty="0"/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Phase I: Identify and Assess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Identify vulnerability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Initial assessment to establish a security baseline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Phase II: Mitigate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TSA-provided security briefings/training to frontline employees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Phase III: Reassess and Sustain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Follow-up assessment measuring program changes in security posture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Sustainment plan to maintain an increased level of security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09800" y="838200"/>
            <a:ext cx="7772400" cy="457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Security Enhancement Through Assessment</a:t>
            </a:r>
          </a:p>
        </p:txBody>
      </p:sp>
    </p:spTree>
    <p:extLst>
      <p:ext uri="{BB962C8B-B14F-4D97-AF65-F5344CB8AC3E}">
        <p14:creationId xmlns:p14="http://schemas.microsoft.com/office/powerpoint/2010/main" val="39653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38700" y="76200"/>
            <a:ext cx="2438400" cy="457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– START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0200" y="2286000"/>
            <a:ext cx="7467600" cy="4126345"/>
          </a:xfrm>
        </p:spPr>
        <p:txBody>
          <a:bodyPr>
            <a:normAutofit/>
          </a:bodyPr>
          <a:lstStyle/>
          <a:p>
            <a:r>
              <a:rPr lang="en-US" sz="2000" dirty="0"/>
              <a:t>Workshop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Group / Up to 20 Security Partners</a:t>
            </a:r>
            <a:endParaRPr lang="en-US" sz="2000" dirty="0"/>
          </a:p>
          <a:p>
            <a:r>
              <a:rPr lang="en-US" sz="2000" dirty="0"/>
              <a:t>Personalized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Optional one-on-one to address individual Security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Tailored Security </a:t>
            </a:r>
            <a:r>
              <a:rPr lang="en-US" sz="2000" dirty="0" smtClean="0"/>
              <a:t>Plan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Expected Outcome: Mitigate, Bolster, and Collaborate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09800" y="685800"/>
            <a:ext cx="9667504" cy="717962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Transportation Security-Plan Template and Assessment Review Toolkit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7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647950" y="76200"/>
            <a:ext cx="6896100" cy="457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Security Outreach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24000" y="2286000"/>
            <a:ext cx="8686800" cy="32004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Baseline Assessment for Security Enhancement (BASE)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Risk Mitigation Activities for Surface Transportation (RMAST)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Exercise Information System (EXIS)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Security Enhancement Through Assessment (SETA</a:t>
            </a:r>
            <a:r>
              <a:rPr lang="en-US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T-Start (Transportation Security-Plan Template and Assessment Review Toolkit)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43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85" y="834629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4100" y="2057402"/>
            <a:ext cx="7539038" cy="553998"/>
          </a:xfrm>
        </p:spPr>
        <p:txBody>
          <a:bodyPr/>
          <a:lstStyle/>
          <a:p>
            <a:pPr>
              <a:defRPr/>
            </a:pPr>
            <a:endParaRPr lang="en-US" altLang="en-US" b="1" dirty="0">
              <a:solidFill>
                <a:srgbClr val="FFFF00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288865" y="3495082"/>
            <a:ext cx="7609285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3300" b="1" dirty="0">
                <a:solidFill>
                  <a:srgbClr val="FFFF00"/>
                </a:solidFill>
              </a:rPr>
              <a:t>TSA Surface </a:t>
            </a:r>
            <a:r>
              <a:rPr lang="en-US" sz="3300" b="1" dirty="0">
                <a:solidFill>
                  <a:srgbClr val="FFFF00"/>
                </a:solidFill>
              </a:rPr>
              <a:t>Security Outreach </a:t>
            </a:r>
            <a:r>
              <a:rPr lang="en-US" sz="3300" b="1" dirty="0">
                <a:solidFill>
                  <a:srgbClr val="FFFF00"/>
                </a:solidFill>
              </a:rPr>
              <a:t>Programs and </a:t>
            </a:r>
            <a:r>
              <a:rPr lang="en-US" sz="3300" b="1" dirty="0">
                <a:solidFill>
                  <a:srgbClr val="FFFF00"/>
                </a:solidFill>
              </a:rPr>
              <a:t>Resources</a:t>
            </a:r>
          </a:p>
          <a:p>
            <a:pPr marL="0" indent="0" algn="ctr">
              <a:buNone/>
              <a:defRPr/>
            </a:pPr>
            <a:r>
              <a:rPr lang="en-US" sz="3300" b="1" dirty="0">
                <a:solidFill>
                  <a:srgbClr val="FFFF00"/>
                </a:solidFill>
              </a:rPr>
              <a:t>Visit our Table for additional information and Handouts</a:t>
            </a:r>
          </a:p>
          <a:p>
            <a:pPr marL="0" indent="0" algn="ctr">
              <a:buNone/>
              <a:defRPr/>
            </a:pPr>
            <a:endParaRPr lang="en-US" sz="33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0" y="1385888"/>
            <a:ext cx="1850231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385888"/>
            <a:ext cx="1821656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5" dirty="0"/>
              <a:t> </a:t>
            </a:r>
            <a:r>
              <a:rPr dirty="0"/>
              <a:t>Is</a:t>
            </a:r>
            <a:r>
              <a:rPr spc="70" dirty="0"/>
              <a:t> </a:t>
            </a:r>
            <a:r>
              <a:rPr dirty="0"/>
              <a:t>The</a:t>
            </a:r>
            <a:r>
              <a:rPr spc="-160" dirty="0"/>
              <a:t> </a:t>
            </a:r>
            <a:r>
              <a:rPr dirty="0"/>
              <a:t>Purpose</a:t>
            </a:r>
            <a:r>
              <a:rPr spc="-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-160" dirty="0"/>
              <a:t> </a:t>
            </a:r>
            <a:r>
              <a:rPr dirty="0"/>
              <a:t>Proposed</a:t>
            </a:r>
            <a:r>
              <a:rPr spc="-60" dirty="0"/>
              <a:t> </a:t>
            </a:r>
            <a:r>
              <a:rPr spc="-10" dirty="0"/>
              <a:t>Rule?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4994" y="1499234"/>
            <a:ext cx="9630410" cy="439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66802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Vetting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Certain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Surface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Transportation</a:t>
            </a:r>
            <a:r>
              <a:rPr sz="2000" dirty="0">
                <a:latin typeface="Arial"/>
                <a:cs typeface="Arial"/>
              </a:rPr>
              <a:t> Employees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Notice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Proposed </a:t>
            </a:r>
            <a:r>
              <a:rPr sz="2000" dirty="0">
                <a:latin typeface="Arial"/>
                <a:cs typeface="Arial"/>
              </a:rPr>
              <a:t>Rulemaking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published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Federal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Register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23,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2023</a:t>
            </a:r>
            <a:endParaRPr sz="2000" dirty="0">
              <a:latin typeface="Arial"/>
              <a:cs typeface="Arial"/>
            </a:endParaRPr>
          </a:p>
          <a:p>
            <a:pPr marL="297180" marR="688975" indent="-284480">
              <a:lnSpc>
                <a:spcPct val="100000"/>
              </a:lnSpc>
              <a:buChar char="•"/>
              <a:tabLst>
                <a:tab pos="29718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NPRM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proposes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implement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requirements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9/11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vet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certain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transportation,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freight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passenger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railroad,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over-</a:t>
            </a:r>
            <a:r>
              <a:rPr sz="2000" spc="-10" dirty="0">
                <a:latin typeface="Arial"/>
                <a:cs typeface="Arial"/>
              </a:rPr>
              <a:t>the-</a:t>
            </a:r>
            <a:r>
              <a:rPr sz="2000" dirty="0">
                <a:latin typeface="Arial"/>
                <a:cs typeface="Arial"/>
              </a:rPr>
              <a:t>road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bus </a:t>
            </a:r>
            <a:r>
              <a:rPr sz="2000" dirty="0">
                <a:latin typeface="Arial"/>
                <a:cs typeface="Arial"/>
              </a:rPr>
              <a:t>(OTRB)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employees:</a:t>
            </a:r>
            <a:endParaRPr sz="2000" dirty="0">
              <a:latin typeface="Arial"/>
              <a:cs typeface="Arial"/>
            </a:endParaRPr>
          </a:p>
          <a:p>
            <a:pPr marL="753745" marR="5080" lvl="1" indent="-284480">
              <a:lnSpc>
                <a:spcPts val="2160"/>
              </a:lnSpc>
              <a:spcBef>
                <a:spcPts val="1550"/>
              </a:spcBef>
              <a:buFont typeface="Courier New"/>
              <a:buChar char="o"/>
              <a:tabLst>
                <a:tab pos="753745" algn="l"/>
              </a:tabLst>
            </a:pPr>
            <a:r>
              <a:rPr sz="1850" spc="-20" dirty="0">
                <a:latin typeface="Arial"/>
                <a:cs typeface="Arial"/>
              </a:rPr>
              <a:t>Require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security-</a:t>
            </a:r>
            <a:r>
              <a:rPr sz="1850" spc="-35" dirty="0">
                <a:latin typeface="Arial"/>
                <a:cs typeface="Arial"/>
              </a:rPr>
              <a:t>sensitive</a:t>
            </a:r>
            <a:r>
              <a:rPr sz="1850" spc="-175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employees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to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undergo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-10" dirty="0">
                <a:latin typeface="Arial"/>
                <a:cs typeface="Arial"/>
              </a:rPr>
              <a:t> Level</a:t>
            </a:r>
            <a:r>
              <a:rPr sz="1850" spc="-12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2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Security</a:t>
            </a:r>
            <a:r>
              <a:rPr sz="1850" spc="-14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Threat</a:t>
            </a:r>
            <a:r>
              <a:rPr sz="1850" spc="-22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Assessment (STA)</a:t>
            </a:r>
            <a:endParaRPr sz="1850" dirty="0">
              <a:latin typeface="Arial"/>
              <a:cs typeface="Arial"/>
            </a:endParaRPr>
          </a:p>
          <a:p>
            <a:pPr marL="753745" lvl="1" indent="-283845">
              <a:lnSpc>
                <a:spcPts val="2070"/>
              </a:lnSpc>
              <a:buFont typeface="Courier New"/>
              <a:buChar char="o"/>
              <a:tabLst>
                <a:tab pos="753745" algn="l"/>
              </a:tabLst>
            </a:pPr>
            <a:r>
              <a:rPr sz="1850" spc="-20" dirty="0">
                <a:latin typeface="Arial"/>
                <a:cs typeface="Arial"/>
              </a:rPr>
              <a:t>Require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security</a:t>
            </a:r>
            <a:r>
              <a:rPr sz="1850" spc="-15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coordinators</a:t>
            </a:r>
            <a:r>
              <a:rPr sz="1850" spc="-85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to</a:t>
            </a:r>
            <a:r>
              <a:rPr sz="1850" spc="-180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undergo</a:t>
            </a:r>
            <a:r>
              <a:rPr sz="1850" spc="-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-2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Level</a:t>
            </a:r>
            <a:r>
              <a:rPr sz="1850" spc="-1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3</a:t>
            </a:r>
            <a:r>
              <a:rPr sz="1850" spc="-25" dirty="0">
                <a:latin typeface="Arial"/>
                <a:cs typeface="Arial"/>
              </a:rPr>
              <a:t> STA</a:t>
            </a:r>
            <a:endParaRPr sz="1850" dirty="0">
              <a:latin typeface="Arial"/>
              <a:cs typeface="Arial"/>
            </a:endParaRPr>
          </a:p>
          <a:p>
            <a:pPr marL="753745" marR="915035" lvl="1" indent="-284480">
              <a:lnSpc>
                <a:spcPts val="2160"/>
              </a:lnSpc>
              <a:spcBef>
                <a:spcPts val="95"/>
              </a:spcBef>
              <a:buFont typeface="Courier New"/>
              <a:buChar char="o"/>
              <a:tabLst>
                <a:tab pos="753745" algn="l"/>
              </a:tabLst>
            </a:pPr>
            <a:r>
              <a:rPr sz="1850" spc="-25" dirty="0">
                <a:latin typeface="Arial"/>
                <a:cs typeface="Arial"/>
              </a:rPr>
              <a:t>Provide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appeal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waiver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procedures</a:t>
            </a:r>
            <a:r>
              <a:rPr sz="1850" spc="-15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</a:t>
            </a:r>
            <a:r>
              <a:rPr sz="1850" spc="-17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vetted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populations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similar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to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those </a:t>
            </a:r>
            <a:r>
              <a:rPr sz="1850" spc="-25" dirty="0">
                <a:latin typeface="Arial"/>
                <a:cs typeface="Arial"/>
              </a:rPr>
              <a:t>established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for</a:t>
            </a:r>
            <a:r>
              <a:rPr sz="1850" spc="-13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the</a:t>
            </a:r>
            <a:r>
              <a:rPr sz="1850" spc="12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Transportation</a:t>
            </a:r>
            <a:r>
              <a:rPr sz="1850" spc="-229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Worker</a:t>
            </a:r>
            <a:r>
              <a:rPr sz="1850" spc="-22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Identification</a:t>
            </a:r>
            <a:r>
              <a:rPr sz="1850" spc="-14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Credential</a:t>
            </a:r>
            <a:r>
              <a:rPr sz="1850" spc="-8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(TWIC);</a:t>
            </a:r>
            <a:r>
              <a:rPr sz="1850" spc="-200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and</a:t>
            </a:r>
            <a:endParaRPr sz="1850" dirty="0">
              <a:latin typeface="Arial"/>
              <a:cs typeface="Arial"/>
            </a:endParaRPr>
          </a:p>
          <a:p>
            <a:pPr marL="753110" lvl="1" indent="-283845">
              <a:lnSpc>
                <a:spcPts val="2100"/>
              </a:lnSpc>
              <a:buFont typeface="Courier New"/>
              <a:buChar char="o"/>
              <a:tabLst>
                <a:tab pos="753110" algn="l"/>
              </a:tabLst>
            </a:pPr>
            <a:r>
              <a:rPr sz="1850" dirty="0">
                <a:latin typeface="Arial"/>
                <a:cs typeface="Arial"/>
              </a:rPr>
              <a:t>The</a:t>
            </a:r>
            <a:r>
              <a:rPr sz="1850" spc="-1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rule</a:t>
            </a:r>
            <a:r>
              <a:rPr sz="1850" spc="-8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also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proposes</a:t>
            </a:r>
            <a:r>
              <a:rPr sz="1850" spc="-15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to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standardize</a:t>
            </a:r>
            <a:r>
              <a:rPr sz="1850" spc="-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the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TSA</a:t>
            </a:r>
            <a:r>
              <a:rPr sz="1850" spc="-22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vetting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structure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-12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</a:t>
            </a:r>
            <a:r>
              <a:rPr sz="1850" spc="-6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new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Part</a:t>
            </a:r>
            <a:r>
              <a:rPr sz="1850" spc="-15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1530:</a:t>
            </a:r>
            <a:endParaRPr sz="1850" dirty="0">
              <a:latin typeface="Arial"/>
              <a:cs typeface="Arial"/>
            </a:endParaRPr>
          </a:p>
          <a:p>
            <a:pPr marL="1271905" lvl="2" indent="-345440">
              <a:lnSpc>
                <a:spcPts val="2190"/>
              </a:lnSpc>
              <a:spcBef>
                <a:spcPts val="1380"/>
              </a:spcBef>
              <a:buFont typeface="Wingdings"/>
              <a:buChar char=""/>
              <a:tabLst>
                <a:tab pos="1271905" algn="l"/>
              </a:tabLst>
            </a:pPr>
            <a:r>
              <a:rPr sz="1850" spc="-35" dirty="0">
                <a:latin typeface="Arial"/>
                <a:cs typeface="Arial"/>
              </a:rPr>
              <a:t>Vetting</a:t>
            </a:r>
            <a:r>
              <a:rPr sz="1850" spc="-7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Standards</a:t>
            </a:r>
            <a:endParaRPr sz="1850" dirty="0">
              <a:latin typeface="Arial"/>
              <a:cs typeface="Arial"/>
            </a:endParaRPr>
          </a:p>
          <a:p>
            <a:pPr marL="1271905" lvl="2" indent="-345440">
              <a:lnSpc>
                <a:spcPts val="2160"/>
              </a:lnSpc>
              <a:buFont typeface="Wingdings"/>
              <a:buChar char=""/>
              <a:tabLst>
                <a:tab pos="1271905" algn="l"/>
              </a:tabLst>
            </a:pPr>
            <a:r>
              <a:rPr sz="1850" spc="-20" dirty="0">
                <a:latin typeface="Arial"/>
                <a:cs typeface="Arial"/>
              </a:rPr>
              <a:t>Fees</a:t>
            </a:r>
            <a:endParaRPr sz="1850" dirty="0">
              <a:latin typeface="Arial"/>
              <a:cs typeface="Arial"/>
            </a:endParaRPr>
          </a:p>
          <a:p>
            <a:pPr marL="1271905" lvl="2" indent="-345440">
              <a:lnSpc>
                <a:spcPts val="2190"/>
              </a:lnSpc>
              <a:buFont typeface="Wingdings"/>
              <a:buChar char=""/>
              <a:tabLst>
                <a:tab pos="1271905" algn="l"/>
              </a:tabLst>
            </a:pPr>
            <a:r>
              <a:rPr sz="1850" spc="-10" dirty="0">
                <a:latin typeface="Arial"/>
                <a:cs typeface="Arial"/>
              </a:rPr>
              <a:t>Redress</a:t>
            </a:r>
            <a:r>
              <a:rPr sz="1850" spc="-9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procedures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76720" y="5130800"/>
            <a:ext cx="4572000" cy="1483360"/>
            <a:chOff x="6776720" y="5130800"/>
            <a:chExt cx="4572000" cy="1483360"/>
          </a:xfrm>
        </p:grpSpPr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6720" y="5130800"/>
              <a:ext cx="4572000" cy="1483360"/>
            </a:xfrm>
            <a:prstGeom prst="rect">
              <a:avLst/>
            </a:prstGeom>
          </p:spPr>
        </p:pic>
        <p:pic>
          <p:nvPicPr>
            <p:cNvPr id="6" name="object 6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9920" y="5334000"/>
              <a:ext cx="3962399" cy="8737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428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059180" marR="5080" indent="-335280">
              <a:lnSpc>
                <a:spcPts val="4320"/>
              </a:lnSpc>
              <a:spcBef>
                <a:spcPts val="64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Proposed</a:t>
            </a:r>
            <a:r>
              <a:rPr spc="-170" dirty="0"/>
              <a:t> </a:t>
            </a:r>
            <a:r>
              <a:rPr dirty="0"/>
              <a:t>Surface</a:t>
            </a:r>
            <a:r>
              <a:rPr spc="30" dirty="0"/>
              <a:t> </a:t>
            </a:r>
            <a:r>
              <a:rPr spc="-10" dirty="0"/>
              <a:t>Transportation </a:t>
            </a:r>
            <a:r>
              <a:rPr dirty="0"/>
              <a:t>Population</a:t>
            </a:r>
            <a:r>
              <a:rPr spc="-135" dirty="0"/>
              <a:t> </a:t>
            </a:r>
            <a:r>
              <a:rPr dirty="0"/>
              <a:t>Impacted</a:t>
            </a:r>
            <a:r>
              <a:rPr spc="-55" dirty="0"/>
              <a:t> </a:t>
            </a:r>
            <a:r>
              <a:rPr dirty="0"/>
              <a:t>By The</a:t>
            </a:r>
            <a:r>
              <a:rPr spc="-80" dirty="0"/>
              <a:t> </a:t>
            </a:r>
            <a:r>
              <a:rPr spc="-10" dirty="0"/>
              <a:t>NPRM?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79403" y="1712595"/>
            <a:ext cx="1034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Generally,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populations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covered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Rail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Security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Security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Training </a:t>
            </a:r>
            <a:r>
              <a:rPr sz="2400" dirty="0">
                <a:latin typeface="Arial"/>
                <a:cs typeface="Arial"/>
              </a:rPr>
              <a:t>Rules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impacted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rule</a:t>
            </a:r>
            <a:r>
              <a:rPr sz="2000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48" y="2641714"/>
          <a:ext cx="10516234" cy="3531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1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Workers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marR="220345" indent="52832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STA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(Terrorism,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Immigration)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79375" marR="85090" indent="87376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STA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(Terrorism,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Immigration,</a:t>
                      </a:r>
                      <a:r>
                        <a:rPr sz="16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CHRC)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Security-</a:t>
                      </a:r>
                      <a:r>
                        <a:rPr sz="14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Sensitive</a:t>
                      </a:r>
                      <a:r>
                        <a:rPr sz="1450" b="1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Freight</a:t>
                      </a:r>
                      <a:r>
                        <a:rPr sz="14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Railroad</a:t>
                      </a:r>
                      <a:r>
                        <a:rPr sz="14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2150"/>
                        </a:lnSpc>
                        <a:spcBef>
                          <a:spcPts val="464"/>
                        </a:spcBef>
                      </a:pPr>
                      <a:r>
                        <a:rPr sz="1850" b="1" spc="-50" dirty="0">
                          <a:latin typeface="Wingdings 2"/>
                          <a:cs typeface="Wingdings 2"/>
                        </a:rPr>
                        <a:t></a:t>
                      </a:r>
                      <a:endParaRPr sz="1850" dirty="0">
                        <a:latin typeface="Wingdings 2"/>
                        <a:cs typeface="Wingdings 2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68580" marR="125095">
                        <a:lnSpc>
                          <a:spcPts val="1680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Security-</a:t>
                      </a:r>
                      <a:r>
                        <a:rPr sz="14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Sensitive</a:t>
                      </a:r>
                      <a:r>
                        <a:rPr sz="145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r>
                        <a:rPr sz="145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Passenger Railroad</a:t>
                      </a:r>
                      <a:r>
                        <a:rPr sz="14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2150"/>
                        </a:lnSpc>
                        <a:spcBef>
                          <a:spcPts val="1110"/>
                        </a:spcBef>
                      </a:pPr>
                      <a:r>
                        <a:rPr sz="1850" b="1" spc="-50" dirty="0">
                          <a:latin typeface="Wingdings 2"/>
                          <a:cs typeface="Wingdings 2"/>
                        </a:rPr>
                        <a:t></a:t>
                      </a:r>
                      <a:endParaRPr sz="1850" dirty="0">
                        <a:latin typeface="Wingdings 2"/>
                        <a:cs typeface="Wingdings 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Security-</a:t>
                      </a:r>
                      <a:r>
                        <a:rPr sz="14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Sensitive</a:t>
                      </a:r>
                      <a:r>
                        <a:rPr sz="145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OTRB</a:t>
                      </a:r>
                      <a:r>
                        <a:rPr sz="14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2150"/>
                        </a:lnSpc>
                        <a:spcBef>
                          <a:spcPts val="670"/>
                        </a:spcBef>
                      </a:pPr>
                      <a:r>
                        <a:rPr sz="1850" b="1" spc="-20" dirty="0">
                          <a:latin typeface="Arial"/>
                          <a:cs typeface="Arial"/>
                        </a:rPr>
                        <a:t>None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145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Coordinators</a:t>
                      </a:r>
                      <a:r>
                        <a:rPr sz="1450" b="1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Freight</a:t>
                      </a:r>
                      <a:r>
                        <a:rPr sz="145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Railroads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2150"/>
                        </a:lnSpc>
                        <a:spcBef>
                          <a:spcPts val="464"/>
                        </a:spcBef>
                      </a:pPr>
                      <a:r>
                        <a:rPr sz="1850" b="1" spc="-50" dirty="0">
                          <a:latin typeface="Wingdings 2"/>
                          <a:cs typeface="Wingdings 2"/>
                        </a:rPr>
                        <a:t></a:t>
                      </a:r>
                      <a:endParaRPr sz="1850" dirty="0">
                        <a:latin typeface="Wingdings 2"/>
                        <a:cs typeface="Wingdings 2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68580" marR="53975">
                        <a:lnSpc>
                          <a:spcPts val="1680"/>
                        </a:lnSpc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14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Coordinators</a:t>
                      </a:r>
                      <a:r>
                        <a:rPr sz="145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14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r>
                        <a:rPr sz="14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Agencies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Passenger</a:t>
                      </a:r>
                      <a:r>
                        <a:rPr sz="14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Railroads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2150"/>
                        </a:lnSpc>
                        <a:spcBef>
                          <a:spcPts val="1110"/>
                        </a:spcBef>
                      </a:pPr>
                      <a:r>
                        <a:rPr sz="1850" b="1" spc="-50" dirty="0">
                          <a:latin typeface="Wingdings 2"/>
                          <a:cs typeface="Wingdings 2"/>
                        </a:rPr>
                        <a:t></a:t>
                      </a:r>
                      <a:endParaRPr sz="1850" dirty="0">
                        <a:latin typeface="Wingdings 2"/>
                        <a:cs typeface="Wingdings 2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14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Coordinators</a:t>
                      </a:r>
                      <a:r>
                        <a:rPr sz="145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OTRBs</a:t>
                      </a:r>
                      <a:endParaRPr sz="145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2150"/>
                        </a:lnSpc>
                        <a:spcBef>
                          <a:spcPts val="464"/>
                        </a:spcBef>
                      </a:pPr>
                      <a:r>
                        <a:rPr sz="1850" b="1" spc="-50" dirty="0">
                          <a:latin typeface="Wingdings 2"/>
                          <a:cs typeface="Wingdings 2"/>
                        </a:rPr>
                        <a:t></a:t>
                      </a:r>
                      <a:endParaRPr sz="1850" dirty="0">
                        <a:latin typeface="Wingdings 2"/>
                        <a:cs typeface="Wingdings 2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10" dirty="0"/>
              <a:t> </a:t>
            </a:r>
            <a:r>
              <a:rPr dirty="0"/>
              <a:t>Is</a:t>
            </a:r>
            <a:r>
              <a:rPr spc="80" dirty="0"/>
              <a:t> </a:t>
            </a:r>
            <a:r>
              <a:rPr dirty="0"/>
              <a:t>The</a:t>
            </a:r>
            <a:r>
              <a:rPr spc="-155" dirty="0"/>
              <a:t> </a:t>
            </a:r>
            <a:r>
              <a:rPr dirty="0"/>
              <a:t>Proposed</a:t>
            </a:r>
            <a:r>
              <a:rPr spc="-55" dirty="0"/>
              <a:t> </a:t>
            </a:r>
            <a:r>
              <a:rPr dirty="0"/>
              <a:t>Cost</a:t>
            </a:r>
            <a:r>
              <a:rPr spc="-65" dirty="0"/>
              <a:t> </a:t>
            </a:r>
            <a:r>
              <a:rPr dirty="0"/>
              <a:t>Of</a:t>
            </a:r>
            <a:r>
              <a:rPr spc="-220" dirty="0"/>
              <a:t> </a:t>
            </a:r>
            <a:r>
              <a:rPr dirty="0"/>
              <a:t>A</a:t>
            </a:r>
            <a:r>
              <a:rPr spc="-180" dirty="0"/>
              <a:t> </a:t>
            </a:r>
            <a:r>
              <a:rPr spc="-20" dirty="0"/>
              <a:t>STA?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4690" y="2515593"/>
          <a:ext cx="10789918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AC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AC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AC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2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(Processing,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Terrorism/Other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Analysis)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$50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$63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$76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0805" marR="15062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2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(Processing,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Terrorism/Other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Analysis, Immigration)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$52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$66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$80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0805" marR="15062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2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(Processing,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Terrorism/Other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Analysis,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Immigration,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CHRC)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$69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$87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$105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72215" y="1834832"/>
            <a:ext cx="424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Proposed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STA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579" y="105727"/>
            <a:ext cx="7483475" cy="11836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414780" marR="5080" indent="-1402080">
              <a:lnSpc>
                <a:spcPts val="4320"/>
              </a:lnSpc>
              <a:spcBef>
                <a:spcPts val="645"/>
              </a:spcBef>
            </a:pPr>
            <a:r>
              <a:rPr dirty="0"/>
              <a:t>What</a:t>
            </a:r>
            <a:r>
              <a:rPr spc="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The</a:t>
            </a:r>
            <a:r>
              <a:rPr spc="-160" dirty="0"/>
              <a:t> </a:t>
            </a:r>
            <a:r>
              <a:rPr dirty="0"/>
              <a:t>Proposed</a:t>
            </a:r>
            <a:r>
              <a:rPr spc="-60" dirty="0"/>
              <a:t> </a:t>
            </a:r>
            <a:r>
              <a:rPr spc="-10" dirty="0"/>
              <a:t>Process </a:t>
            </a:r>
            <a:r>
              <a:rPr dirty="0"/>
              <a:t>For</a:t>
            </a:r>
            <a:r>
              <a:rPr spc="-110" dirty="0"/>
              <a:t> </a:t>
            </a:r>
            <a:r>
              <a:rPr dirty="0"/>
              <a:t>Getting</a:t>
            </a:r>
            <a:r>
              <a:rPr spc="-19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20" dirty="0"/>
              <a:t>STA?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179" y="1949371"/>
            <a:ext cx="10349865" cy="325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629285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TSA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proposes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established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enrollment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surface employees</a:t>
            </a:r>
            <a:endParaRPr sz="2400" dirty="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buChar char="•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TSA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network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more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300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enrollment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centers</a:t>
            </a:r>
            <a:endParaRPr sz="2400" dirty="0">
              <a:latin typeface="Arial"/>
              <a:cs typeface="Arial"/>
            </a:endParaRPr>
          </a:p>
          <a:p>
            <a:pPr marL="296545" marR="5080" indent="-284480">
              <a:lnSpc>
                <a:spcPct val="100000"/>
              </a:lnSpc>
              <a:buChar char="•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These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enrollment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centers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currently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individuals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participating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 </a:t>
            </a:r>
            <a:r>
              <a:rPr sz="2400" spc="-10" dirty="0">
                <a:latin typeface="Arial"/>
                <a:cs typeface="Arial"/>
              </a:rPr>
              <a:t>programs:</a:t>
            </a:r>
            <a:endParaRPr sz="2400" dirty="0">
              <a:latin typeface="Arial"/>
              <a:cs typeface="Arial"/>
            </a:endParaRPr>
          </a:p>
          <a:p>
            <a:pPr marL="753110" lvl="1" indent="-283845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753110" algn="l"/>
              </a:tabLst>
            </a:pPr>
            <a:r>
              <a:rPr sz="2000" spc="-20" dirty="0">
                <a:latin typeface="Arial"/>
                <a:cs typeface="Arial"/>
              </a:rPr>
              <a:t>TSA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PreCheck®</a:t>
            </a:r>
            <a:endParaRPr sz="2000" dirty="0">
              <a:latin typeface="Arial"/>
              <a:cs typeface="Arial"/>
            </a:endParaRPr>
          </a:p>
          <a:p>
            <a:pPr marL="753110" lvl="1" indent="-283845">
              <a:lnSpc>
                <a:spcPct val="100000"/>
              </a:lnSpc>
              <a:buFont typeface="Courier New"/>
              <a:buChar char="o"/>
              <a:tabLst>
                <a:tab pos="753110" algn="l"/>
              </a:tabLst>
            </a:pPr>
            <a:r>
              <a:rPr sz="2000" spc="-10" dirty="0">
                <a:latin typeface="Arial"/>
                <a:cs typeface="Arial"/>
              </a:rPr>
              <a:t>Transportation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Worker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Identification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Credential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(TW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IC®)</a:t>
            </a:r>
            <a:endParaRPr sz="2000" dirty="0">
              <a:latin typeface="Arial"/>
              <a:cs typeface="Arial"/>
            </a:endParaRPr>
          </a:p>
          <a:p>
            <a:pPr marL="753110" lvl="1" indent="-283845">
              <a:lnSpc>
                <a:spcPct val="100000"/>
              </a:lnSpc>
              <a:buFont typeface="Courier New"/>
              <a:buChar char="o"/>
              <a:tabLst>
                <a:tab pos="753110" algn="l"/>
              </a:tabLst>
            </a:pPr>
            <a:r>
              <a:rPr sz="2000" spc="-20" dirty="0">
                <a:latin typeface="Arial"/>
                <a:cs typeface="Arial"/>
              </a:rPr>
              <a:t>HAZMAT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Endorsement</a:t>
            </a:r>
            <a:endParaRPr sz="2000" dirty="0">
              <a:latin typeface="Arial"/>
              <a:cs typeface="Arial"/>
            </a:endParaRPr>
          </a:p>
          <a:p>
            <a:pPr marL="753110" lvl="1" indent="-283845">
              <a:lnSpc>
                <a:spcPct val="100000"/>
              </a:lnSpc>
              <a:buFont typeface="Courier New"/>
              <a:buChar char="o"/>
              <a:tabLst>
                <a:tab pos="753110" algn="l"/>
              </a:tabLst>
            </a:pPr>
            <a:r>
              <a:rPr sz="2000" dirty="0">
                <a:latin typeface="Arial"/>
                <a:cs typeface="Arial"/>
              </a:rPr>
              <a:t>Flight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Training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Security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</a:t>
            </a:r>
            <a:r>
              <a:rPr sz="2000" spc="-10" dirty="0">
                <a:latin typeface="Arial"/>
                <a:cs typeface="Arial"/>
              </a:rPr>
              <a:t> (FTSP)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80959" y="4836160"/>
            <a:ext cx="3962400" cy="1747520"/>
            <a:chOff x="7680959" y="4836160"/>
            <a:chExt cx="3962400" cy="1747520"/>
          </a:xfrm>
        </p:grpSpPr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9" y="4836160"/>
              <a:ext cx="3962400" cy="1747520"/>
            </a:xfrm>
            <a:prstGeom prst="rect">
              <a:avLst/>
            </a:prstGeom>
          </p:spPr>
        </p:pic>
        <p:pic>
          <p:nvPicPr>
            <p:cNvPr id="6" name="object 6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4159" y="5039360"/>
              <a:ext cx="3352799" cy="11379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384300" marR="5080" indent="-1371600">
              <a:lnSpc>
                <a:spcPts val="4320"/>
              </a:lnSpc>
              <a:spcBef>
                <a:spcPts val="645"/>
              </a:spcBef>
            </a:pPr>
            <a:r>
              <a:rPr dirty="0"/>
              <a:t>Where</a:t>
            </a:r>
            <a:r>
              <a:rPr spc="30" dirty="0"/>
              <a:t> </a:t>
            </a:r>
            <a:r>
              <a:rPr dirty="0"/>
              <a:t>Can</a:t>
            </a:r>
            <a:r>
              <a:rPr spc="-9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Public</a:t>
            </a:r>
            <a:r>
              <a:rPr spc="-120" dirty="0"/>
              <a:t> </a:t>
            </a:r>
            <a:r>
              <a:rPr dirty="0"/>
              <a:t>Submit</a:t>
            </a:r>
            <a:r>
              <a:rPr spc="-105" dirty="0"/>
              <a:t> </a:t>
            </a:r>
            <a:r>
              <a:rPr spc="-10" dirty="0"/>
              <a:t>Administrative </a:t>
            </a:r>
            <a:r>
              <a:rPr dirty="0"/>
              <a:t>Questions</a:t>
            </a:r>
            <a:r>
              <a:rPr spc="-95" dirty="0"/>
              <a:t> </a:t>
            </a:r>
            <a:r>
              <a:rPr dirty="0"/>
              <a:t>Regarding</a:t>
            </a:r>
            <a:r>
              <a:rPr spc="-7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10" dirty="0"/>
              <a:t>NPRM?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818" y="1895684"/>
            <a:ext cx="886587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Administrative-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inquiries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submitted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following means: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Arial"/>
              <a:cs typeface="Arial"/>
            </a:endParaRPr>
          </a:p>
          <a:p>
            <a:pPr marL="753745" indent="-284480">
              <a:lnSpc>
                <a:spcPct val="100000"/>
              </a:lnSpc>
              <a:buChar char="•"/>
              <a:tabLst>
                <a:tab pos="753745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email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SurfaceVetting@tsa.dhs.gov</a:t>
            </a:r>
            <a:endParaRPr sz="2000" dirty="0">
              <a:latin typeface="Arial"/>
              <a:cs typeface="Arial"/>
            </a:endParaRPr>
          </a:p>
          <a:p>
            <a:pPr marL="753745" indent="-284480">
              <a:lnSpc>
                <a:spcPct val="100000"/>
              </a:lnSpc>
              <a:buChar char="•"/>
              <a:tabLst>
                <a:tab pos="753745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voicemail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at: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(571) </a:t>
            </a:r>
            <a:r>
              <a:rPr sz="2000" spc="-20" dirty="0">
                <a:latin typeface="Arial"/>
                <a:cs typeface="Arial"/>
              </a:rPr>
              <a:t>227-1039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10880" y="3332479"/>
            <a:ext cx="2550160" cy="3139440"/>
            <a:chOff x="8310880" y="3332479"/>
            <a:chExt cx="2550160" cy="3139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0880" y="3332479"/>
              <a:ext cx="2550159" cy="31394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4081" y="3535679"/>
              <a:ext cx="1940558" cy="25298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19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5" dirty="0"/>
              <a:t> </a:t>
            </a:r>
            <a:r>
              <a:rPr dirty="0"/>
              <a:t>Resources</a:t>
            </a:r>
            <a:r>
              <a:rPr spc="-260" dirty="0"/>
              <a:t> </a:t>
            </a:r>
            <a:r>
              <a:rPr dirty="0"/>
              <a:t>Are</a:t>
            </a:r>
            <a:r>
              <a:rPr spc="-185" dirty="0"/>
              <a:t> </a:t>
            </a:r>
            <a:r>
              <a:rPr dirty="0"/>
              <a:t>Available</a:t>
            </a:r>
            <a:r>
              <a:rPr spc="-45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spc="-25" dirty="0"/>
              <a:t>Me?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818" y="1895684"/>
            <a:ext cx="9481185" cy="44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PPE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Team!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814705" lvl="1" indent="-344805">
              <a:lnSpc>
                <a:spcPct val="100000"/>
              </a:lnSpc>
              <a:buFont typeface="Courier New"/>
              <a:buChar char="o"/>
              <a:tabLst>
                <a:tab pos="814705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email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SurfaceVetting@tsa.dhs.gov</a:t>
            </a:r>
            <a:endParaRPr sz="2000" dirty="0">
              <a:latin typeface="Arial"/>
              <a:cs typeface="Arial"/>
            </a:endParaRPr>
          </a:p>
          <a:p>
            <a:pPr marL="814705" lvl="1" indent="-344805">
              <a:lnSpc>
                <a:spcPct val="100000"/>
              </a:lnSpc>
              <a:buFont typeface="Courier New"/>
              <a:buChar char="o"/>
              <a:tabLst>
                <a:tab pos="814705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voicemail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at: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(571) </a:t>
            </a:r>
            <a:r>
              <a:rPr sz="2000" spc="-20" dirty="0">
                <a:latin typeface="Arial"/>
                <a:cs typeface="Arial"/>
              </a:rPr>
              <a:t>227-1039</a:t>
            </a:r>
            <a:endParaRPr sz="20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216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One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page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Vetting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NPRM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Summary</a:t>
            </a:r>
            <a:endParaRPr sz="2400" dirty="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240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Federal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Register</a:t>
            </a:r>
            <a:endParaRPr sz="2400" dirty="0">
              <a:latin typeface="Arial"/>
              <a:cs typeface="Arial"/>
            </a:endParaRPr>
          </a:p>
          <a:p>
            <a:pPr marL="814705" lvl="1" indent="-344805">
              <a:lnSpc>
                <a:spcPct val="100000"/>
              </a:lnSpc>
              <a:spcBef>
                <a:spcPts val="2400"/>
              </a:spcBef>
              <a:buFont typeface="Courier New"/>
              <a:buChar char="o"/>
              <a:tabLst>
                <a:tab pos="814705" algn="l"/>
              </a:tabLst>
            </a:pPr>
            <a:r>
              <a:rPr sz="2000" spc="-10" dirty="0">
                <a:latin typeface="Arial"/>
                <a:cs typeface="Arial"/>
              </a:rPr>
              <a:t>Vetting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NPRM</a:t>
            </a:r>
            <a:endParaRPr sz="2000" dirty="0">
              <a:latin typeface="Arial"/>
              <a:cs typeface="Arial"/>
            </a:endParaRPr>
          </a:p>
          <a:p>
            <a:pPr marL="814705" lvl="1" indent="-344805">
              <a:lnSpc>
                <a:spcPct val="100000"/>
              </a:lnSpc>
              <a:buFont typeface="Courier New"/>
              <a:buChar char="o"/>
              <a:tabLst>
                <a:tab pos="814705" algn="l"/>
                <a:tab pos="1698625" algn="l"/>
              </a:tabLst>
            </a:pPr>
            <a:r>
              <a:rPr sz="2000" dirty="0">
                <a:latin typeface="Arial"/>
                <a:cs typeface="Arial"/>
              </a:rPr>
              <a:t>Link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r>
              <a:rPr sz="2000" dirty="0">
                <a:latin typeface="Arial"/>
                <a:cs typeface="Arial"/>
              </a:rPr>
              <a:t>	Regulations.gov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(Submit/review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comments)</a:t>
            </a:r>
            <a:endParaRPr sz="2000" dirty="0">
              <a:latin typeface="Arial"/>
              <a:cs typeface="Arial"/>
            </a:endParaRPr>
          </a:p>
          <a:p>
            <a:pPr marL="815340" marR="5080" lvl="1" indent="-345440">
              <a:lnSpc>
                <a:spcPct val="98400"/>
              </a:lnSpc>
              <a:spcBef>
                <a:spcPts val="35"/>
              </a:spcBef>
              <a:buFont typeface="Courier New"/>
              <a:buChar char="o"/>
              <a:tabLst>
                <a:tab pos="815340" algn="l"/>
              </a:tabLst>
            </a:pPr>
            <a:r>
              <a:rPr sz="2000" dirty="0">
                <a:latin typeface="Arial"/>
                <a:cs typeface="Arial"/>
              </a:rPr>
              <a:t>Direct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Link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NPRM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Federal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Register: </a:t>
            </a:r>
            <a:r>
              <a:rPr sz="185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https://www.federalregister.gov/documents/2023/05/23/2023-</a:t>
            </a:r>
            <a:r>
              <a:rPr sz="185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10131/vetting-</a:t>
            </a:r>
            <a:r>
              <a:rPr sz="18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of-certain-</a:t>
            </a:r>
            <a:r>
              <a:rPr sz="1850" u="none" spc="-10" dirty="0">
                <a:solidFill>
                  <a:srgbClr val="05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85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surface-</a:t>
            </a:r>
            <a:r>
              <a:rPr sz="185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transportation-</a:t>
            </a:r>
            <a:r>
              <a:rPr sz="18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employees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99120" y="2042159"/>
            <a:ext cx="3088640" cy="3820160"/>
            <a:chOff x="8199120" y="2042159"/>
            <a:chExt cx="3088640" cy="38201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9120" y="2042159"/>
              <a:ext cx="3088640" cy="3820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2320" y="2245359"/>
              <a:ext cx="2479039" cy="32105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2007</Words>
  <Application>Microsoft Office PowerPoint</Application>
  <PresentationFormat>Widescreen</PresentationFormat>
  <Paragraphs>327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Office Theme</vt:lpstr>
      <vt:lpstr>Transportation Security Administration Update</vt:lpstr>
      <vt:lpstr>A Brief Introduction</vt:lpstr>
      <vt:lpstr>Surface Transportation Employee Vetting Notice of Proposed Rulemaking</vt:lpstr>
      <vt:lpstr>What Is The Purpose Of The Proposed Rule?</vt:lpstr>
      <vt:lpstr>What Proposed Surface Transportation Population Impacted By The NPRM?</vt:lpstr>
      <vt:lpstr>What Is The Proposed Cost Of A STA?</vt:lpstr>
      <vt:lpstr>What Is The Proposed Process For Getting A STA?</vt:lpstr>
      <vt:lpstr>Where Can The Public Submit Administrative Questions Regarding The NPRM?</vt:lpstr>
      <vt:lpstr>What Resources Are Available to Me?</vt:lpstr>
      <vt:lpstr>Vetting NPRM Current Status</vt:lpstr>
      <vt:lpstr>Security Training Rule, Current Status</vt:lpstr>
      <vt:lpstr>Some Thoughts on Cyber</vt:lpstr>
      <vt:lpstr>Please feel free to ask us any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Transportation Employee Vetting Notice of Proposed Rulemaking</dc:title>
  <dc:creator>McQuaid, Daniel</dc:creator>
  <cp:lastModifiedBy>Beasley, Jimmy</cp:lastModifiedBy>
  <cp:revision>14</cp:revision>
  <dcterms:created xsi:type="dcterms:W3CDTF">2024-07-18T19:55:51Z</dcterms:created>
  <dcterms:modified xsi:type="dcterms:W3CDTF">2024-07-19T18:25:45Z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0x010100AE0C5DEAECFAA04CA36B81F71865C19A</vt:lpwstr>
  </property>
  <property fmtid="{D5CDD505-2E9C-101B-9397-08002B2CF9AE}" pid="3" name="Created">
    <vt:filetime>2023-05-26T00:00:00Z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2024-07-18T00:00:00Z</vt:filetime>
  </property>
  <property fmtid="{D5CDD505-2E9C-101B-9397-08002B2CF9AE}" pid="6" name="Producer">
    <vt:lpwstr>Adobe PDF Library 23.1.206</vt:lpwstr>
  </property>
</Properties>
</file>